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7" d="100"/>
          <a:sy n="127" d="100"/>
        </p:scale>
        <p:origin x="-6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0142-4DCF-0B49-AAEC-50A24F34462B}" type="datetimeFigureOut">
              <a:rPr lang="en-US" smtClean="0"/>
              <a:t>5/6/16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32DD-3905-0D40-BBC7-A2F462758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682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0142-4DCF-0B49-AAEC-50A24F34462B}" type="datetimeFigureOut">
              <a:rPr lang="en-US" smtClean="0"/>
              <a:t>5/6/16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32DD-3905-0D40-BBC7-A2F462758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2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0142-4DCF-0B49-AAEC-50A24F34462B}" type="datetimeFigureOut">
              <a:rPr lang="en-US" smtClean="0"/>
              <a:t>5/6/16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32DD-3905-0D40-BBC7-A2F462758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25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0142-4DCF-0B49-AAEC-50A24F34462B}" type="datetimeFigureOut">
              <a:rPr lang="en-US" smtClean="0"/>
              <a:t>5/6/16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32DD-3905-0D40-BBC7-A2F462758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33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0142-4DCF-0B49-AAEC-50A24F34462B}" type="datetimeFigureOut">
              <a:rPr lang="en-US" smtClean="0"/>
              <a:t>5/6/16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32DD-3905-0D40-BBC7-A2F462758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431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0142-4DCF-0B49-AAEC-50A24F34462B}" type="datetimeFigureOut">
              <a:rPr lang="en-US" smtClean="0"/>
              <a:t>5/6/16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32DD-3905-0D40-BBC7-A2F462758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930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0142-4DCF-0B49-AAEC-50A24F34462B}" type="datetimeFigureOut">
              <a:rPr lang="en-US" smtClean="0"/>
              <a:t>5/6/16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32DD-3905-0D40-BBC7-A2F462758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51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0142-4DCF-0B49-AAEC-50A24F34462B}" type="datetimeFigureOut">
              <a:rPr lang="en-US" smtClean="0"/>
              <a:t>5/6/16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32DD-3905-0D40-BBC7-A2F462758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159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0142-4DCF-0B49-AAEC-50A24F34462B}" type="datetimeFigureOut">
              <a:rPr lang="en-US" smtClean="0"/>
              <a:t>5/6/16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32DD-3905-0D40-BBC7-A2F462758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210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0142-4DCF-0B49-AAEC-50A24F34462B}" type="datetimeFigureOut">
              <a:rPr lang="en-US" smtClean="0"/>
              <a:t>5/6/16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32DD-3905-0D40-BBC7-A2F462758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473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0142-4DCF-0B49-AAEC-50A24F34462B}" type="datetimeFigureOut">
              <a:rPr lang="en-US" smtClean="0"/>
              <a:t>5/6/16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32DD-3905-0D40-BBC7-A2F462758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28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E0142-4DCF-0B49-AAEC-50A24F34462B}" type="datetimeFigureOut">
              <a:rPr lang="en-US" smtClean="0"/>
              <a:t>5/6/16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632DD-3905-0D40-BBC7-A2F462758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169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keepcaliforniafarming.org/produce/california-lettuce" TargetMode="External"/><Relationship Id="rId3" Type="http://schemas.openxmlformats.org/officeDocument/2006/relationships/hyperlink" Target="http://apps.cdfa.ca.gov/frep/docs/Lettuce_Production_CA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034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latin typeface="Arial Black"/>
                <a:cs typeface="Arial Black"/>
              </a:rPr>
              <a:t/>
            </a:r>
            <a:br>
              <a:rPr lang="en-US" sz="2800" dirty="0" smtClean="0">
                <a:latin typeface="Arial Black"/>
                <a:cs typeface="Arial Black"/>
              </a:rPr>
            </a:br>
            <a:r>
              <a:rPr lang="en-US" dirty="0">
                <a:solidFill>
                  <a:srgbClr val="008000"/>
                </a:solidFill>
                <a:latin typeface="Arial Black"/>
                <a:cs typeface="Arial Black"/>
              </a:rPr>
              <a:t>S</a:t>
            </a:r>
            <a:r>
              <a:rPr lang="en-US" dirty="0" smtClean="0">
                <a:solidFill>
                  <a:srgbClr val="008000"/>
                </a:solidFill>
                <a:latin typeface="Arial Black"/>
                <a:cs typeface="Arial Black"/>
              </a:rPr>
              <a:t>outhwest Region Referee</a:t>
            </a:r>
            <a:br>
              <a:rPr lang="en-US" dirty="0" smtClean="0">
                <a:solidFill>
                  <a:srgbClr val="008000"/>
                </a:solidFill>
                <a:latin typeface="Arial Black"/>
                <a:cs typeface="Arial Black"/>
              </a:rPr>
            </a:br>
            <a:r>
              <a:rPr lang="en-US" dirty="0" smtClean="0">
                <a:solidFill>
                  <a:srgbClr val="008000"/>
                </a:solidFill>
                <a:latin typeface="Arial Black"/>
                <a:cs typeface="Arial Black"/>
              </a:rPr>
              <a:t>2016</a:t>
            </a:r>
            <a:endParaRPr lang="en-US" dirty="0">
              <a:solidFill>
                <a:srgbClr val="008000"/>
              </a:solidFill>
              <a:latin typeface="Arial Black"/>
              <a:cs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46145"/>
            <a:ext cx="6400800" cy="2924298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chemeClr val="tx1"/>
                </a:solidFill>
                <a:latin typeface="Arial Black"/>
                <a:cs typeface="Arial Black"/>
              </a:rPr>
              <a:t>Evaluation of Physiological Necrosis of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Arial Black"/>
                <a:cs typeface="Arial Black"/>
              </a:rPr>
              <a:t>Lettuce Seedlings </a:t>
            </a:r>
            <a:endParaRPr lang="en-US" sz="2600" dirty="0">
              <a:solidFill>
                <a:schemeClr val="tx1"/>
              </a:solidFill>
              <a:latin typeface="Arial Black"/>
              <a:cs typeface="Arial Black"/>
            </a:endParaRP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>
                <a:solidFill>
                  <a:schemeClr val="tx1"/>
                </a:solidFill>
                <a:latin typeface="Arial Black"/>
                <a:cs typeface="Arial Black"/>
              </a:rPr>
              <a:t>Donna Grubisic and </a:t>
            </a:r>
            <a:r>
              <a:rPr lang="en-US" sz="1600" dirty="0" err="1" smtClean="0">
                <a:solidFill>
                  <a:schemeClr val="tx1"/>
                </a:solidFill>
                <a:latin typeface="Arial Black"/>
                <a:cs typeface="Arial Black"/>
              </a:rPr>
              <a:t>Riad</a:t>
            </a:r>
            <a:r>
              <a:rPr lang="en-US" sz="1600" dirty="0" smtClean="0">
                <a:solidFill>
                  <a:schemeClr val="tx1"/>
                </a:solidFill>
                <a:latin typeface="Arial Black"/>
                <a:cs typeface="Arial Black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Black"/>
                <a:cs typeface="Arial Black"/>
              </a:rPr>
              <a:t>Baalbaki</a:t>
            </a:r>
            <a:endParaRPr lang="en-US" sz="1600" dirty="0" smtClean="0">
              <a:solidFill>
                <a:schemeClr val="tx1"/>
              </a:solidFill>
              <a:latin typeface="Arial Black"/>
              <a:cs typeface="Arial Black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Arial Black"/>
                <a:cs typeface="Arial Black"/>
              </a:rPr>
              <a:t>Referee Coordinators</a:t>
            </a:r>
          </a:p>
          <a:p>
            <a:endParaRPr lang="en-US" sz="1600" dirty="0" smtClean="0">
              <a:solidFill>
                <a:schemeClr val="tx1"/>
              </a:solidFill>
              <a:latin typeface="Arial Black"/>
              <a:cs typeface="Arial Black"/>
            </a:endParaRP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>
              <a:latin typeface="Arial Black"/>
              <a:cs typeface="Arial Black"/>
            </a:endParaRPr>
          </a:p>
          <a:p>
            <a:endParaRPr lang="en-US" sz="2800" dirty="0"/>
          </a:p>
          <a:p>
            <a:endParaRPr lang="en-US" sz="28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356867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              Photo 7</a:t>
            </a:r>
            <a:endParaRPr lang="en-US" sz="2800" dirty="0"/>
          </a:p>
        </p:txBody>
      </p:sp>
      <p:pic>
        <p:nvPicPr>
          <p:cNvPr id="4" name="Content Placeholder 3" descr="35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67965" r="-67965"/>
          <a:stretch>
            <a:fillRect/>
          </a:stretch>
        </p:blipFill>
        <p:spPr>
          <a:xfrm>
            <a:off x="-1952866" y="1600200"/>
            <a:ext cx="8229600" cy="4525963"/>
          </a:xfrm>
        </p:spPr>
      </p:pic>
      <p:sp>
        <p:nvSpPr>
          <p:cNvPr id="5" name="TextBox 4"/>
          <p:cNvSpPr txBox="1"/>
          <p:nvPr/>
        </p:nvSpPr>
        <p:spPr>
          <a:xfrm>
            <a:off x="4540124" y="1700124"/>
            <a:ext cx="414667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/>
                <a:cs typeface="Arial Black"/>
              </a:rPr>
              <a:t>Normal – </a:t>
            </a:r>
            <a:r>
              <a:rPr lang="en-US" sz="2400" dirty="0" smtClean="0">
                <a:solidFill>
                  <a:srgbClr val="008000"/>
                </a:solidFill>
                <a:latin typeface="Arial Black"/>
                <a:cs typeface="Arial Black"/>
              </a:rPr>
              <a:t>33</a:t>
            </a:r>
            <a:r>
              <a:rPr lang="en-US" sz="2400" dirty="0" smtClean="0">
                <a:latin typeface="Arial Black"/>
                <a:cs typeface="Arial Black"/>
              </a:rPr>
              <a:t> (58.9%)</a:t>
            </a:r>
          </a:p>
          <a:p>
            <a:r>
              <a:rPr lang="en-US" dirty="0">
                <a:latin typeface="Arial Black"/>
                <a:cs typeface="Arial Black"/>
              </a:rPr>
              <a:t> </a:t>
            </a:r>
            <a:r>
              <a:rPr lang="en-US" dirty="0" smtClean="0">
                <a:latin typeface="Arial Black"/>
                <a:cs typeface="Arial Black"/>
              </a:rPr>
              <a:t>                   &lt; 50% p.n.</a:t>
            </a:r>
          </a:p>
          <a:p>
            <a:endParaRPr lang="en-US" dirty="0">
              <a:latin typeface="Arial Black"/>
              <a:cs typeface="Arial Black"/>
            </a:endParaRPr>
          </a:p>
          <a:p>
            <a:r>
              <a:rPr lang="en-US" sz="2400" dirty="0" smtClean="0">
                <a:latin typeface="Arial Black"/>
                <a:cs typeface="Arial Black"/>
              </a:rPr>
              <a:t>Abnormal – </a:t>
            </a:r>
            <a:r>
              <a:rPr lang="en-US" sz="2400" dirty="0" smtClean="0">
                <a:solidFill>
                  <a:srgbClr val="008000"/>
                </a:solidFill>
                <a:latin typeface="Arial Black"/>
                <a:cs typeface="Arial Black"/>
              </a:rPr>
              <a:t>23</a:t>
            </a:r>
            <a:r>
              <a:rPr lang="en-US" sz="2400" dirty="0" smtClean="0">
                <a:latin typeface="Arial Black"/>
                <a:cs typeface="Arial Black"/>
              </a:rPr>
              <a:t> (41.1%)</a:t>
            </a:r>
          </a:p>
          <a:p>
            <a:r>
              <a:rPr lang="en-US" dirty="0">
                <a:latin typeface="Arial Black"/>
                <a:cs typeface="Arial Black"/>
              </a:rPr>
              <a:t> </a:t>
            </a:r>
            <a:r>
              <a:rPr lang="en-US" dirty="0" smtClean="0">
                <a:latin typeface="Arial Black"/>
                <a:cs typeface="Arial Black"/>
              </a:rPr>
              <a:t>                   &gt; 50% p.n.</a:t>
            </a:r>
            <a:endParaRPr lang="en-US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92781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            Photo 8</a:t>
            </a:r>
            <a:endParaRPr lang="en-US" sz="2800" dirty="0"/>
          </a:p>
        </p:txBody>
      </p:sp>
      <p:pic>
        <p:nvPicPr>
          <p:cNvPr id="4" name="Content Placeholder 3" descr="43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71144" r="-71144"/>
          <a:stretch>
            <a:fillRect/>
          </a:stretch>
        </p:blipFill>
        <p:spPr>
          <a:xfrm>
            <a:off x="-1972866" y="1600200"/>
            <a:ext cx="8229600" cy="4525963"/>
          </a:xfrm>
        </p:spPr>
      </p:pic>
      <p:sp>
        <p:nvSpPr>
          <p:cNvPr id="5" name="TextBox 4"/>
          <p:cNvSpPr txBox="1"/>
          <p:nvPr/>
        </p:nvSpPr>
        <p:spPr>
          <a:xfrm>
            <a:off x="4870133" y="1700124"/>
            <a:ext cx="381666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/>
                <a:cs typeface="Arial Black"/>
              </a:rPr>
              <a:t>Normal – </a:t>
            </a:r>
            <a:r>
              <a:rPr lang="en-US" sz="2400" dirty="0" smtClean="0">
                <a:solidFill>
                  <a:srgbClr val="008000"/>
                </a:solidFill>
                <a:latin typeface="Arial Black"/>
                <a:cs typeface="Arial Black"/>
              </a:rPr>
              <a:t>56 </a:t>
            </a:r>
            <a:r>
              <a:rPr lang="en-US" sz="2400" dirty="0" smtClean="0">
                <a:latin typeface="Arial Black"/>
                <a:cs typeface="Arial Black"/>
              </a:rPr>
              <a:t>(100%)</a:t>
            </a:r>
          </a:p>
          <a:p>
            <a:r>
              <a:rPr lang="en-US" dirty="0">
                <a:latin typeface="Arial Black"/>
                <a:cs typeface="Arial Black"/>
              </a:rPr>
              <a:t> </a:t>
            </a:r>
            <a:r>
              <a:rPr lang="en-US" dirty="0" smtClean="0">
                <a:latin typeface="Arial Black"/>
                <a:cs typeface="Arial Black"/>
              </a:rPr>
              <a:t>                   no p.n.</a:t>
            </a:r>
          </a:p>
          <a:p>
            <a:r>
              <a:rPr lang="en-US" dirty="0">
                <a:latin typeface="Arial Black"/>
                <a:cs typeface="Arial Black"/>
              </a:rPr>
              <a:t> </a:t>
            </a:r>
            <a:r>
              <a:rPr lang="en-US" dirty="0" smtClean="0">
                <a:latin typeface="Arial Black"/>
                <a:cs typeface="Arial Black"/>
              </a:rPr>
              <a:t>                   perfect seedling</a:t>
            </a:r>
          </a:p>
          <a:p>
            <a:endParaRPr lang="en-US" dirty="0">
              <a:latin typeface="Arial Black"/>
              <a:cs typeface="Arial Black"/>
            </a:endParaRPr>
          </a:p>
          <a:p>
            <a:r>
              <a:rPr lang="en-US" sz="2400" dirty="0" smtClean="0">
                <a:latin typeface="Arial Black"/>
                <a:cs typeface="Arial Black"/>
              </a:rPr>
              <a:t>Abnormal - </a:t>
            </a:r>
            <a:r>
              <a:rPr lang="en-US" sz="2400" dirty="0" smtClean="0">
                <a:solidFill>
                  <a:srgbClr val="008000"/>
                </a:solidFill>
                <a:latin typeface="Arial Black"/>
                <a:cs typeface="Arial Black"/>
              </a:rPr>
              <a:t>0</a:t>
            </a:r>
            <a:endParaRPr lang="en-US" sz="2400" dirty="0">
              <a:solidFill>
                <a:srgbClr val="008000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152213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                 Photo 9</a:t>
            </a:r>
            <a:endParaRPr lang="en-US" sz="2800" dirty="0"/>
          </a:p>
        </p:txBody>
      </p:sp>
      <p:pic>
        <p:nvPicPr>
          <p:cNvPr id="4" name="Content Placeholder 3" descr="24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0566" r="-40566"/>
          <a:stretch>
            <a:fillRect/>
          </a:stretch>
        </p:blipFill>
        <p:spPr>
          <a:xfrm>
            <a:off x="-1462853" y="1889797"/>
            <a:ext cx="7283012" cy="4236366"/>
          </a:xfrm>
        </p:spPr>
      </p:pic>
      <p:sp>
        <p:nvSpPr>
          <p:cNvPr id="8" name="TextBox 7"/>
          <p:cNvSpPr txBox="1"/>
          <p:nvPr/>
        </p:nvSpPr>
        <p:spPr>
          <a:xfrm>
            <a:off x="4480122" y="2020146"/>
            <a:ext cx="4830133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/>
                <a:cs typeface="Arial Black"/>
              </a:rPr>
              <a:t>Normal – </a:t>
            </a:r>
            <a:r>
              <a:rPr lang="en-US" sz="2400" dirty="0" smtClean="0">
                <a:solidFill>
                  <a:srgbClr val="008000"/>
                </a:solidFill>
                <a:latin typeface="Arial Black"/>
                <a:cs typeface="Arial Black"/>
              </a:rPr>
              <a:t>38</a:t>
            </a:r>
            <a:r>
              <a:rPr lang="en-US" sz="2400" dirty="0" smtClean="0">
                <a:latin typeface="Arial Black"/>
                <a:cs typeface="Arial Black"/>
              </a:rPr>
              <a:t> (67.8%)</a:t>
            </a:r>
          </a:p>
          <a:p>
            <a:r>
              <a:rPr lang="en-US" sz="1600" dirty="0">
                <a:latin typeface="Arial Black"/>
                <a:cs typeface="Arial Black"/>
              </a:rPr>
              <a:t> </a:t>
            </a:r>
            <a:r>
              <a:rPr lang="en-US" sz="1600" dirty="0" smtClean="0">
                <a:latin typeface="Arial Black"/>
                <a:cs typeface="Arial Black"/>
              </a:rPr>
              <a:t>                  </a:t>
            </a:r>
            <a:r>
              <a:rPr lang="en-US" dirty="0" smtClean="0">
                <a:latin typeface="Arial Black"/>
                <a:cs typeface="Arial Black"/>
              </a:rPr>
              <a:t>&lt; 50% p.n.</a:t>
            </a:r>
          </a:p>
          <a:p>
            <a:r>
              <a:rPr lang="en-US" sz="1600" dirty="0">
                <a:latin typeface="Arial Black"/>
                <a:cs typeface="Arial Black"/>
              </a:rPr>
              <a:t> </a:t>
            </a:r>
            <a:r>
              <a:rPr lang="en-US" sz="1600" dirty="0" smtClean="0">
                <a:latin typeface="Arial Black"/>
                <a:cs typeface="Arial Black"/>
              </a:rPr>
              <a:t>                  shorten hypocotyl</a:t>
            </a:r>
          </a:p>
          <a:p>
            <a:endParaRPr lang="en-US" sz="1600" dirty="0">
              <a:latin typeface="Arial Black"/>
              <a:cs typeface="Arial Black"/>
            </a:endParaRPr>
          </a:p>
          <a:p>
            <a:r>
              <a:rPr lang="en-US" sz="2400" dirty="0" smtClean="0">
                <a:latin typeface="Arial Black"/>
                <a:cs typeface="Arial Black"/>
              </a:rPr>
              <a:t>Abnormal – </a:t>
            </a:r>
            <a:r>
              <a:rPr lang="en-US" sz="2400" dirty="0" smtClean="0">
                <a:solidFill>
                  <a:srgbClr val="008000"/>
                </a:solidFill>
                <a:latin typeface="Arial Black"/>
                <a:cs typeface="Arial Black"/>
              </a:rPr>
              <a:t>17</a:t>
            </a:r>
            <a:r>
              <a:rPr lang="en-US" sz="2400" dirty="0" smtClean="0">
                <a:latin typeface="Arial Black"/>
                <a:cs typeface="Arial Black"/>
              </a:rPr>
              <a:t> (30.4%)</a:t>
            </a:r>
          </a:p>
          <a:p>
            <a:r>
              <a:rPr lang="en-US" dirty="0" smtClean="0">
                <a:latin typeface="Arial Black"/>
                <a:cs typeface="Arial Black"/>
              </a:rPr>
              <a:t>                 &gt; 50% p.n.</a:t>
            </a:r>
          </a:p>
          <a:p>
            <a:r>
              <a:rPr lang="en-US" sz="1600" dirty="0">
                <a:latin typeface="Arial Black"/>
                <a:cs typeface="Arial Black"/>
              </a:rPr>
              <a:t> </a:t>
            </a:r>
            <a:r>
              <a:rPr lang="en-US" sz="1600" dirty="0" smtClean="0">
                <a:latin typeface="Arial Black"/>
                <a:cs typeface="Arial Black"/>
              </a:rPr>
              <a:t>                  shorten/watery hypocotyl</a:t>
            </a:r>
          </a:p>
          <a:p>
            <a:r>
              <a:rPr lang="en-US" sz="1600" dirty="0">
                <a:latin typeface="Arial Black"/>
                <a:cs typeface="Arial Black"/>
              </a:rPr>
              <a:t> </a:t>
            </a:r>
            <a:r>
              <a:rPr lang="en-US" sz="1600" dirty="0" smtClean="0">
                <a:latin typeface="Arial Black"/>
                <a:cs typeface="Arial Black"/>
              </a:rPr>
              <a:t>                  essential structure impaired</a:t>
            </a:r>
          </a:p>
          <a:p>
            <a:endParaRPr lang="en-US" sz="1600" dirty="0">
              <a:latin typeface="Arial Black"/>
              <a:cs typeface="Arial Black"/>
            </a:endParaRPr>
          </a:p>
          <a:p>
            <a:r>
              <a:rPr lang="en-US" sz="2400" dirty="0" smtClean="0">
                <a:latin typeface="Arial Black"/>
                <a:cs typeface="Arial Black"/>
              </a:rPr>
              <a:t>Undecided – </a:t>
            </a:r>
            <a:r>
              <a:rPr lang="en-US" sz="2400" dirty="0" smtClean="0">
                <a:solidFill>
                  <a:srgbClr val="008000"/>
                </a:solidFill>
                <a:latin typeface="Arial Black"/>
                <a:cs typeface="Arial Black"/>
              </a:rPr>
              <a:t>1</a:t>
            </a:r>
            <a:r>
              <a:rPr lang="en-US" sz="2400" dirty="0" smtClean="0">
                <a:latin typeface="Arial Black"/>
                <a:cs typeface="Arial Black"/>
              </a:rPr>
              <a:t> (1.8%)</a:t>
            </a:r>
            <a:endParaRPr lang="en-US" sz="24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192482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              Photo 10</a:t>
            </a:r>
            <a:endParaRPr lang="en-US" sz="2800" dirty="0"/>
          </a:p>
        </p:txBody>
      </p:sp>
      <p:pic>
        <p:nvPicPr>
          <p:cNvPr id="4" name="Content Placeholder 3" descr="34.jpg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2057"/>
          <a:stretch/>
        </p:blipFill>
        <p:spPr>
          <a:xfrm>
            <a:off x="600017" y="1530195"/>
            <a:ext cx="4456317" cy="4525963"/>
          </a:xfrm>
        </p:spPr>
      </p:pic>
      <p:sp>
        <p:nvSpPr>
          <p:cNvPr id="5" name="TextBox 4"/>
          <p:cNvSpPr txBox="1"/>
          <p:nvPr/>
        </p:nvSpPr>
        <p:spPr>
          <a:xfrm>
            <a:off x="4450123" y="1710125"/>
            <a:ext cx="40601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/>
                <a:cs typeface="Arial Black"/>
              </a:rPr>
              <a:t>Normal – </a:t>
            </a:r>
            <a:r>
              <a:rPr lang="en-US" sz="2400" dirty="0" smtClean="0">
                <a:solidFill>
                  <a:srgbClr val="008000"/>
                </a:solidFill>
                <a:latin typeface="Arial Black"/>
                <a:cs typeface="Arial Black"/>
              </a:rPr>
              <a:t>10</a:t>
            </a:r>
            <a:r>
              <a:rPr lang="en-US" sz="2400" dirty="0" smtClean="0">
                <a:latin typeface="Arial Black"/>
                <a:cs typeface="Arial Black"/>
              </a:rPr>
              <a:t> (17.9%)</a:t>
            </a:r>
          </a:p>
          <a:p>
            <a:r>
              <a:rPr lang="en-US" dirty="0">
                <a:latin typeface="Arial Black"/>
                <a:cs typeface="Arial Black"/>
              </a:rPr>
              <a:t> </a:t>
            </a:r>
            <a:r>
              <a:rPr lang="en-US" dirty="0" smtClean="0">
                <a:latin typeface="Arial Black"/>
                <a:cs typeface="Arial Black"/>
              </a:rPr>
              <a:t>                    &lt; 50% p.n.</a:t>
            </a:r>
          </a:p>
          <a:p>
            <a:endParaRPr lang="en-US" dirty="0" smtClean="0">
              <a:latin typeface="Arial Black"/>
              <a:cs typeface="Arial Black"/>
            </a:endParaRPr>
          </a:p>
          <a:p>
            <a:endParaRPr lang="en-US" dirty="0">
              <a:latin typeface="Arial Black"/>
              <a:cs typeface="Arial Black"/>
            </a:endParaRPr>
          </a:p>
          <a:p>
            <a:r>
              <a:rPr lang="en-US" sz="2400" dirty="0" smtClean="0">
                <a:latin typeface="Arial Black"/>
                <a:cs typeface="Arial Black"/>
              </a:rPr>
              <a:t>Abnormal – </a:t>
            </a:r>
            <a:r>
              <a:rPr lang="en-US" sz="2400" dirty="0" smtClean="0">
                <a:solidFill>
                  <a:srgbClr val="008000"/>
                </a:solidFill>
                <a:latin typeface="Arial Black"/>
                <a:cs typeface="Arial Black"/>
              </a:rPr>
              <a:t>46</a:t>
            </a:r>
            <a:r>
              <a:rPr lang="en-US" sz="2400" dirty="0" smtClean="0">
                <a:latin typeface="Arial Black"/>
                <a:cs typeface="Arial Black"/>
              </a:rPr>
              <a:t> (82.1%)</a:t>
            </a:r>
          </a:p>
          <a:p>
            <a:r>
              <a:rPr lang="en-US" dirty="0">
                <a:latin typeface="Arial Black"/>
                <a:cs typeface="Arial Black"/>
              </a:rPr>
              <a:t> </a:t>
            </a:r>
            <a:r>
              <a:rPr lang="en-US" dirty="0" smtClean="0">
                <a:latin typeface="Arial Black"/>
                <a:cs typeface="Arial Black"/>
              </a:rPr>
              <a:t>                    &gt; 50% p.n.</a:t>
            </a:r>
            <a:endParaRPr lang="en-US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246922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 Black"/>
                <a:cs typeface="Arial Black"/>
              </a:rPr>
              <a:t>In Conclusion</a:t>
            </a:r>
            <a:endParaRPr lang="en-US" sz="32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0096"/>
            <a:ext cx="8229600" cy="5040368"/>
          </a:xfrm>
        </p:spPr>
        <p:txBody>
          <a:bodyPr>
            <a:normAutofit fontScale="92500" lnSpcReduction="10000"/>
          </a:bodyPr>
          <a:lstStyle/>
          <a:p>
            <a:r>
              <a:rPr lang="en-US" sz="1600" dirty="0" smtClean="0">
                <a:latin typeface="Arial Black"/>
                <a:cs typeface="Arial Black"/>
              </a:rPr>
              <a:t>Lettuce production in the United States is of great importance and demand.</a:t>
            </a:r>
          </a:p>
          <a:p>
            <a:endParaRPr lang="en-US" sz="1600" dirty="0" smtClean="0">
              <a:latin typeface="Arial Black"/>
              <a:cs typeface="Arial Black"/>
            </a:endParaRPr>
          </a:p>
          <a:p>
            <a:r>
              <a:rPr lang="en-US" sz="1600" dirty="0">
                <a:latin typeface="Arial Black"/>
                <a:cs typeface="Arial Black"/>
              </a:rPr>
              <a:t>A</a:t>
            </a:r>
            <a:r>
              <a:rPr lang="en-US" sz="1600" dirty="0" smtClean="0">
                <a:latin typeface="Arial Black"/>
                <a:cs typeface="Arial Black"/>
              </a:rPr>
              <a:t> large lettuce grower in California (Salinas Valley and Imperial Valley) and Arizona discards the seed lot when a report of analysis shows beginning and/or severe physiological necrosis.</a:t>
            </a:r>
          </a:p>
          <a:p>
            <a:endParaRPr lang="en-US" sz="1600" dirty="0" smtClean="0">
              <a:latin typeface="Arial Black"/>
              <a:cs typeface="Arial Black"/>
            </a:endParaRPr>
          </a:p>
          <a:p>
            <a:r>
              <a:rPr lang="en-US" sz="1600" dirty="0" smtClean="0">
                <a:latin typeface="Arial Black"/>
                <a:cs typeface="Arial Black"/>
              </a:rPr>
              <a:t>In the survey, photo #8 showed total evaluation uniformity and #1 a very close second </a:t>
            </a:r>
            <a:r>
              <a:rPr lang="en-US" sz="1400" dirty="0" smtClean="0">
                <a:latin typeface="Arial Black"/>
                <a:cs typeface="Arial Black"/>
              </a:rPr>
              <a:t>(98.2% uniformity)</a:t>
            </a:r>
            <a:r>
              <a:rPr lang="en-US" sz="1600" dirty="0" smtClean="0">
                <a:latin typeface="Arial Black"/>
                <a:cs typeface="Arial Black"/>
              </a:rPr>
              <a:t>.  Photos 2, 3, 6, 9 and 10 showed some non-uniformity in evaluation based on the degree of physiological necrosis on the cotyledons.  Photos 4, 5 and 7 (same) showed non-uniform evaluation due to the degree of physiological necrosis that was close to 50%.</a:t>
            </a:r>
          </a:p>
          <a:p>
            <a:endParaRPr lang="en-US" sz="1600" dirty="0" smtClean="0">
              <a:latin typeface="Arial Black"/>
              <a:cs typeface="Arial Black"/>
            </a:endParaRPr>
          </a:p>
          <a:p>
            <a:r>
              <a:rPr lang="en-US" sz="1600" dirty="0" smtClean="0">
                <a:latin typeface="Arial Black"/>
                <a:cs typeface="Arial Black"/>
              </a:rPr>
              <a:t>The cost of lettuce production is high.  In evaluating lettuce seedlings in the lab, evaluation </a:t>
            </a:r>
            <a:r>
              <a:rPr lang="en-US" sz="1600" dirty="0" smtClean="0">
                <a:latin typeface="Arial Black"/>
                <a:cs typeface="Arial Black"/>
              </a:rPr>
              <a:t>of physiological necrosis should </a:t>
            </a:r>
            <a:r>
              <a:rPr lang="en-US" sz="1600" dirty="0" smtClean="0">
                <a:latin typeface="Arial Black"/>
                <a:cs typeface="Arial Black"/>
              </a:rPr>
              <a:t>be more conservative.  A lower percentage (10%, 25%?) needs to be used for evaluating the seedling </a:t>
            </a:r>
            <a:r>
              <a:rPr lang="en-US" sz="1600" dirty="0" smtClean="0">
                <a:latin typeface="Arial Black"/>
                <a:cs typeface="Arial Black"/>
              </a:rPr>
              <a:t>as normal </a:t>
            </a:r>
            <a:r>
              <a:rPr lang="en-US" sz="1600" dirty="0" smtClean="0">
                <a:latin typeface="Arial Black"/>
                <a:cs typeface="Arial Black"/>
              </a:rPr>
              <a:t>or </a:t>
            </a:r>
            <a:r>
              <a:rPr lang="en-US" sz="1600" dirty="0" smtClean="0">
                <a:latin typeface="Arial Black"/>
                <a:cs typeface="Arial Black"/>
              </a:rPr>
              <a:t>harmonize </a:t>
            </a:r>
            <a:r>
              <a:rPr lang="en-US" sz="1600" dirty="0" smtClean="0">
                <a:latin typeface="Arial Black"/>
                <a:cs typeface="Arial Black"/>
              </a:rPr>
              <a:t>with Canadian Methods and Procedures in which no physiological necrosis is </a:t>
            </a:r>
            <a:r>
              <a:rPr lang="en-US" sz="1600" dirty="0" smtClean="0">
                <a:latin typeface="Arial Black"/>
                <a:cs typeface="Arial Black"/>
              </a:rPr>
              <a:t>allowed to be evaluated </a:t>
            </a:r>
            <a:r>
              <a:rPr lang="en-US" sz="1600" smtClean="0">
                <a:latin typeface="Arial Black"/>
                <a:cs typeface="Arial Black"/>
              </a:rPr>
              <a:t>as normal.</a:t>
            </a:r>
            <a:endParaRPr lang="en-US" sz="1600" dirty="0" smtClean="0">
              <a:latin typeface="Arial Black"/>
              <a:cs typeface="Arial Black"/>
            </a:endParaRPr>
          </a:p>
          <a:p>
            <a:endParaRPr lang="en-US" sz="1600" dirty="0">
              <a:latin typeface="Arial Black"/>
              <a:cs typeface="Arial Black"/>
            </a:endParaRPr>
          </a:p>
          <a:p>
            <a:r>
              <a:rPr lang="en-US" sz="1600" dirty="0" smtClean="0">
                <a:latin typeface="Arial Black"/>
                <a:cs typeface="Arial Black"/>
              </a:rPr>
              <a:t>A Thank You to All Participants of the Lettuce Survey Referee !</a:t>
            </a:r>
          </a:p>
          <a:p>
            <a:endParaRPr lang="en-US" sz="1600" dirty="0">
              <a:latin typeface="Arial Black"/>
              <a:cs typeface="Arial Black"/>
            </a:endParaRPr>
          </a:p>
          <a:p>
            <a:endParaRPr lang="en-US" sz="16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138053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 Black"/>
                <a:cs typeface="Arial Black"/>
              </a:rPr>
              <a:t>References</a:t>
            </a:r>
            <a:endParaRPr lang="en-US" sz="28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Arial Black"/>
                <a:cs typeface="Arial Black"/>
              </a:rPr>
              <a:t>UC Cooperative Extension</a:t>
            </a:r>
          </a:p>
          <a:p>
            <a:r>
              <a:rPr lang="en-US" sz="1800" dirty="0" smtClean="0">
                <a:latin typeface="Arial Black"/>
                <a:cs typeface="Arial Black"/>
              </a:rPr>
              <a:t>2009 Lettuce (Iceberg) Costs and Returns Study</a:t>
            </a:r>
          </a:p>
          <a:p>
            <a:r>
              <a:rPr lang="en-US" sz="1800" dirty="0" smtClean="0">
                <a:latin typeface="Arial Black"/>
                <a:cs typeface="Arial Black"/>
              </a:rPr>
              <a:t>Central Coast – California</a:t>
            </a:r>
          </a:p>
          <a:p>
            <a:endParaRPr lang="en-US" sz="1800" dirty="0">
              <a:latin typeface="Arial Black"/>
              <a:cs typeface="Arial Black"/>
            </a:endParaRPr>
          </a:p>
          <a:p>
            <a:r>
              <a:rPr lang="en-US" sz="1800" dirty="0" smtClean="0">
                <a:latin typeface="Arial Black"/>
                <a:cs typeface="Arial Black"/>
              </a:rPr>
              <a:t>Keep California Farming</a:t>
            </a:r>
          </a:p>
          <a:p>
            <a:r>
              <a:rPr lang="en-US" sz="1800" dirty="0" smtClean="0">
                <a:latin typeface="Arial Black"/>
                <a:cs typeface="Arial Black"/>
              </a:rPr>
              <a:t>Which Foods Come from California? / Lettuce</a:t>
            </a:r>
          </a:p>
          <a:p>
            <a:r>
              <a:rPr lang="en-US" sz="1800" dirty="0" smtClean="0">
                <a:latin typeface="Arial Black"/>
                <a:cs typeface="Arial Black"/>
              </a:rPr>
              <a:t>(</a:t>
            </a:r>
            <a:r>
              <a:rPr lang="en-US" sz="1800" dirty="0" smtClean="0">
                <a:solidFill>
                  <a:srgbClr val="0000FF"/>
                </a:solidFill>
                <a:latin typeface="Arial Black"/>
                <a:cs typeface="Arial Black"/>
                <a:hlinkClick r:id="rId2"/>
              </a:rPr>
              <a:t>http://keepcaliforniafarming.org/produce/california-lettuce</a:t>
            </a:r>
            <a:r>
              <a:rPr lang="en-US" sz="1800" dirty="0" smtClean="0">
                <a:latin typeface="Arial Black"/>
                <a:cs typeface="Arial Black"/>
              </a:rPr>
              <a:t>)</a:t>
            </a:r>
          </a:p>
          <a:p>
            <a:endParaRPr lang="en-US" sz="1800" dirty="0">
              <a:latin typeface="Arial Black"/>
              <a:cs typeface="Arial Black"/>
            </a:endParaRPr>
          </a:p>
          <a:p>
            <a:r>
              <a:rPr lang="en-US" sz="1800" dirty="0" smtClean="0">
                <a:latin typeface="Arial Black"/>
                <a:cs typeface="Arial Black"/>
              </a:rPr>
              <a:t>Lettuce Production in California</a:t>
            </a:r>
          </a:p>
          <a:p>
            <a:r>
              <a:rPr lang="en-US" sz="1800" dirty="0" smtClean="0">
                <a:latin typeface="Arial Black"/>
                <a:cs typeface="Arial Black"/>
              </a:rPr>
              <a:t>Daniel </a:t>
            </a:r>
            <a:r>
              <a:rPr lang="en-US" sz="1800" dirty="0" err="1" smtClean="0">
                <a:latin typeface="Arial Black"/>
                <a:cs typeface="Arial Black"/>
              </a:rPr>
              <a:t>Geisseler</a:t>
            </a:r>
            <a:r>
              <a:rPr lang="en-US" sz="1800" dirty="0" smtClean="0">
                <a:latin typeface="Arial Black"/>
                <a:cs typeface="Arial Black"/>
              </a:rPr>
              <a:t> and William R. </a:t>
            </a:r>
            <a:r>
              <a:rPr lang="en-US" sz="1800" dirty="0" err="1" smtClean="0">
                <a:latin typeface="Arial Black"/>
                <a:cs typeface="Arial Black"/>
              </a:rPr>
              <a:t>Horwath</a:t>
            </a:r>
            <a:endParaRPr lang="en-US" sz="1800" dirty="0" smtClean="0">
              <a:latin typeface="Arial Black"/>
              <a:cs typeface="Arial Black"/>
            </a:endParaRPr>
          </a:p>
          <a:p>
            <a:r>
              <a:rPr lang="en-US" sz="1800" dirty="0" smtClean="0">
                <a:latin typeface="Arial Black"/>
                <a:cs typeface="Arial Black"/>
              </a:rPr>
              <a:t>(</a:t>
            </a:r>
            <a:r>
              <a:rPr lang="en-US" sz="1800" dirty="0" smtClean="0">
                <a:solidFill>
                  <a:srgbClr val="0000FF"/>
                </a:solidFill>
                <a:latin typeface="Arial Black"/>
                <a:cs typeface="Arial Black"/>
                <a:hlinkClick r:id="rId3"/>
              </a:rPr>
              <a:t>http://apps.cdfa.ca.gov/frep/docs/Lettuce_Production_CA.pdf</a:t>
            </a:r>
            <a:r>
              <a:rPr lang="en-US" sz="1800" dirty="0" smtClean="0">
                <a:latin typeface="Arial Black"/>
                <a:cs typeface="Arial Black"/>
              </a:rPr>
              <a:t>)</a:t>
            </a:r>
          </a:p>
          <a:p>
            <a:r>
              <a:rPr lang="en-US" sz="1800" dirty="0" smtClean="0">
                <a:latin typeface="Arial Black"/>
                <a:cs typeface="Arial Black"/>
              </a:rPr>
              <a:t>March 2013</a:t>
            </a:r>
            <a:endParaRPr lang="en-US" sz="18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986020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 Black"/>
                <a:cs typeface="Arial Black"/>
              </a:rPr>
              <a:t>Introduction</a:t>
            </a:r>
            <a:endParaRPr lang="en-US" sz="36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>
                <a:latin typeface="Arial Black"/>
                <a:cs typeface="Arial Black"/>
              </a:rPr>
              <a:t>United States is the second largest lettuce producing country (China #1).</a:t>
            </a:r>
          </a:p>
          <a:p>
            <a:endParaRPr lang="en-US" sz="2400" dirty="0" smtClean="0">
              <a:latin typeface="Arial Black"/>
              <a:cs typeface="Arial Black"/>
            </a:endParaRPr>
          </a:p>
          <a:p>
            <a:r>
              <a:rPr lang="en-US" sz="2400" dirty="0" smtClean="0">
                <a:latin typeface="Arial Black"/>
                <a:cs typeface="Arial Black"/>
              </a:rPr>
              <a:t>Value of lettuce production totaled nearly $1.5 billion (2013).</a:t>
            </a:r>
          </a:p>
          <a:p>
            <a:endParaRPr lang="en-US" sz="2400" dirty="0" smtClean="0">
              <a:latin typeface="Arial Black"/>
              <a:cs typeface="Arial Black"/>
            </a:endParaRPr>
          </a:p>
          <a:p>
            <a:r>
              <a:rPr lang="en-US" sz="2400" dirty="0" smtClean="0">
                <a:latin typeface="Arial Black"/>
                <a:cs typeface="Arial Black"/>
              </a:rPr>
              <a:t>More than 90% of </a:t>
            </a:r>
            <a:r>
              <a:rPr lang="en-US" sz="2400" dirty="0" smtClean="0">
                <a:latin typeface="Arial Black"/>
                <a:cs typeface="Arial Black"/>
              </a:rPr>
              <a:t>United States </a:t>
            </a:r>
            <a:r>
              <a:rPr lang="en-US" sz="2400" dirty="0" smtClean="0">
                <a:latin typeface="Arial Black"/>
                <a:cs typeface="Arial Black"/>
              </a:rPr>
              <a:t>lettuce production is located in California and Arizona.</a:t>
            </a:r>
          </a:p>
          <a:p>
            <a:r>
              <a:rPr lang="en-US" sz="2000" dirty="0">
                <a:latin typeface="Arial Black"/>
                <a:cs typeface="Arial Black"/>
              </a:rPr>
              <a:t> </a:t>
            </a:r>
            <a:r>
              <a:rPr lang="en-US" sz="2000" dirty="0" smtClean="0">
                <a:latin typeface="Arial Black"/>
                <a:cs typeface="Arial Black"/>
              </a:rPr>
              <a:t>   </a:t>
            </a:r>
            <a:r>
              <a:rPr lang="en-US" sz="1800" dirty="0" smtClean="0">
                <a:latin typeface="Arial Black"/>
                <a:cs typeface="Arial Black"/>
              </a:rPr>
              <a:t>In 2013 head lettuce production in California was 71% and in Arizona 29%.  Both states produced over 98% of leaf lettuce.`</a:t>
            </a:r>
          </a:p>
          <a:p>
            <a:r>
              <a:rPr lang="en-US" sz="1800" dirty="0">
                <a:latin typeface="Arial Black"/>
                <a:cs typeface="Arial Black"/>
              </a:rPr>
              <a:t> </a:t>
            </a:r>
            <a:r>
              <a:rPr lang="en-US" sz="1800" dirty="0" smtClean="0">
                <a:latin typeface="Arial Black"/>
                <a:cs typeface="Arial Black"/>
              </a:rPr>
              <a:t>    On the central coast of California (Salinas Valley) iceberg lettuce production cost was $8,999 per acre (2009).  In 2011, lettuce was grown on 206,000 acres in California.</a:t>
            </a:r>
          </a:p>
        </p:txBody>
      </p:sp>
    </p:spTree>
    <p:extLst>
      <p:ext uri="{BB962C8B-B14F-4D97-AF65-F5344CB8AC3E}">
        <p14:creationId xmlns:p14="http://schemas.microsoft.com/office/powerpoint/2010/main" val="103742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 Black"/>
                <a:cs typeface="Arial Black"/>
              </a:rPr>
              <a:t>Referee of Lettuce Seedlings with Physiological Necrosis</a:t>
            </a:r>
            <a:endParaRPr lang="en-US" sz="2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Arial Black"/>
                <a:cs typeface="Arial Black"/>
              </a:rPr>
              <a:t>The survey includes 10 photos showing different percentages of physiological necrosis on a lettuce seedling.  The participant is asked to evaluate the seedling as normal or abnormal according to AOSA Rules Volume 4.  Also a brief reason why that classification is given to the seedling.</a:t>
            </a:r>
          </a:p>
          <a:p>
            <a:endParaRPr lang="en-US" sz="2000" dirty="0">
              <a:latin typeface="Arial Black"/>
              <a:cs typeface="Arial Black"/>
            </a:endParaRPr>
          </a:p>
          <a:p>
            <a:r>
              <a:rPr lang="en-US" sz="2000" dirty="0" smtClean="0">
                <a:latin typeface="Arial Black"/>
                <a:cs typeface="Arial Black"/>
              </a:rPr>
              <a:t>The survey was taken by 56 different analysts within the United States and Canada.</a:t>
            </a:r>
            <a:endParaRPr lang="en-US" sz="20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707263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                       </a:t>
            </a:r>
            <a:r>
              <a:rPr lang="en-US" sz="3100" dirty="0" smtClean="0"/>
              <a:t>Photo 1</a:t>
            </a:r>
            <a:endParaRPr lang="en-US" sz="3100" dirty="0"/>
          </a:p>
        </p:txBody>
      </p:sp>
      <p:pic>
        <p:nvPicPr>
          <p:cNvPr id="5" name="Content Placeholder 4" descr="7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254" r="-4254"/>
          <a:stretch>
            <a:fillRect/>
          </a:stretch>
        </p:blipFill>
        <p:spPr>
          <a:xfrm>
            <a:off x="1150031" y="1810132"/>
            <a:ext cx="2900079" cy="4546047"/>
          </a:xfrm>
        </p:spPr>
      </p:pic>
      <p:sp>
        <p:nvSpPr>
          <p:cNvPr id="6" name="TextBox 5"/>
          <p:cNvSpPr txBox="1"/>
          <p:nvPr/>
        </p:nvSpPr>
        <p:spPr>
          <a:xfrm>
            <a:off x="4750130" y="2010148"/>
            <a:ext cx="393667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/>
                <a:cs typeface="Arial Black"/>
              </a:rPr>
              <a:t>Normal – </a:t>
            </a:r>
            <a:r>
              <a:rPr lang="en-US" sz="2400" dirty="0" smtClean="0">
                <a:solidFill>
                  <a:srgbClr val="008000"/>
                </a:solidFill>
                <a:latin typeface="Arial Black"/>
                <a:cs typeface="Arial Black"/>
              </a:rPr>
              <a:t>55</a:t>
            </a:r>
            <a:r>
              <a:rPr lang="en-US" sz="2400" dirty="0" smtClean="0">
                <a:latin typeface="Arial Black"/>
                <a:cs typeface="Arial Black"/>
              </a:rPr>
              <a:t> (98.2%) </a:t>
            </a:r>
          </a:p>
          <a:p>
            <a:r>
              <a:rPr lang="en-US" sz="1600" dirty="0">
                <a:latin typeface="Arial Black"/>
                <a:cs typeface="Arial Black"/>
              </a:rPr>
              <a:t> </a:t>
            </a:r>
            <a:r>
              <a:rPr lang="en-US" sz="1600" dirty="0" smtClean="0">
                <a:latin typeface="Arial Black"/>
                <a:cs typeface="Arial Black"/>
              </a:rPr>
              <a:t>                  </a:t>
            </a:r>
            <a:r>
              <a:rPr lang="en-US" dirty="0" smtClean="0">
                <a:latin typeface="Arial Black"/>
                <a:cs typeface="Arial Black"/>
              </a:rPr>
              <a:t> &lt; 50% p.n.</a:t>
            </a:r>
          </a:p>
          <a:p>
            <a:endParaRPr lang="en-US" sz="1600" dirty="0">
              <a:latin typeface="Arial Black"/>
              <a:cs typeface="Arial Black"/>
            </a:endParaRPr>
          </a:p>
          <a:p>
            <a:r>
              <a:rPr lang="en-US" sz="2400" dirty="0" smtClean="0">
                <a:latin typeface="Arial Black"/>
                <a:cs typeface="Arial Black"/>
              </a:rPr>
              <a:t>Abnormal – </a:t>
            </a:r>
            <a:r>
              <a:rPr lang="en-US" sz="2400" dirty="0" smtClean="0">
                <a:solidFill>
                  <a:srgbClr val="008000"/>
                </a:solidFill>
                <a:latin typeface="Arial Black"/>
                <a:cs typeface="Arial Black"/>
              </a:rPr>
              <a:t>1</a:t>
            </a:r>
            <a:r>
              <a:rPr lang="en-US" sz="2400" dirty="0" smtClean="0">
                <a:latin typeface="Arial Black"/>
                <a:cs typeface="Arial Black"/>
              </a:rPr>
              <a:t> (1.8%)</a:t>
            </a:r>
          </a:p>
          <a:p>
            <a:r>
              <a:rPr lang="en-US" sz="1600" dirty="0">
                <a:latin typeface="Arial Black"/>
                <a:cs typeface="Arial Black"/>
              </a:rPr>
              <a:t> </a:t>
            </a:r>
            <a:r>
              <a:rPr lang="en-US" sz="1600" dirty="0" smtClean="0">
                <a:latin typeface="Arial Black"/>
                <a:cs typeface="Arial Black"/>
              </a:rPr>
              <a:t>                    </a:t>
            </a:r>
            <a:r>
              <a:rPr lang="en-US" dirty="0" smtClean="0">
                <a:latin typeface="Arial Black"/>
                <a:cs typeface="Arial Black"/>
              </a:rPr>
              <a:t>appearance of</a:t>
            </a:r>
          </a:p>
          <a:p>
            <a:r>
              <a:rPr lang="en-US" dirty="0">
                <a:latin typeface="Arial Black"/>
                <a:cs typeface="Arial Black"/>
              </a:rPr>
              <a:t> </a:t>
            </a:r>
            <a:r>
              <a:rPr lang="en-US" dirty="0" smtClean="0">
                <a:latin typeface="Arial Black"/>
                <a:cs typeface="Arial Black"/>
              </a:rPr>
              <a:t>                  seedling</a:t>
            </a:r>
            <a:r>
              <a:rPr lang="en-US" sz="1600" dirty="0" smtClean="0">
                <a:latin typeface="Arial Black"/>
                <a:cs typeface="Arial Black"/>
              </a:rPr>
              <a:t>             </a:t>
            </a:r>
            <a:endParaRPr lang="en-US" sz="16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487251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pic>
        <p:nvPicPr>
          <p:cNvPr id="4" name="Content Placeholder 3" descr="34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4553" r="-54553"/>
          <a:stretch>
            <a:fillRect/>
          </a:stretch>
        </p:blipFill>
        <p:spPr>
          <a:xfrm>
            <a:off x="-1432851" y="1760128"/>
            <a:ext cx="7305421" cy="4366035"/>
          </a:xfrm>
        </p:spPr>
      </p:pic>
      <p:sp>
        <p:nvSpPr>
          <p:cNvPr id="5" name="TextBox 4"/>
          <p:cNvSpPr txBox="1"/>
          <p:nvPr/>
        </p:nvSpPr>
        <p:spPr>
          <a:xfrm>
            <a:off x="1230033" y="774709"/>
            <a:ext cx="22900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Arial Black"/>
              </a:rPr>
              <a:t>     </a:t>
            </a:r>
            <a:r>
              <a:rPr lang="en-US" sz="2800" dirty="0" smtClean="0">
                <a:latin typeface="+mj-lt"/>
                <a:cs typeface="Arial Black"/>
              </a:rPr>
              <a:t>Photo 2 </a:t>
            </a:r>
            <a:endParaRPr lang="en-US" sz="2800" dirty="0">
              <a:latin typeface="+mj-lt"/>
              <a:cs typeface="Arial Black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40132" y="2050149"/>
            <a:ext cx="400011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/>
                <a:cs typeface="Arial Black"/>
              </a:rPr>
              <a:t>Normal – </a:t>
            </a:r>
            <a:r>
              <a:rPr lang="en-US" sz="2400" dirty="0" smtClean="0">
                <a:solidFill>
                  <a:srgbClr val="008000"/>
                </a:solidFill>
                <a:latin typeface="Arial Black"/>
                <a:cs typeface="Arial Black"/>
              </a:rPr>
              <a:t>15</a:t>
            </a:r>
            <a:r>
              <a:rPr lang="en-US" sz="2400" dirty="0" smtClean="0">
                <a:latin typeface="Arial Black"/>
                <a:cs typeface="Arial Black"/>
              </a:rPr>
              <a:t> (26.8%)</a:t>
            </a:r>
          </a:p>
          <a:p>
            <a:r>
              <a:rPr lang="en-US" dirty="0">
                <a:latin typeface="Arial Black"/>
                <a:cs typeface="Arial Black"/>
              </a:rPr>
              <a:t> </a:t>
            </a:r>
            <a:r>
              <a:rPr lang="en-US" dirty="0" smtClean="0">
                <a:latin typeface="Arial Black"/>
                <a:cs typeface="Arial Black"/>
              </a:rPr>
              <a:t>                     &lt; 50% p.n.</a:t>
            </a:r>
          </a:p>
          <a:p>
            <a:endParaRPr lang="en-US" dirty="0">
              <a:latin typeface="Arial Black"/>
              <a:cs typeface="Arial Black"/>
            </a:endParaRPr>
          </a:p>
          <a:p>
            <a:r>
              <a:rPr lang="en-US" sz="2400" dirty="0" smtClean="0">
                <a:latin typeface="Arial Black"/>
                <a:cs typeface="Arial Black"/>
              </a:rPr>
              <a:t>Abnormal – </a:t>
            </a:r>
            <a:r>
              <a:rPr lang="en-US" sz="2400" dirty="0" smtClean="0">
                <a:solidFill>
                  <a:srgbClr val="008000"/>
                </a:solidFill>
                <a:latin typeface="Arial Black"/>
                <a:cs typeface="Arial Black"/>
              </a:rPr>
              <a:t>41 </a:t>
            </a:r>
            <a:r>
              <a:rPr lang="en-US" sz="2400" dirty="0" smtClean="0">
                <a:latin typeface="Arial Black"/>
                <a:cs typeface="Arial Black"/>
              </a:rPr>
              <a:t>(73.2%)</a:t>
            </a:r>
          </a:p>
          <a:p>
            <a:r>
              <a:rPr lang="en-US" dirty="0">
                <a:latin typeface="Arial Black"/>
                <a:cs typeface="Arial Black"/>
              </a:rPr>
              <a:t> </a:t>
            </a:r>
            <a:r>
              <a:rPr lang="en-US" dirty="0" smtClean="0">
                <a:latin typeface="Arial Black"/>
                <a:cs typeface="Arial Black"/>
              </a:rPr>
              <a:t>                      &gt; 50% p.n.</a:t>
            </a:r>
            <a:endParaRPr lang="en-US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807097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               Photo 3</a:t>
            </a:r>
            <a:endParaRPr lang="en-US" sz="2800" dirty="0"/>
          </a:p>
        </p:txBody>
      </p:sp>
      <p:pic>
        <p:nvPicPr>
          <p:cNvPr id="4" name="Content Placeholder 3" descr="1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0426" r="-10426"/>
          <a:stretch>
            <a:fillRect/>
          </a:stretch>
        </p:blipFill>
        <p:spPr>
          <a:xfrm>
            <a:off x="1" y="1910140"/>
            <a:ext cx="4433920" cy="4270312"/>
          </a:xfrm>
        </p:spPr>
      </p:pic>
      <p:sp>
        <p:nvSpPr>
          <p:cNvPr id="5" name="TextBox 4"/>
          <p:cNvSpPr txBox="1"/>
          <p:nvPr/>
        </p:nvSpPr>
        <p:spPr>
          <a:xfrm>
            <a:off x="4840132" y="2050149"/>
            <a:ext cx="410011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/>
                <a:cs typeface="Arial Black"/>
              </a:rPr>
              <a:t>Normal – </a:t>
            </a:r>
            <a:r>
              <a:rPr lang="en-US" sz="2400" dirty="0" smtClean="0">
                <a:solidFill>
                  <a:srgbClr val="008000"/>
                </a:solidFill>
                <a:latin typeface="Arial Black"/>
                <a:cs typeface="Arial Black"/>
              </a:rPr>
              <a:t>9</a:t>
            </a:r>
            <a:r>
              <a:rPr lang="en-US" sz="2400" dirty="0" smtClean="0">
                <a:latin typeface="Arial Black"/>
                <a:cs typeface="Arial Black"/>
              </a:rPr>
              <a:t> (16.1%)</a:t>
            </a:r>
          </a:p>
          <a:p>
            <a:r>
              <a:rPr lang="en-US" sz="2400" dirty="0">
                <a:latin typeface="Arial Black"/>
                <a:cs typeface="Arial Black"/>
              </a:rPr>
              <a:t> </a:t>
            </a:r>
            <a:r>
              <a:rPr lang="en-US" sz="2400" dirty="0" smtClean="0">
                <a:latin typeface="Arial Black"/>
                <a:cs typeface="Arial Black"/>
              </a:rPr>
              <a:t>             </a:t>
            </a:r>
            <a:r>
              <a:rPr lang="en-US" dirty="0" smtClean="0">
                <a:latin typeface="Arial Black"/>
                <a:cs typeface="Arial Black"/>
              </a:rPr>
              <a:t>&lt; 50% p.n.</a:t>
            </a:r>
          </a:p>
          <a:p>
            <a:r>
              <a:rPr lang="en-US" dirty="0">
                <a:latin typeface="Arial Black"/>
                <a:cs typeface="Arial Black"/>
              </a:rPr>
              <a:t> </a:t>
            </a:r>
            <a:r>
              <a:rPr lang="en-US" dirty="0" smtClean="0">
                <a:latin typeface="Arial Black"/>
                <a:cs typeface="Arial Black"/>
              </a:rPr>
              <a:t>                  </a:t>
            </a:r>
            <a:r>
              <a:rPr lang="en-US" sz="1400" dirty="0" smtClean="0">
                <a:latin typeface="Arial Black"/>
                <a:cs typeface="Arial Black"/>
              </a:rPr>
              <a:t>natural pigmentation</a:t>
            </a:r>
          </a:p>
          <a:p>
            <a:r>
              <a:rPr lang="en-US" sz="1600" dirty="0" smtClean="0">
                <a:latin typeface="Arial Black"/>
                <a:cs typeface="Arial Black"/>
              </a:rPr>
              <a:t>                     </a:t>
            </a:r>
            <a:r>
              <a:rPr lang="en-US" sz="1400" dirty="0" smtClean="0">
                <a:latin typeface="Arial Black"/>
                <a:cs typeface="Arial Black"/>
              </a:rPr>
              <a:t>discolored areas on cots.</a:t>
            </a:r>
          </a:p>
          <a:p>
            <a:endParaRPr lang="en-US" sz="1400" dirty="0">
              <a:latin typeface="Arial Black"/>
              <a:cs typeface="Arial Black"/>
            </a:endParaRPr>
          </a:p>
          <a:p>
            <a:r>
              <a:rPr lang="en-US" sz="2400" dirty="0" smtClean="0">
                <a:latin typeface="Arial Black"/>
                <a:cs typeface="Arial Black"/>
              </a:rPr>
              <a:t>Abnormal – </a:t>
            </a:r>
            <a:r>
              <a:rPr lang="en-US" sz="2400" dirty="0" smtClean="0">
                <a:solidFill>
                  <a:srgbClr val="008000"/>
                </a:solidFill>
                <a:latin typeface="Arial Black"/>
                <a:cs typeface="Arial Black"/>
              </a:rPr>
              <a:t>46</a:t>
            </a:r>
            <a:r>
              <a:rPr lang="en-US" sz="2400" dirty="0" smtClean="0">
                <a:latin typeface="Arial Black"/>
                <a:cs typeface="Arial Black"/>
              </a:rPr>
              <a:t> (82.1%)</a:t>
            </a:r>
          </a:p>
          <a:p>
            <a:r>
              <a:rPr lang="en-US" dirty="0">
                <a:latin typeface="Arial Black"/>
                <a:cs typeface="Arial Black"/>
              </a:rPr>
              <a:t> </a:t>
            </a:r>
            <a:r>
              <a:rPr lang="en-US" dirty="0" smtClean="0">
                <a:latin typeface="Arial Black"/>
                <a:cs typeface="Arial Black"/>
              </a:rPr>
              <a:t>                   &gt; 50% p.n.</a:t>
            </a:r>
          </a:p>
          <a:p>
            <a:endParaRPr lang="en-US" dirty="0">
              <a:latin typeface="Arial Black"/>
              <a:cs typeface="Arial Black"/>
            </a:endParaRPr>
          </a:p>
          <a:p>
            <a:r>
              <a:rPr lang="en-US" sz="2400" dirty="0" smtClean="0">
                <a:latin typeface="Arial Black"/>
                <a:cs typeface="Arial Black"/>
              </a:rPr>
              <a:t>Undecided – </a:t>
            </a:r>
            <a:r>
              <a:rPr lang="en-US" sz="2400" dirty="0" smtClean="0">
                <a:solidFill>
                  <a:srgbClr val="008000"/>
                </a:solidFill>
                <a:latin typeface="Arial Black"/>
                <a:cs typeface="Arial Black"/>
              </a:rPr>
              <a:t>1</a:t>
            </a:r>
            <a:r>
              <a:rPr lang="en-US" sz="2400" dirty="0" smtClean="0">
                <a:latin typeface="Arial Black"/>
                <a:cs typeface="Arial Black"/>
              </a:rPr>
              <a:t> (1.8%)</a:t>
            </a:r>
          </a:p>
          <a:p>
            <a:r>
              <a:rPr lang="en-US" sz="2400" dirty="0">
                <a:latin typeface="Arial Black"/>
                <a:cs typeface="Arial Black"/>
              </a:rPr>
              <a:t> </a:t>
            </a:r>
            <a:r>
              <a:rPr lang="en-US" sz="2400" dirty="0" smtClean="0">
                <a:latin typeface="Arial Black"/>
                <a:cs typeface="Arial Black"/>
              </a:rPr>
              <a:t> </a:t>
            </a:r>
            <a:r>
              <a:rPr lang="en-US" dirty="0" smtClean="0">
                <a:latin typeface="Arial Black"/>
                <a:cs typeface="Arial Black"/>
              </a:rPr>
              <a:t>                  </a:t>
            </a:r>
            <a:r>
              <a:rPr lang="en-US" sz="1600" dirty="0" smtClean="0">
                <a:latin typeface="Arial Black"/>
                <a:cs typeface="Arial Black"/>
              </a:rPr>
              <a:t>p.n. or pigmentation</a:t>
            </a:r>
            <a:endParaRPr lang="en-US" sz="16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616322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               Photo 4</a:t>
            </a:r>
            <a:endParaRPr lang="en-US" sz="2800" dirty="0"/>
          </a:p>
        </p:txBody>
      </p:sp>
      <p:pic>
        <p:nvPicPr>
          <p:cNvPr id="4" name="Content Placeholder 3" descr="2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33" r="-433"/>
          <a:stretch>
            <a:fillRect/>
          </a:stretch>
        </p:blipFill>
        <p:spPr>
          <a:xfrm>
            <a:off x="800022" y="1600200"/>
            <a:ext cx="2800076" cy="4525963"/>
          </a:xfrm>
        </p:spPr>
      </p:pic>
      <p:sp>
        <p:nvSpPr>
          <p:cNvPr id="5" name="TextBox 4"/>
          <p:cNvSpPr txBox="1"/>
          <p:nvPr/>
        </p:nvSpPr>
        <p:spPr>
          <a:xfrm>
            <a:off x="4930134" y="1810132"/>
            <a:ext cx="3980110" cy="3477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/>
                <a:cs typeface="Arial Black"/>
              </a:rPr>
              <a:t>Normal – </a:t>
            </a:r>
            <a:r>
              <a:rPr lang="en-US" sz="2400" dirty="0" smtClean="0">
                <a:solidFill>
                  <a:srgbClr val="008000"/>
                </a:solidFill>
                <a:latin typeface="Arial Black"/>
                <a:cs typeface="Arial Black"/>
              </a:rPr>
              <a:t>23</a:t>
            </a:r>
            <a:r>
              <a:rPr lang="en-US" sz="2400" dirty="0" smtClean="0">
                <a:latin typeface="Arial Black"/>
                <a:cs typeface="Arial Black"/>
              </a:rPr>
              <a:t> (41.1%)</a:t>
            </a:r>
          </a:p>
          <a:p>
            <a:r>
              <a:rPr lang="en-US" dirty="0">
                <a:latin typeface="Arial Black"/>
                <a:cs typeface="Arial Black"/>
              </a:rPr>
              <a:t> </a:t>
            </a:r>
            <a:r>
              <a:rPr lang="en-US" dirty="0" smtClean="0">
                <a:latin typeface="Arial Black"/>
                <a:cs typeface="Arial Black"/>
              </a:rPr>
              <a:t>                   &lt; 50% p.n.</a:t>
            </a:r>
          </a:p>
          <a:p>
            <a:r>
              <a:rPr lang="en-US" dirty="0">
                <a:latin typeface="Arial Black"/>
                <a:cs typeface="Arial Black"/>
              </a:rPr>
              <a:t> </a:t>
            </a:r>
            <a:r>
              <a:rPr lang="en-US" dirty="0" smtClean="0">
                <a:latin typeface="Arial Black"/>
                <a:cs typeface="Arial Black"/>
              </a:rPr>
              <a:t>                   </a:t>
            </a:r>
            <a:r>
              <a:rPr lang="en-US" sz="1600" dirty="0" smtClean="0">
                <a:latin typeface="Arial Black"/>
                <a:cs typeface="Arial Black"/>
              </a:rPr>
              <a:t>natural </a:t>
            </a:r>
            <a:r>
              <a:rPr lang="en-US" sz="1600" dirty="0" err="1" smtClean="0">
                <a:latin typeface="Arial Black"/>
                <a:cs typeface="Arial Black"/>
              </a:rPr>
              <a:t>pigm</a:t>
            </a:r>
            <a:r>
              <a:rPr lang="en-US" dirty="0" err="1" smtClean="0">
                <a:latin typeface="Arial Black"/>
                <a:cs typeface="Arial Black"/>
              </a:rPr>
              <a:t>ention</a:t>
            </a:r>
            <a:r>
              <a:rPr lang="en-US" dirty="0" smtClean="0">
                <a:latin typeface="Arial Black"/>
                <a:cs typeface="Arial Black"/>
              </a:rPr>
              <a:t>/</a:t>
            </a:r>
          </a:p>
          <a:p>
            <a:r>
              <a:rPr lang="en-US" dirty="0">
                <a:latin typeface="Arial Black"/>
                <a:cs typeface="Arial Black"/>
              </a:rPr>
              <a:t> </a:t>
            </a:r>
            <a:r>
              <a:rPr lang="en-US" dirty="0" smtClean="0">
                <a:latin typeface="Arial Black"/>
                <a:cs typeface="Arial Black"/>
              </a:rPr>
              <a:t>                   </a:t>
            </a:r>
            <a:r>
              <a:rPr lang="en-US" sz="1600" dirty="0" smtClean="0">
                <a:latin typeface="Arial Black"/>
                <a:cs typeface="Arial Black"/>
              </a:rPr>
              <a:t>no necrosis</a:t>
            </a:r>
          </a:p>
          <a:p>
            <a:endParaRPr lang="en-US" sz="1600" dirty="0">
              <a:latin typeface="Arial Black"/>
              <a:cs typeface="Arial Black"/>
            </a:endParaRPr>
          </a:p>
          <a:p>
            <a:r>
              <a:rPr lang="en-US" sz="2400" dirty="0" smtClean="0">
                <a:latin typeface="Arial Black"/>
                <a:cs typeface="Arial Black"/>
              </a:rPr>
              <a:t>Abnormal – </a:t>
            </a:r>
            <a:r>
              <a:rPr lang="en-US" sz="2400" dirty="0" smtClean="0">
                <a:solidFill>
                  <a:srgbClr val="008000"/>
                </a:solidFill>
                <a:latin typeface="Arial Black"/>
                <a:cs typeface="Arial Black"/>
              </a:rPr>
              <a:t>31</a:t>
            </a:r>
            <a:r>
              <a:rPr lang="en-US" sz="2400" dirty="0" smtClean="0">
                <a:latin typeface="Arial Black"/>
                <a:cs typeface="Arial Black"/>
              </a:rPr>
              <a:t> (55.3%)</a:t>
            </a:r>
          </a:p>
          <a:p>
            <a:r>
              <a:rPr lang="en-US" dirty="0">
                <a:latin typeface="Arial Black"/>
                <a:cs typeface="Arial Black"/>
              </a:rPr>
              <a:t> </a:t>
            </a:r>
            <a:r>
              <a:rPr lang="en-US" dirty="0" smtClean="0">
                <a:latin typeface="Arial Black"/>
                <a:cs typeface="Arial Black"/>
              </a:rPr>
              <a:t>                    &gt; 50% p.n.</a:t>
            </a:r>
          </a:p>
          <a:p>
            <a:endParaRPr lang="en-US" dirty="0">
              <a:latin typeface="Arial Black"/>
              <a:cs typeface="Arial Black"/>
            </a:endParaRPr>
          </a:p>
          <a:p>
            <a:r>
              <a:rPr lang="en-US" sz="2400" dirty="0" smtClean="0">
                <a:latin typeface="Arial Black"/>
                <a:cs typeface="Arial Black"/>
              </a:rPr>
              <a:t>Undecided – </a:t>
            </a:r>
            <a:r>
              <a:rPr lang="en-US" sz="2400" dirty="0" smtClean="0">
                <a:solidFill>
                  <a:srgbClr val="008000"/>
                </a:solidFill>
                <a:latin typeface="Arial Black"/>
                <a:cs typeface="Arial Black"/>
              </a:rPr>
              <a:t>2</a:t>
            </a:r>
            <a:r>
              <a:rPr lang="en-US" sz="2400" dirty="0" smtClean="0">
                <a:latin typeface="Arial Black"/>
                <a:cs typeface="Arial Black"/>
              </a:rPr>
              <a:t> (3.6%)</a:t>
            </a:r>
          </a:p>
          <a:p>
            <a:r>
              <a:rPr lang="en-US" dirty="0">
                <a:latin typeface="Arial Black"/>
                <a:cs typeface="Arial Black"/>
              </a:rPr>
              <a:t> </a:t>
            </a:r>
            <a:r>
              <a:rPr lang="en-US" dirty="0" smtClean="0">
                <a:latin typeface="Arial Black"/>
                <a:cs typeface="Arial Black"/>
              </a:rPr>
              <a:t>                    photo not clear</a:t>
            </a:r>
          </a:p>
          <a:p>
            <a:endParaRPr lang="en-US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724719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                    Photo 5</a:t>
            </a:r>
            <a:endParaRPr lang="en-US" sz="2800" dirty="0"/>
          </a:p>
        </p:txBody>
      </p:sp>
      <p:pic>
        <p:nvPicPr>
          <p:cNvPr id="4" name="Content Placeholder 3" descr="35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2498" r="-42498"/>
          <a:stretch>
            <a:fillRect/>
          </a:stretch>
        </p:blipFill>
        <p:spPr>
          <a:xfrm>
            <a:off x="-662831" y="1600200"/>
            <a:ext cx="6452989" cy="4525963"/>
          </a:xfrm>
        </p:spPr>
      </p:pic>
      <p:sp>
        <p:nvSpPr>
          <p:cNvPr id="5" name="TextBox 4"/>
          <p:cNvSpPr txBox="1"/>
          <p:nvPr/>
        </p:nvSpPr>
        <p:spPr>
          <a:xfrm>
            <a:off x="4790131" y="2040149"/>
            <a:ext cx="4210116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/>
                <a:cs typeface="Arial Black"/>
              </a:rPr>
              <a:t>Normal – </a:t>
            </a:r>
            <a:r>
              <a:rPr lang="en-US" sz="2400" dirty="0" smtClean="0">
                <a:solidFill>
                  <a:srgbClr val="008000"/>
                </a:solidFill>
                <a:latin typeface="Arial Black"/>
                <a:cs typeface="Arial Black"/>
              </a:rPr>
              <a:t>31</a:t>
            </a:r>
            <a:r>
              <a:rPr lang="en-US" sz="2400" dirty="0" smtClean="0">
                <a:latin typeface="Arial Black"/>
                <a:cs typeface="Arial Black"/>
              </a:rPr>
              <a:t> (55.4%)</a:t>
            </a:r>
          </a:p>
          <a:p>
            <a:r>
              <a:rPr lang="en-US" sz="2400" dirty="0">
                <a:latin typeface="Arial Black"/>
                <a:cs typeface="Arial Black"/>
              </a:rPr>
              <a:t> </a:t>
            </a:r>
            <a:r>
              <a:rPr lang="en-US" sz="2400" dirty="0" smtClean="0">
                <a:latin typeface="Arial Black"/>
                <a:cs typeface="Arial Black"/>
              </a:rPr>
              <a:t>               </a:t>
            </a:r>
            <a:r>
              <a:rPr lang="en-US" dirty="0" smtClean="0">
                <a:latin typeface="Arial Black"/>
                <a:cs typeface="Arial Black"/>
              </a:rPr>
              <a:t>&lt; 50% p.n.</a:t>
            </a:r>
          </a:p>
          <a:p>
            <a:r>
              <a:rPr lang="en-US" sz="1600" dirty="0">
                <a:latin typeface="Arial Black"/>
                <a:cs typeface="Arial Black"/>
              </a:rPr>
              <a:t> </a:t>
            </a:r>
            <a:r>
              <a:rPr lang="en-US" sz="1600" dirty="0" smtClean="0">
                <a:latin typeface="Arial Black"/>
                <a:cs typeface="Arial Black"/>
              </a:rPr>
              <a:t>                      </a:t>
            </a:r>
            <a:endParaRPr lang="en-US" sz="1400" dirty="0">
              <a:latin typeface="Arial Black"/>
              <a:cs typeface="Arial Black"/>
            </a:endParaRPr>
          </a:p>
          <a:p>
            <a:r>
              <a:rPr lang="en-US" sz="2400" dirty="0" smtClean="0">
                <a:latin typeface="Arial Black"/>
                <a:cs typeface="Arial Black"/>
              </a:rPr>
              <a:t>Abnormal – </a:t>
            </a:r>
            <a:r>
              <a:rPr lang="en-US" sz="2400" dirty="0" smtClean="0">
                <a:solidFill>
                  <a:srgbClr val="008000"/>
                </a:solidFill>
                <a:latin typeface="Arial Black"/>
                <a:cs typeface="Arial Black"/>
              </a:rPr>
              <a:t>25</a:t>
            </a:r>
            <a:r>
              <a:rPr lang="en-US" sz="2400" dirty="0" smtClean="0">
                <a:latin typeface="Arial Black"/>
                <a:cs typeface="Arial Black"/>
              </a:rPr>
              <a:t> (44.6%)</a:t>
            </a:r>
          </a:p>
          <a:p>
            <a:r>
              <a:rPr lang="en-US" dirty="0">
                <a:latin typeface="Arial Black"/>
                <a:cs typeface="Arial Black"/>
              </a:rPr>
              <a:t> </a:t>
            </a:r>
            <a:r>
              <a:rPr lang="en-US" dirty="0" smtClean="0">
                <a:latin typeface="Arial Black"/>
                <a:cs typeface="Arial Black"/>
              </a:rPr>
              <a:t>                     &gt; 50% p.n.</a:t>
            </a:r>
          </a:p>
          <a:p>
            <a:r>
              <a:rPr lang="en-US" sz="1400" dirty="0">
                <a:latin typeface="Arial Black"/>
                <a:cs typeface="Arial Black"/>
              </a:rPr>
              <a:t> </a:t>
            </a:r>
            <a:r>
              <a:rPr lang="en-US" sz="1400" dirty="0" smtClean="0">
                <a:latin typeface="Arial Black"/>
                <a:cs typeface="Arial Black"/>
              </a:rPr>
              <a:t>                           grainy/watery hypocotyl</a:t>
            </a:r>
          </a:p>
          <a:p>
            <a:r>
              <a:rPr lang="en-US" sz="1400" dirty="0">
                <a:latin typeface="Arial Black"/>
                <a:cs typeface="Arial Black"/>
              </a:rPr>
              <a:t> </a:t>
            </a:r>
            <a:r>
              <a:rPr lang="en-US" sz="1400" dirty="0" smtClean="0">
                <a:latin typeface="Arial Black"/>
                <a:cs typeface="Arial Black"/>
              </a:rPr>
              <a:t>                           deformed root/split</a:t>
            </a:r>
            <a:endParaRPr lang="en-US" sz="14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271230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                    Photo 6</a:t>
            </a:r>
            <a:endParaRPr lang="en-US" sz="2800" dirty="0"/>
          </a:p>
        </p:txBody>
      </p:sp>
      <p:pic>
        <p:nvPicPr>
          <p:cNvPr id="4" name="Content Placeholder 3" descr="37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188" r="-9188"/>
          <a:stretch>
            <a:fillRect/>
          </a:stretch>
        </p:blipFill>
        <p:spPr>
          <a:xfrm>
            <a:off x="443878" y="1650121"/>
            <a:ext cx="4192920" cy="4300314"/>
          </a:xfrm>
        </p:spPr>
      </p:pic>
      <p:sp>
        <p:nvSpPr>
          <p:cNvPr id="5" name="TextBox 4"/>
          <p:cNvSpPr txBox="1"/>
          <p:nvPr/>
        </p:nvSpPr>
        <p:spPr>
          <a:xfrm>
            <a:off x="4870132" y="1910139"/>
            <a:ext cx="413011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/>
                <a:cs typeface="Arial Black"/>
              </a:rPr>
              <a:t>Normal – </a:t>
            </a:r>
            <a:r>
              <a:rPr lang="en-US" sz="2400" dirty="0" smtClean="0">
                <a:solidFill>
                  <a:srgbClr val="008000"/>
                </a:solidFill>
                <a:latin typeface="Arial Black"/>
                <a:cs typeface="Arial Black"/>
              </a:rPr>
              <a:t>37</a:t>
            </a:r>
            <a:r>
              <a:rPr lang="en-US" sz="2400" dirty="0" smtClean="0">
                <a:latin typeface="Arial Black"/>
                <a:cs typeface="Arial Black"/>
              </a:rPr>
              <a:t> (66.1%)</a:t>
            </a:r>
          </a:p>
          <a:p>
            <a:r>
              <a:rPr lang="en-US" dirty="0" smtClean="0">
                <a:latin typeface="Arial Black"/>
                <a:cs typeface="Arial Black"/>
              </a:rPr>
              <a:t>                    &lt; 50% p.n.</a:t>
            </a:r>
          </a:p>
          <a:p>
            <a:r>
              <a:rPr lang="en-US" dirty="0">
                <a:latin typeface="Arial Black"/>
                <a:cs typeface="Arial Black"/>
              </a:rPr>
              <a:t> </a:t>
            </a:r>
            <a:r>
              <a:rPr lang="en-US" dirty="0" smtClean="0">
                <a:latin typeface="Arial Black"/>
                <a:cs typeface="Arial Black"/>
              </a:rPr>
              <a:t>                   free of necrosis</a:t>
            </a:r>
          </a:p>
          <a:p>
            <a:endParaRPr lang="en-US" dirty="0">
              <a:latin typeface="Arial Black"/>
              <a:cs typeface="Arial Black"/>
            </a:endParaRPr>
          </a:p>
          <a:p>
            <a:r>
              <a:rPr lang="en-US" sz="2400" dirty="0" smtClean="0">
                <a:latin typeface="Arial Black"/>
                <a:cs typeface="Arial Black"/>
              </a:rPr>
              <a:t>Abnormal – </a:t>
            </a:r>
            <a:r>
              <a:rPr lang="en-US" sz="2400" dirty="0" smtClean="0">
                <a:solidFill>
                  <a:srgbClr val="008000"/>
                </a:solidFill>
                <a:latin typeface="Arial Black"/>
                <a:cs typeface="Arial Black"/>
              </a:rPr>
              <a:t>18</a:t>
            </a:r>
            <a:r>
              <a:rPr lang="en-US" sz="2400" dirty="0" smtClean="0">
                <a:latin typeface="Arial Black"/>
                <a:cs typeface="Arial Black"/>
              </a:rPr>
              <a:t> (32.1%)</a:t>
            </a:r>
          </a:p>
          <a:p>
            <a:r>
              <a:rPr lang="en-US" dirty="0">
                <a:latin typeface="Arial Black"/>
                <a:cs typeface="Arial Black"/>
              </a:rPr>
              <a:t> </a:t>
            </a:r>
            <a:r>
              <a:rPr lang="en-US" dirty="0" smtClean="0">
                <a:latin typeface="Arial Black"/>
                <a:cs typeface="Arial Black"/>
              </a:rPr>
              <a:t>                    &gt; 50% p.n.</a:t>
            </a:r>
          </a:p>
          <a:p>
            <a:endParaRPr lang="en-US" sz="2400" dirty="0">
              <a:latin typeface="Arial Black"/>
              <a:cs typeface="Arial Black"/>
            </a:endParaRPr>
          </a:p>
          <a:p>
            <a:r>
              <a:rPr lang="en-US" sz="2400" dirty="0" smtClean="0">
                <a:latin typeface="Arial Black"/>
                <a:cs typeface="Arial Black"/>
              </a:rPr>
              <a:t>Undecided – </a:t>
            </a:r>
            <a:r>
              <a:rPr lang="en-US" sz="2400" dirty="0" smtClean="0">
                <a:solidFill>
                  <a:srgbClr val="008000"/>
                </a:solidFill>
                <a:latin typeface="Arial Black"/>
                <a:cs typeface="Arial Black"/>
              </a:rPr>
              <a:t>1</a:t>
            </a:r>
            <a:r>
              <a:rPr lang="en-US" sz="2400" dirty="0" smtClean="0">
                <a:latin typeface="Arial Black"/>
                <a:cs typeface="Arial Black"/>
              </a:rPr>
              <a:t> (1.8%)</a:t>
            </a:r>
          </a:p>
          <a:p>
            <a:r>
              <a:rPr lang="en-US" dirty="0">
                <a:latin typeface="Arial Black"/>
                <a:cs typeface="Arial Black"/>
              </a:rPr>
              <a:t> </a:t>
            </a:r>
            <a:r>
              <a:rPr lang="en-US" dirty="0" smtClean="0">
                <a:latin typeface="Arial Black"/>
                <a:cs typeface="Arial Black"/>
              </a:rPr>
              <a:t>                    p.n. or </a:t>
            </a:r>
            <a:r>
              <a:rPr lang="en-US" sz="1600" dirty="0" smtClean="0">
                <a:latin typeface="Arial Black"/>
                <a:cs typeface="Arial Black"/>
              </a:rPr>
              <a:t>pigmentation</a:t>
            </a:r>
            <a:endParaRPr lang="en-US" sz="16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620908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804</Words>
  <Application>Microsoft Macintosh PowerPoint</Application>
  <PresentationFormat>On-screen Show (4:3)</PresentationFormat>
  <Paragraphs>134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Southwest Region Referee 2016</vt:lpstr>
      <vt:lpstr>Introduction</vt:lpstr>
      <vt:lpstr>Referee of Lettuce Seedlings with Physiological Necrosis</vt:lpstr>
      <vt:lpstr>                         Photo 1</vt:lpstr>
      <vt:lpstr> </vt:lpstr>
      <vt:lpstr>                 Photo 3</vt:lpstr>
      <vt:lpstr>                 Photo 4</vt:lpstr>
      <vt:lpstr>                      Photo 5</vt:lpstr>
      <vt:lpstr>                      Photo 6</vt:lpstr>
      <vt:lpstr>                Photo 7</vt:lpstr>
      <vt:lpstr>              Photo 8</vt:lpstr>
      <vt:lpstr>                   Photo 9</vt:lpstr>
      <vt:lpstr>                Photo 10</vt:lpstr>
      <vt:lpstr>In Conclusion</vt:lpstr>
      <vt:lpstr>References</vt:lpstr>
    </vt:vector>
  </TitlesOfParts>
  <Manager/>
  <Company>Home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Southwest Region Referee 2016</dc:title>
  <dc:subject/>
  <dc:creator>Donna Grubisic</dc:creator>
  <cp:keywords/>
  <dc:description/>
  <cp:lastModifiedBy>Donna Grubisic</cp:lastModifiedBy>
  <cp:revision>47</cp:revision>
  <cp:lastPrinted>2016-05-06T02:22:14Z</cp:lastPrinted>
  <dcterms:created xsi:type="dcterms:W3CDTF">2016-04-23T23:31:47Z</dcterms:created>
  <dcterms:modified xsi:type="dcterms:W3CDTF">2016-05-07T03:45:14Z</dcterms:modified>
  <cp:category/>
</cp:coreProperties>
</file>