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handoutMasterIdLst>
    <p:handoutMasterId r:id="rId40"/>
  </p:handoutMasterIdLst>
  <p:sldIdLst>
    <p:sldId id="256" r:id="rId2"/>
    <p:sldId id="286" r:id="rId3"/>
    <p:sldId id="257" r:id="rId4"/>
    <p:sldId id="287" r:id="rId5"/>
    <p:sldId id="258" r:id="rId6"/>
    <p:sldId id="259" r:id="rId7"/>
    <p:sldId id="285" r:id="rId8"/>
    <p:sldId id="289" r:id="rId9"/>
    <p:sldId id="260" r:id="rId10"/>
    <p:sldId id="261" r:id="rId11"/>
    <p:sldId id="262" r:id="rId12"/>
    <p:sldId id="263" r:id="rId13"/>
    <p:sldId id="265" r:id="rId14"/>
    <p:sldId id="266" r:id="rId15"/>
    <p:sldId id="298" r:id="rId16"/>
    <p:sldId id="299" r:id="rId17"/>
    <p:sldId id="300" r:id="rId18"/>
    <p:sldId id="301" r:id="rId19"/>
    <p:sldId id="296" r:id="rId20"/>
    <p:sldId id="279" r:id="rId21"/>
    <p:sldId id="297" r:id="rId22"/>
    <p:sldId id="290" r:id="rId23"/>
    <p:sldId id="264" r:id="rId24"/>
    <p:sldId id="291" r:id="rId25"/>
    <p:sldId id="267" r:id="rId26"/>
    <p:sldId id="268" r:id="rId27"/>
    <p:sldId id="269" r:id="rId28"/>
    <p:sldId id="270" r:id="rId29"/>
    <p:sldId id="271" r:id="rId30"/>
    <p:sldId id="272" r:id="rId31"/>
    <p:sldId id="276" r:id="rId32"/>
    <p:sldId id="283" r:id="rId33"/>
    <p:sldId id="284" r:id="rId34"/>
    <p:sldId id="282" r:id="rId35"/>
    <p:sldId id="281" r:id="rId36"/>
    <p:sldId id="280" r:id="rId37"/>
    <p:sldId id="273" r:id="rId38"/>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5371" autoAdjust="0"/>
  </p:normalViewPr>
  <p:slideViewPr>
    <p:cSldViewPr snapToGrid="0">
      <p:cViewPr varScale="1">
        <p:scale>
          <a:sx n="60" d="100"/>
          <a:sy n="60" d="100"/>
        </p:scale>
        <p:origin x="716"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05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1198FA1-FA4B-4397-AC9E-90E8C1551E2A}" type="datetimeFigureOut">
              <a:rPr lang="en-US" smtClean="0"/>
              <a:t>10/27/2017</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52EC401C-126F-471B-A346-22C552CF573C}" type="slidenum">
              <a:rPr lang="en-US" smtClean="0"/>
              <a:t>‹#›</a:t>
            </a:fld>
            <a:endParaRPr lang="en-US" dirty="0"/>
          </a:p>
        </p:txBody>
      </p:sp>
    </p:spTree>
    <p:extLst>
      <p:ext uri="{BB962C8B-B14F-4D97-AF65-F5344CB8AC3E}">
        <p14:creationId xmlns:p14="http://schemas.microsoft.com/office/powerpoint/2010/main" val="128882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1F79FB8-D8B3-49AF-9BE9-277C5E2E8D9E}" type="datetimeFigureOut">
              <a:rPr lang="en-US" smtClean="0"/>
              <a:t>10/27/2017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8D453DD-7601-4454-8AA8-26CDF2586A92}" type="slidenum">
              <a:rPr lang="en-US" smtClean="0"/>
              <a:t>‹#›</a:t>
            </a:fld>
            <a:endParaRPr lang="en-US" dirty="0"/>
          </a:p>
        </p:txBody>
      </p:sp>
    </p:spTree>
    <p:extLst>
      <p:ext uri="{BB962C8B-B14F-4D97-AF65-F5344CB8AC3E}">
        <p14:creationId xmlns:p14="http://schemas.microsoft.com/office/powerpoint/2010/main" val="245378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Region 5</a:t>
            </a:r>
            <a:r>
              <a:rPr lang="en-US" dirty="0"/>
              <a:t>: AL, AR, FL, GA, KY, LA, MS, NC, SC, TN, VA</a:t>
            </a:r>
          </a:p>
        </p:txBody>
      </p:sp>
      <p:sp>
        <p:nvSpPr>
          <p:cNvPr id="4" name="Slide Number Placeholder 3"/>
          <p:cNvSpPr>
            <a:spLocks noGrp="1"/>
          </p:cNvSpPr>
          <p:nvPr>
            <p:ph type="sldNum" sz="quarter" idx="10"/>
          </p:nvPr>
        </p:nvSpPr>
        <p:spPr/>
        <p:txBody>
          <a:bodyPr/>
          <a:lstStyle/>
          <a:p>
            <a:fld id="{E8D453DD-7601-4454-8AA8-26CDF2586A92}" type="slidenum">
              <a:rPr lang="en-US" smtClean="0"/>
              <a:t>1</a:t>
            </a:fld>
            <a:endParaRPr lang="en-US" dirty="0"/>
          </a:p>
        </p:txBody>
      </p:sp>
    </p:spTree>
    <p:extLst>
      <p:ext uri="{BB962C8B-B14F-4D97-AF65-F5344CB8AC3E}">
        <p14:creationId xmlns:p14="http://schemas.microsoft.com/office/powerpoint/2010/main" val="3328312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10</a:t>
            </a:fld>
            <a:endParaRPr lang="en-US" dirty="0"/>
          </a:p>
        </p:txBody>
      </p:sp>
    </p:spTree>
    <p:extLst>
      <p:ext uri="{BB962C8B-B14F-4D97-AF65-F5344CB8AC3E}">
        <p14:creationId xmlns:p14="http://schemas.microsoft.com/office/powerpoint/2010/main" val="72990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there is a significant range for the germ and dormant seed results across</a:t>
            </a:r>
            <a:r>
              <a:rPr lang="en-US" baseline="0" dirty="0" smtClean="0"/>
              <a:t> the labs</a:t>
            </a:r>
            <a:r>
              <a:rPr lang="en-US" dirty="0" smtClean="0"/>
              <a:t>.</a:t>
            </a:r>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11</a:t>
            </a:fld>
            <a:endParaRPr lang="en-US" dirty="0"/>
          </a:p>
        </p:txBody>
      </p:sp>
    </p:spTree>
    <p:extLst>
      <p:ext uri="{BB962C8B-B14F-4D97-AF65-F5344CB8AC3E}">
        <p14:creationId xmlns:p14="http://schemas.microsoft.com/office/powerpoint/2010/main" val="485093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there is a significant range for the germ and dormant seed results across</a:t>
            </a:r>
            <a:r>
              <a:rPr lang="en-US" baseline="0" dirty="0" smtClean="0"/>
              <a:t> the labs</a:t>
            </a:r>
            <a:r>
              <a:rPr lang="en-US" dirty="0" smtClean="0"/>
              <a:t>.</a:t>
            </a:r>
          </a:p>
          <a:p>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12</a:t>
            </a:fld>
            <a:endParaRPr lang="en-US" dirty="0"/>
          </a:p>
        </p:txBody>
      </p:sp>
    </p:spTree>
    <p:extLst>
      <p:ext uri="{BB962C8B-B14F-4D97-AF65-F5344CB8AC3E}">
        <p14:creationId xmlns:p14="http://schemas.microsoft.com/office/powerpoint/2010/main" val="3180751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 to note the range of PS and IN among the data</a:t>
            </a:r>
            <a:r>
              <a:rPr lang="en-US" baseline="0" dirty="0" smtClean="0"/>
              <a:t> set</a:t>
            </a:r>
            <a:r>
              <a:rPr lang="en-US" dirty="0" smtClean="0"/>
              <a:t> for lot A5-D.</a:t>
            </a:r>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13</a:t>
            </a:fld>
            <a:endParaRPr lang="en-US" dirty="0"/>
          </a:p>
        </p:txBody>
      </p:sp>
    </p:spTree>
    <p:extLst>
      <p:ext uri="{BB962C8B-B14F-4D97-AF65-F5344CB8AC3E}">
        <p14:creationId xmlns:p14="http://schemas.microsoft.com/office/powerpoint/2010/main" val="1614479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Interesting to note the range of PS and IN among the data</a:t>
            </a:r>
            <a:r>
              <a:rPr lang="en-US" baseline="0" dirty="0" smtClean="0"/>
              <a:t> set</a:t>
            </a:r>
            <a:r>
              <a:rPr lang="en-US" dirty="0" smtClean="0"/>
              <a:t> for lot A5-D.</a:t>
            </a:r>
          </a:p>
          <a:p>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14</a:t>
            </a:fld>
            <a:endParaRPr lang="en-US" dirty="0"/>
          </a:p>
        </p:txBody>
      </p:sp>
    </p:spTree>
    <p:extLst>
      <p:ext uri="{BB962C8B-B14F-4D97-AF65-F5344CB8AC3E}">
        <p14:creationId xmlns:p14="http://schemas.microsoft.com/office/powerpoint/2010/main" val="99821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53DD-7601-4454-8AA8-26CDF2586A92}" type="slidenum">
              <a:rPr lang="en-US" smtClean="0"/>
              <a:t>15</a:t>
            </a:fld>
            <a:endParaRPr lang="en-US" dirty="0"/>
          </a:p>
        </p:txBody>
      </p:sp>
    </p:spTree>
    <p:extLst>
      <p:ext uri="{BB962C8B-B14F-4D97-AF65-F5344CB8AC3E}">
        <p14:creationId xmlns:p14="http://schemas.microsoft.com/office/powerpoint/2010/main" val="919796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53DD-7601-4454-8AA8-26CDF2586A92}" type="slidenum">
              <a:rPr lang="en-US" smtClean="0"/>
              <a:t>16</a:t>
            </a:fld>
            <a:endParaRPr lang="en-US" dirty="0"/>
          </a:p>
        </p:txBody>
      </p:sp>
    </p:spTree>
    <p:extLst>
      <p:ext uri="{BB962C8B-B14F-4D97-AF65-F5344CB8AC3E}">
        <p14:creationId xmlns:p14="http://schemas.microsoft.com/office/powerpoint/2010/main" val="3149078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53DD-7601-4454-8AA8-26CDF2586A92}" type="slidenum">
              <a:rPr lang="en-US" smtClean="0"/>
              <a:t>17</a:t>
            </a:fld>
            <a:endParaRPr lang="en-US" dirty="0"/>
          </a:p>
        </p:txBody>
      </p:sp>
    </p:spTree>
    <p:extLst>
      <p:ext uri="{BB962C8B-B14F-4D97-AF65-F5344CB8AC3E}">
        <p14:creationId xmlns:p14="http://schemas.microsoft.com/office/powerpoint/2010/main" val="218530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53DD-7601-4454-8AA8-26CDF2586A92}" type="slidenum">
              <a:rPr lang="en-US" smtClean="0"/>
              <a:t>18</a:t>
            </a:fld>
            <a:endParaRPr lang="en-US" dirty="0"/>
          </a:p>
        </p:txBody>
      </p:sp>
    </p:spTree>
    <p:extLst>
      <p:ext uri="{BB962C8B-B14F-4D97-AF65-F5344CB8AC3E}">
        <p14:creationId xmlns:p14="http://schemas.microsoft.com/office/powerpoint/2010/main" val="4074984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time the</a:t>
            </a:r>
            <a:r>
              <a:rPr lang="en-US" baseline="0" dirty="0" smtClean="0"/>
              <a:t> samples were prepared for this</a:t>
            </a:r>
            <a:r>
              <a:rPr lang="en-US" dirty="0" smtClean="0"/>
              <a:t> referee,</a:t>
            </a:r>
            <a:r>
              <a:rPr lang="en-US" baseline="0" dirty="0" smtClean="0"/>
              <a:t> seeds that were positively identified as Brunswick and Brown paspalum were not available for use as intentional contamination seeds. </a:t>
            </a:r>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19</a:t>
            </a:fld>
            <a:endParaRPr lang="en-US" dirty="0"/>
          </a:p>
        </p:txBody>
      </p:sp>
    </p:spTree>
    <p:extLst>
      <p:ext uri="{BB962C8B-B14F-4D97-AF65-F5344CB8AC3E}">
        <p14:creationId xmlns:p14="http://schemas.microsoft.com/office/powerpoint/2010/main" val="32087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comparing Argentine with Pensacola. Argentine tends to be a slightly larger seed and typically has a wrinkled</a:t>
            </a:r>
            <a:r>
              <a:rPr lang="en-US" baseline="0" dirty="0" smtClean="0"/>
              <a:t> lemma whereas Pensacola tends to have a smooth lemma.</a:t>
            </a:r>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2</a:t>
            </a:fld>
            <a:endParaRPr lang="en-US" dirty="0"/>
          </a:p>
        </p:txBody>
      </p:sp>
    </p:spTree>
    <p:extLst>
      <p:ext uri="{BB962C8B-B14F-4D97-AF65-F5344CB8AC3E}">
        <p14:creationId xmlns:p14="http://schemas.microsoft.com/office/powerpoint/2010/main" val="3726521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fld id="{E8D453DD-7601-4454-8AA8-26CDF2586A92}" type="slidenum">
              <a:rPr lang="en-US" smtClean="0"/>
              <a:t>20</a:t>
            </a:fld>
            <a:endParaRPr lang="en-US" dirty="0"/>
          </a:p>
        </p:txBody>
      </p:sp>
    </p:spTree>
    <p:extLst>
      <p:ext uri="{BB962C8B-B14F-4D97-AF65-F5344CB8AC3E}">
        <p14:creationId xmlns:p14="http://schemas.microsoft.com/office/powerpoint/2010/main" val="1196006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fld id="{E8D453DD-7601-4454-8AA8-26CDF2586A92}" type="slidenum">
              <a:rPr lang="en-US" smtClean="0"/>
              <a:t>21</a:t>
            </a:fld>
            <a:endParaRPr lang="en-US" dirty="0"/>
          </a:p>
        </p:txBody>
      </p:sp>
    </p:spTree>
    <p:extLst>
      <p:ext uri="{BB962C8B-B14F-4D97-AF65-F5344CB8AC3E}">
        <p14:creationId xmlns:p14="http://schemas.microsoft.com/office/powerpoint/2010/main" val="1196006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fld id="{E8D453DD-7601-4454-8AA8-26CDF2586A92}" type="slidenum">
              <a:rPr lang="en-US" smtClean="0"/>
              <a:t>22</a:t>
            </a:fld>
            <a:endParaRPr lang="en-US" dirty="0"/>
          </a:p>
        </p:txBody>
      </p:sp>
    </p:spTree>
    <p:extLst>
      <p:ext uri="{BB962C8B-B14F-4D97-AF65-F5344CB8AC3E}">
        <p14:creationId xmlns:p14="http://schemas.microsoft.com/office/powerpoint/2010/main" val="3046914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53DD-7601-4454-8AA8-26CDF2586A92}" type="slidenum">
              <a:rPr lang="en-US" smtClean="0"/>
              <a:t>23</a:t>
            </a:fld>
            <a:endParaRPr lang="en-US" dirty="0"/>
          </a:p>
        </p:txBody>
      </p:sp>
    </p:spTree>
    <p:extLst>
      <p:ext uri="{BB962C8B-B14F-4D97-AF65-F5344CB8AC3E}">
        <p14:creationId xmlns:p14="http://schemas.microsoft.com/office/powerpoint/2010/main" val="2977282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53DD-7601-4454-8AA8-26CDF2586A92}" type="slidenum">
              <a:rPr lang="en-US" smtClean="0"/>
              <a:t>24</a:t>
            </a:fld>
            <a:endParaRPr lang="en-US" dirty="0"/>
          </a:p>
        </p:txBody>
      </p:sp>
    </p:spTree>
    <p:extLst>
      <p:ext uri="{BB962C8B-B14F-4D97-AF65-F5344CB8AC3E}">
        <p14:creationId xmlns:p14="http://schemas.microsoft.com/office/powerpoint/2010/main" val="3885829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53DD-7601-4454-8AA8-26CDF2586A92}" type="slidenum">
              <a:rPr lang="en-US" smtClean="0"/>
              <a:t>25</a:t>
            </a:fld>
            <a:endParaRPr lang="en-US" dirty="0"/>
          </a:p>
        </p:txBody>
      </p:sp>
    </p:spTree>
    <p:extLst>
      <p:ext uri="{BB962C8B-B14F-4D97-AF65-F5344CB8AC3E}">
        <p14:creationId xmlns:p14="http://schemas.microsoft.com/office/powerpoint/2010/main" val="458090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53DD-7601-4454-8AA8-26CDF2586A92}" type="slidenum">
              <a:rPr lang="en-US" smtClean="0"/>
              <a:t>26</a:t>
            </a:fld>
            <a:endParaRPr lang="en-US" dirty="0"/>
          </a:p>
        </p:txBody>
      </p:sp>
    </p:spTree>
    <p:extLst>
      <p:ext uri="{BB962C8B-B14F-4D97-AF65-F5344CB8AC3E}">
        <p14:creationId xmlns:p14="http://schemas.microsoft.com/office/powerpoint/2010/main" val="130076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53DD-7601-4454-8AA8-26CDF2586A92}" type="slidenum">
              <a:rPr lang="en-US" smtClean="0"/>
              <a:t>27</a:t>
            </a:fld>
            <a:endParaRPr lang="en-US" dirty="0"/>
          </a:p>
        </p:txBody>
      </p:sp>
    </p:spTree>
    <p:extLst>
      <p:ext uri="{BB962C8B-B14F-4D97-AF65-F5344CB8AC3E}">
        <p14:creationId xmlns:p14="http://schemas.microsoft.com/office/powerpoint/2010/main" val="3209732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53DD-7601-4454-8AA8-26CDF2586A92}" type="slidenum">
              <a:rPr lang="en-US" smtClean="0"/>
              <a:t>28</a:t>
            </a:fld>
            <a:endParaRPr lang="en-US" dirty="0"/>
          </a:p>
        </p:txBody>
      </p:sp>
    </p:spTree>
    <p:extLst>
      <p:ext uri="{BB962C8B-B14F-4D97-AF65-F5344CB8AC3E}">
        <p14:creationId xmlns:p14="http://schemas.microsoft.com/office/powerpoint/2010/main" val="3819398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53DD-7601-4454-8AA8-26CDF2586A92}" type="slidenum">
              <a:rPr lang="en-US" smtClean="0"/>
              <a:t>29</a:t>
            </a:fld>
            <a:endParaRPr lang="en-US" dirty="0"/>
          </a:p>
        </p:txBody>
      </p:sp>
    </p:spTree>
    <p:extLst>
      <p:ext uri="{BB962C8B-B14F-4D97-AF65-F5344CB8AC3E}">
        <p14:creationId xmlns:p14="http://schemas.microsoft.com/office/powerpoint/2010/main" val="208639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Background</a:t>
            </a:r>
          </a:p>
          <a:p>
            <a:r>
              <a:rPr lang="en-US" sz="1200" kern="1200" dirty="0">
                <a:solidFill>
                  <a:schemeClr val="tx1"/>
                </a:solidFill>
                <a:effectLst/>
                <a:latin typeface="+mn-lt"/>
                <a:ea typeface="+mn-ea"/>
                <a:cs typeface="+mn-cs"/>
              </a:rPr>
              <a:t>  Pensacola and Argentine Bahiagrass (Paspalum notatum Flugge) are forage grasses commonly grown in the Southeastern U.S.   Thick outer seed coats that cause difficulty determining endosperm presence, high occurrence of ergotized seed  and subsequent high percentages of inert matter present unique seed testing concerns when conducting purity analysis on these species.  Recent coating or encrusting of Bahiagrass has only added to testing challenges and lack of uniformity between labs.  The occurrence of a species of Paspalum  (Brunswickgrass;  Paspalum nicorae) which is undesirable as forage to cattle and   commonly misidentified in Southeastern fields has also created concern in the Seed Industry and the need for uniform identification of this objectionable weed species.</a:t>
            </a:r>
          </a:p>
          <a:p>
            <a:endParaRPr lang="en-US" b="1" dirty="0"/>
          </a:p>
        </p:txBody>
      </p:sp>
      <p:sp>
        <p:nvSpPr>
          <p:cNvPr id="4" name="Slide Number Placeholder 3"/>
          <p:cNvSpPr>
            <a:spLocks noGrp="1"/>
          </p:cNvSpPr>
          <p:nvPr>
            <p:ph type="sldNum" sz="quarter" idx="10"/>
          </p:nvPr>
        </p:nvSpPr>
        <p:spPr/>
        <p:txBody>
          <a:bodyPr/>
          <a:lstStyle/>
          <a:p>
            <a:fld id="{E8D453DD-7601-4454-8AA8-26CDF2586A92}" type="slidenum">
              <a:rPr lang="en-US" smtClean="0"/>
              <a:t>3</a:t>
            </a:fld>
            <a:endParaRPr lang="en-US" dirty="0"/>
          </a:p>
        </p:txBody>
      </p:sp>
    </p:spTree>
    <p:extLst>
      <p:ext uri="{BB962C8B-B14F-4D97-AF65-F5344CB8AC3E}">
        <p14:creationId xmlns:p14="http://schemas.microsoft.com/office/powerpoint/2010/main" val="1867426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30</a:t>
            </a:fld>
            <a:endParaRPr lang="en-US" dirty="0"/>
          </a:p>
        </p:txBody>
      </p:sp>
    </p:spTree>
    <p:extLst>
      <p:ext uri="{BB962C8B-B14F-4D97-AF65-F5344CB8AC3E}">
        <p14:creationId xmlns:p14="http://schemas.microsoft.com/office/powerpoint/2010/main" val="833745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1</a:t>
            </a:r>
          </a:p>
        </p:txBody>
      </p:sp>
      <p:sp>
        <p:nvSpPr>
          <p:cNvPr id="4" name="Slide Number Placeholder 3"/>
          <p:cNvSpPr>
            <a:spLocks noGrp="1"/>
          </p:cNvSpPr>
          <p:nvPr>
            <p:ph type="sldNum" sz="quarter" idx="10"/>
          </p:nvPr>
        </p:nvSpPr>
        <p:spPr/>
        <p:txBody>
          <a:bodyPr/>
          <a:lstStyle/>
          <a:p>
            <a:fld id="{E8D453DD-7601-4454-8AA8-26CDF2586A92}" type="slidenum">
              <a:rPr lang="en-US" smtClean="0"/>
              <a:t>31</a:t>
            </a:fld>
            <a:endParaRPr lang="en-US" dirty="0"/>
          </a:p>
        </p:txBody>
      </p:sp>
    </p:spTree>
    <p:extLst>
      <p:ext uri="{BB962C8B-B14F-4D97-AF65-F5344CB8AC3E}">
        <p14:creationId xmlns:p14="http://schemas.microsoft.com/office/powerpoint/2010/main" val="2567687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2</a:t>
            </a:r>
          </a:p>
        </p:txBody>
      </p:sp>
      <p:sp>
        <p:nvSpPr>
          <p:cNvPr id="4" name="Slide Number Placeholder 3"/>
          <p:cNvSpPr>
            <a:spLocks noGrp="1"/>
          </p:cNvSpPr>
          <p:nvPr>
            <p:ph type="sldNum" sz="quarter" idx="10"/>
          </p:nvPr>
        </p:nvSpPr>
        <p:spPr/>
        <p:txBody>
          <a:bodyPr/>
          <a:lstStyle/>
          <a:p>
            <a:fld id="{E8D453DD-7601-4454-8AA8-26CDF2586A92}" type="slidenum">
              <a:rPr lang="en-US" smtClean="0"/>
              <a:t>32</a:t>
            </a:fld>
            <a:endParaRPr lang="en-US" dirty="0"/>
          </a:p>
        </p:txBody>
      </p:sp>
    </p:spTree>
    <p:extLst>
      <p:ext uri="{BB962C8B-B14F-4D97-AF65-F5344CB8AC3E}">
        <p14:creationId xmlns:p14="http://schemas.microsoft.com/office/powerpoint/2010/main" val="1811712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3</a:t>
            </a:r>
          </a:p>
        </p:txBody>
      </p:sp>
      <p:sp>
        <p:nvSpPr>
          <p:cNvPr id="4" name="Slide Number Placeholder 3"/>
          <p:cNvSpPr>
            <a:spLocks noGrp="1"/>
          </p:cNvSpPr>
          <p:nvPr>
            <p:ph type="sldNum" sz="quarter" idx="10"/>
          </p:nvPr>
        </p:nvSpPr>
        <p:spPr/>
        <p:txBody>
          <a:bodyPr/>
          <a:lstStyle/>
          <a:p>
            <a:fld id="{E8D453DD-7601-4454-8AA8-26CDF2586A92}" type="slidenum">
              <a:rPr lang="en-US" smtClean="0"/>
              <a:t>33</a:t>
            </a:fld>
            <a:endParaRPr lang="en-US" dirty="0"/>
          </a:p>
        </p:txBody>
      </p:sp>
    </p:spTree>
    <p:extLst>
      <p:ext uri="{BB962C8B-B14F-4D97-AF65-F5344CB8AC3E}">
        <p14:creationId xmlns:p14="http://schemas.microsoft.com/office/powerpoint/2010/main" val="4081853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4</a:t>
            </a:r>
          </a:p>
        </p:txBody>
      </p:sp>
      <p:sp>
        <p:nvSpPr>
          <p:cNvPr id="4" name="Slide Number Placeholder 3"/>
          <p:cNvSpPr>
            <a:spLocks noGrp="1"/>
          </p:cNvSpPr>
          <p:nvPr>
            <p:ph type="sldNum" sz="quarter" idx="10"/>
          </p:nvPr>
        </p:nvSpPr>
        <p:spPr/>
        <p:txBody>
          <a:bodyPr/>
          <a:lstStyle/>
          <a:p>
            <a:fld id="{E8D453DD-7601-4454-8AA8-26CDF2586A92}" type="slidenum">
              <a:rPr lang="en-US" smtClean="0"/>
              <a:t>34</a:t>
            </a:fld>
            <a:endParaRPr lang="en-US" dirty="0"/>
          </a:p>
        </p:txBody>
      </p:sp>
    </p:spTree>
    <p:extLst>
      <p:ext uri="{BB962C8B-B14F-4D97-AF65-F5344CB8AC3E}">
        <p14:creationId xmlns:p14="http://schemas.microsoft.com/office/powerpoint/2010/main" val="3805692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5</a:t>
            </a:r>
          </a:p>
        </p:txBody>
      </p:sp>
      <p:sp>
        <p:nvSpPr>
          <p:cNvPr id="4" name="Slide Number Placeholder 3"/>
          <p:cNvSpPr>
            <a:spLocks noGrp="1"/>
          </p:cNvSpPr>
          <p:nvPr>
            <p:ph type="sldNum" sz="quarter" idx="10"/>
          </p:nvPr>
        </p:nvSpPr>
        <p:spPr/>
        <p:txBody>
          <a:bodyPr/>
          <a:lstStyle/>
          <a:p>
            <a:fld id="{E8D453DD-7601-4454-8AA8-26CDF2586A92}" type="slidenum">
              <a:rPr lang="en-US" smtClean="0"/>
              <a:t>35</a:t>
            </a:fld>
            <a:endParaRPr lang="en-US" dirty="0"/>
          </a:p>
        </p:txBody>
      </p:sp>
    </p:spTree>
    <p:extLst>
      <p:ext uri="{BB962C8B-B14F-4D97-AF65-F5344CB8AC3E}">
        <p14:creationId xmlns:p14="http://schemas.microsoft.com/office/powerpoint/2010/main" val="3084363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6</a:t>
            </a:r>
          </a:p>
        </p:txBody>
      </p:sp>
      <p:sp>
        <p:nvSpPr>
          <p:cNvPr id="4" name="Slide Number Placeholder 3"/>
          <p:cNvSpPr>
            <a:spLocks noGrp="1"/>
          </p:cNvSpPr>
          <p:nvPr>
            <p:ph type="sldNum" sz="quarter" idx="10"/>
          </p:nvPr>
        </p:nvSpPr>
        <p:spPr/>
        <p:txBody>
          <a:bodyPr/>
          <a:lstStyle/>
          <a:p>
            <a:fld id="{E8D453DD-7601-4454-8AA8-26CDF2586A92}" type="slidenum">
              <a:rPr lang="en-US" smtClean="0"/>
              <a:t>36</a:t>
            </a:fld>
            <a:endParaRPr lang="en-US" dirty="0"/>
          </a:p>
        </p:txBody>
      </p:sp>
    </p:spTree>
    <p:extLst>
      <p:ext uri="{BB962C8B-B14F-4D97-AF65-F5344CB8AC3E}">
        <p14:creationId xmlns:p14="http://schemas.microsoft.com/office/powerpoint/2010/main" val="3680472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7</a:t>
            </a:r>
          </a:p>
        </p:txBody>
      </p:sp>
      <p:sp>
        <p:nvSpPr>
          <p:cNvPr id="4" name="Slide Number Placeholder 3"/>
          <p:cNvSpPr>
            <a:spLocks noGrp="1"/>
          </p:cNvSpPr>
          <p:nvPr>
            <p:ph type="sldNum" sz="quarter" idx="10"/>
          </p:nvPr>
        </p:nvSpPr>
        <p:spPr/>
        <p:txBody>
          <a:bodyPr/>
          <a:lstStyle/>
          <a:p>
            <a:fld id="{E8D453DD-7601-4454-8AA8-26CDF2586A92}" type="slidenum">
              <a:rPr lang="en-US" smtClean="0"/>
              <a:t>37</a:t>
            </a:fld>
            <a:endParaRPr lang="en-US" dirty="0"/>
          </a:p>
        </p:txBody>
      </p:sp>
    </p:spTree>
    <p:extLst>
      <p:ext uri="{BB962C8B-B14F-4D97-AF65-F5344CB8AC3E}">
        <p14:creationId xmlns:p14="http://schemas.microsoft.com/office/powerpoint/2010/main" val="336569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b="0" dirty="0" smtClean="0"/>
              <a:t>Primary feature used to distinguish these two species is the presence of the light colored margin of the lemma and palea on the Brownseed Paspalum. Glumes must be removed to expose the lemma and palea of the seed. </a:t>
            </a:r>
            <a:endParaRPr lang="en-US" altLang="en-US" sz="1200" b="0" dirty="0"/>
          </a:p>
        </p:txBody>
      </p:sp>
      <p:sp>
        <p:nvSpPr>
          <p:cNvPr id="4" name="Slide Number Placeholder 3"/>
          <p:cNvSpPr>
            <a:spLocks noGrp="1"/>
          </p:cNvSpPr>
          <p:nvPr>
            <p:ph type="sldNum" sz="quarter" idx="10"/>
          </p:nvPr>
        </p:nvSpPr>
        <p:spPr/>
        <p:txBody>
          <a:bodyPr/>
          <a:lstStyle/>
          <a:p>
            <a:fld id="{E8D453DD-7601-4454-8AA8-26CDF2586A92}" type="slidenum">
              <a:rPr lang="en-US" smtClean="0"/>
              <a:t>4</a:t>
            </a:fld>
            <a:endParaRPr lang="en-US" dirty="0"/>
          </a:p>
        </p:txBody>
      </p:sp>
    </p:spTree>
    <p:extLst>
      <p:ext uri="{BB962C8B-B14F-4D97-AF65-F5344CB8AC3E}">
        <p14:creationId xmlns:p14="http://schemas.microsoft.com/office/powerpoint/2010/main" val="360771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Proposal </a:t>
            </a:r>
          </a:p>
          <a:p>
            <a:r>
              <a:rPr lang="en-US" sz="1200" kern="1200" dirty="0">
                <a:solidFill>
                  <a:schemeClr val="tx1"/>
                </a:solidFill>
                <a:effectLst/>
                <a:latin typeface="+mn-lt"/>
                <a:ea typeface="+mn-ea"/>
                <a:cs typeface="+mn-cs"/>
              </a:rPr>
              <a:t>  Addressing the concerns outlined in the Background section it is proposed by the Zone 5 Southern referee committee to initiate a referee consisting of four samples of Bahiagrass, two Pensacola and two Argentine, one coated and one raw each containing Brunswickgrass for Purity and Germination testing by participating seed laboratories.  </a:t>
            </a:r>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5</a:t>
            </a:fld>
            <a:endParaRPr lang="en-US" dirty="0"/>
          </a:p>
        </p:txBody>
      </p:sp>
    </p:spTree>
    <p:extLst>
      <p:ext uri="{BB962C8B-B14F-4D97-AF65-F5344CB8AC3E}">
        <p14:creationId xmlns:p14="http://schemas.microsoft.com/office/powerpoint/2010/main" val="859765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Procedure</a:t>
            </a:r>
          </a:p>
          <a:p>
            <a:r>
              <a:rPr lang="en-US" sz="1200" kern="1200" dirty="0">
                <a:solidFill>
                  <a:schemeClr val="tx1"/>
                </a:solidFill>
                <a:effectLst/>
                <a:latin typeface="+mn-lt"/>
                <a:ea typeface="+mn-ea"/>
                <a:cs typeface="+mn-cs"/>
              </a:rPr>
              <a:t>  Each participating lab were sent four Bahiagrass samples for Purity and Germination testing.  There were two 25g. coated samples and two 10g. raw samples one each Pensacola and Argentine.  The AOSA Rules for Testing Seeds Volume 1 section 6.8 b. special procedures for Argentine instruct to remove the enclosing structures (glumes, lemma &amp; palea) commonly known as a hand peel to expose caryopsis for germination testing (chemical scarification can also be used if that is your normal method). </a:t>
            </a:r>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6</a:t>
            </a:fld>
            <a:endParaRPr lang="en-US" dirty="0"/>
          </a:p>
        </p:txBody>
      </p:sp>
    </p:spTree>
    <p:extLst>
      <p:ext uri="{BB962C8B-B14F-4D97-AF65-F5344CB8AC3E}">
        <p14:creationId xmlns:p14="http://schemas.microsoft.com/office/powerpoint/2010/main" val="138816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Procedure</a:t>
            </a:r>
          </a:p>
          <a:p>
            <a:r>
              <a:rPr lang="en-US" sz="1200" kern="1200" dirty="0">
                <a:solidFill>
                  <a:schemeClr val="tx1"/>
                </a:solidFill>
                <a:effectLst/>
                <a:latin typeface="+mn-lt"/>
                <a:ea typeface="+mn-ea"/>
                <a:cs typeface="+mn-cs"/>
              </a:rPr>
              <a:t>The AOSA Rules for Testing Seeds Volume 1 section 6.8 b. special procedures for Argentine instruct to remove the enclosing structures (glumes, lemma &amp; palea) commonly known as a hand peel to expose caryopsis for germination testing. </a:t>
            </a:r>
            <a:r>
              <a:rPr lang="en-US" sz="1200" kern="1200" dirty="0" smtClean="0">
                <a:solidFill>
                  <a:schemeClr val="tx1"/>
                </a:solidFill>
                <a:effectLst/>
                <a:latin typeface="+mn-lt"/>
                <a:ea typeface="+mn-ea"/>
                <a:cs typeface="+mn-cs"/>
              </a:rPr>
              <a:t>Place the seed palea-side down. Carefully use</a:t>
            </a:r>
            <a:r>
              <a:rPr lang="en-US" sz="1200" kern="1200" baseline="0" dirty="0" smtClean="0">
                <a:solidFill>
                  <a:schemeClr val="tx1"/>
                </a:solidFill>
                <a:effectLst/>
                <a:latin typeface="+mn-lt"/>
                <a:ea typeface="+mn-ea"/>
                <a:cs typeface="+mn-cs"/>
              </a:rPr>
              <a:t> scalpel tip to pry apart lemma and palea at the side or apex end of the seed to release enclosed caryopsis. Extreme caution must be used to avoid damaging the caryopsis embryo area and your finger. It is best to use forceps instead of your finger.</a:t>
            </a:r>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7</a:t>
            </a:fld>
            <a:endParaRPr lang="en-US" dirty="0"/>
          </a:p>
        </p:txBody>
      </p:sp>
    </p:spTree>
    <p:extLst>
      <p:ext uri="{BB962C8B-B14F-4D97-AF65-F5344CB8AC3E}">
        <p14:creationId xmlns:p14="http://schemas.microsoft.com/office/powerpoint/2010/main" val="138816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Procedure</a:t>
            </a:r>
          </a:p>
          <a:p>
            <a:r>
              <a:rPr lang="en-US" sz="1200" kern="1200" dirty="0">
                <a:solidFill>
                  <a:schemeClr val="tx1"/>
                </a:solidFill>
                <a:effectLst/>
                <a:latin typeface="+mn-lt"/>
                <a:ea typeface="+mn-ea"/>
                <a:cs typeface="+mn-cs"/>
              </a:rPr>
              <a:t>The AOSA Rules for Testing Seeds Volume 1 section 6.8 b. special procedures for Argentine instruct to remove the enclosing structures (glumes, lemma &amp; palea) commonly known as a hand peel to expose caryopsis for germination testing. </a:t>
            </a:r>
            <a:r>
              <a:rPr lang="en-US" sz="1200" kern="1200" dirty="0" smtClean="0">
                <a:solidFill>
                  <a:schemeClr val="tx1"/>
                </a:solidFill>
                <a:effectLst/>
                <a:latin typeface="+mn-lt"/>
                <a:ea typeface="+mn-ea"/>
                <a:cs typeface="+mn-cs"/>
              </a:rPr>
              <a:t>Alternate</a:t>
            </a:r>
            <a:r>
              <a:rPr lang="en-US" sz="1200" kern="1200" baseline="0" dirty="0" smtClean="0">
                <a:solidFill>
                  <a:schemeClr val="tx1"/>
                </a:solidFill>
                <a:effectLst/>
                <a:latin typeface="+mn-lt"/>
                <a:ea typeface="+mn-ea"/>
                <a:cs typeface="+mn-cs"/>
              </a:rPr>
              <a:t> peeling method is to p</a:t>
            </a:r>
            <a:r>
              <a:rPr lang="en-US" sz="1200" kern="1200" dirty="0" smtClean="0">
                <a:solidFill>
                  <a:schemeClr val="tx1"/>
                </a:solidFill>
                <a:effectLst/>
                <a:latin typeface="+mn-lt"/>
                <a:ea typeface="+mn-ea"/>
                <a:cs typeface="+mn-cs"/>
              </a:rPr>
              <a:t>lace the seed palea-side down. Use forceps to slightly peel/pinch away a portion of the lemma to expose the caryopsis. Carefully</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nsert the point of the forceps at the apex end of the seed to</a:t>
            </a:r>
            <a:r>
              <a:rPr lang="en-US" sz="1200" kern="1200" baseline="0" dirty="0" smtClean="0">
                <a:solidFill>
                  <a:schemeClr val="tx1"/>
                </a:solidFill>
                <a:effectLst/>
                <a:latin typeface="+mn-lt"/>
                <a:ea typeface="+mn-ea"/>
                <a:cs typeface="+mn-cs"/>
              </a:rPr>
              <a:t> gently release the </a:t>
            </a:r>
            <a:r>
              <a:rPr lang="en-US" sz="1200" kern="1200" dirty="0" smtClean="0">
                <a:solidFill>
                  <a:schemeClr val="tx1"/>
                </a:solidFill>
                <a:effectLst/>
                <a:latin typeface="+mn-lt"/>
                <a:ea typeface="+mn-ea"/>
                <a:cs typeface="+mn-cs"/>
              </a:rPr>
              <a:t>caryopsis</a:t>
            </a:r>
            <a:r>
              <a:rPr lang="en-US" sz="1200" kern="1200" baseline="0" dirty="0" smtClean="0">
                <a:solidFill>
                  <a:schemeClr val="tx1"/>
                </a:solidFill>
                <a:effectLst/>
                <a:latin typeface="+mn-lt"/>
                <a:ea typeface="+mn-ea"/>
                <a:cs typeface="+mn-cs"/>
              </a:rPr>
              <a:t> from the lemma.</a:t>
            </a:r>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8</a:t>
            </a:fld>
            <a:endParaRPr lang="en-US" dirty="0"/>
          </a:p>
        </p:txBody>
      </p:sp>
    </p:spTree>
    <p:extLst>
      <p:ext uri="{BB962C8B-B14F-4D97-AF65-F5344CB8AC3E}">
        <p14:creationId xmlns:p14="http://schemas.microsoft.com/office/powerpoint/2010/main" val="209948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Procedure</a:t>
            </a:r>
          </a:p>
          <a:p>
            <a:r>
              <a:rPr lang="en-US" sz="1200" kern="1200" dirty="0">
                <a:solidFill>
                  <a:schemeClr val="tx1"/>
                </a:solidFill>
                <a:effectLst/>
                <a:latin typeface="+mn-lt"/>
                <a:ea typeface="+mn-ea"/>
                <a:cs typeface="+mn-cs"/>
              </a:rPr>
              <a:t>   The coated Bahiagrass samples were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tested coated for germination and de-coated prior to purity testing to determine coating percentage as a portion of the Inert matter.  Included in the Zone 5 referee were seeds of Brunswickgrass (Paspalum nicorae Parodi) a common weed frequently misidentified as Brownseed Paspalum (Paspalum plicatulum Michx.) that is undesirable to cattle and has become prevalent and problematic in Bahiagrass fields in the Southeast.  The intent of including Brunswickgrass in this referee was to familiarize analysts with this objectionable weed species and to create uniform occurrence reporting as number per pound on all Bahiagrass samples tested from this point forward.</a:t>
            </a:r>
          </a:p>
          <a:p>
            <a:endParaRPr lang="en-US" dirty="0"/>
          </a:p>
        </p:txBody>
      </p:sp>
      <p:sp>
        <p:nvSpPr>
          <p:cNvPr id="4" name="Slide Number Placeholder 3"/>
          <p:cNvSpPr>
            <a:spLocks noGrp="1"/>
          </p:cNvSpPr>
          <p:nvPr>
            <p:ph type="sldNum" sz="quarter" idx="10"/>
          </p:nvPr>
        </p:nvSpPr>
        <p:spPr/>
        <p:txBody>
          <a:bodyPr/>
          <a:lstStyle/>
          <a:p>
            <a:fld id="{E8D453DD-7601-4454-8AA8-26CDF2586A92}" type="slidenum">
              <a:rPr lang="en-US" smtClean="0"/>
              <a:t>9</a:t>
            </a:fld>
            <a:endParaRPr lang="en-US" dirty="0"/>
          </a:p>
        </p:txBody>
      </p:sp>
    </p:spTree>
    <p:extLst>
      <p:ext uri="{BB962C8B-B14F-4D97-AF65-F5344CB8AC3E}">
        <p14:creationId xmlns:p14="http://schemas.microsoft.com/office/powerpoint/2010/main" val="49634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8.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11.jpe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5403" y="624489"/>
            <a:ext cx="7766936" cy="2709737"/>
          </a:xfrm>
        </p:spPr>
        <p:txBody>
          <a:bodyPr/>
          <a:lstStyle/>
          <a:p>
            <a:r>
              <a:rPr lang="en-US" b="1" dirty="0">
                <a:effectLst>
                  <a:outerShdw blurRad="38100" dist="38100" dir="2700000" algn="tl">
                    <a:srgbClr val="000000">
                      <a:alpha val="43137"/>
                    </a:srgbClr>
                  </a:outerShdw>
                </a:effectLst>
              </a:rPr>
              <a:t>Zone 5 Southern 2016</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Bahiagrass Referee Results</a:t>
            </a: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7000"/>
                    </a14:imgEffect>
                    <a14:imgEffect>
                      <a14:brightnessContrast bright="1000" contrast="35000"/>
                    </a14:imgEffect>
                  </a14:imgLayer>
                </a14:imgProps>
              </a:ext>
              <a:ext uri="{28A0092B-C50C-407E-A947-70E740481C1C}">
                <a14:useLocalDpi xmlns:a14="http://schemas.microsoft.com/office/drawing/2010/main" val="0"/>
              </a:ext>
            </a:extLst>
          </a:blip>
          <a:srcRect/>
          <a:stretch>
            <a:fillRect/>
          </a:stretch>
        </p:blipFill>
        <p:spPr bwMode="auto">
          <a:xfrm>
            <a:off x="1066413" y="3189246"/>
            <a:ext cx="3835593" cy="344630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681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0" y="2565400"/>
            <a:ext cx="3622502" cy="1320800"/>
          </a:xfrm>
        </p:spPr>
        <p:txBody>
          <a:bodyPr>
            <a:normAutofit/>
          </a:bodyPr>
          <a:lstStyle/>
          <a:p>
            <a:pPr algn="r"/>
            <a:r>
              <a:rPr lang="en-US" sz="6600" b="1" dirty="0">
                <a:effectLst>
                  <a:outerShdw blurRad="38100" dist="38100" dir="2700000" algn="tl">
                    <a:srgbClr val="000000">
                      <a:alpha val="43137"/>
                    </a:srgbClr>
                  </a:outerShdw>
                </a:effectLst>
              </a:rPr>
              <a:t>RESULTS</a:t>
            </a:r>
          </a:p>
        </p:txBody>
      </p:sp>
    </p:spTree>
    <p:extLst>
      <p:ext uri="{BB962C8B-B14F-4D97-AF65-F5344CB8AC3E}">
        <p14:creationId xmlns:p14="http://schemas.microsoft.com/office/powerpoint/2010/main" val="18991026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12155214" cy="6716110"/>
          </a:xfrm>
          <a:prstGeom prst="rect">
            <a:avLst/>
          </a:prstGeom>
        </p:spPr>
      </p:pic>
      <p:sp>
        <p:nvSpPr>
          <p:cNvPr id="2" name="TextBox 1"/>
          <p:cNvSpPr txBox="1"/>
          <p:nvPr/>
        </p:nvSpPr>
        <p:spPr>
          <a:xfrm>
            <a:off x="1117844" y="5505652"/>
            <a:ext cx="2277803" cy="307777"/>
          </a:xfrm>
          <a:prstGeom prst="rect">
            <a:avLst/>
          </a:prstGeom>
          <a:noFill/>
        </p:spPr>
        <p:txBody>
          <a:bodyPr wrap="none" rtlCol="0">
            <a:spAutoFit/>
          </a:bodyPr>
          <a:lstStyle/>
          <a:p>
            <a:r>
              <a:rPr lang="en-US" sz="1400" dirty="0" smtClean="0">
                <a:solidFill>
                  <a:schemeClr val="bg1"/>
                </a:solidFill>
              </a:rPr>
              <a:t>(Pensacola – Coated Seed)</a:t>
            </a:r>
            <a:endParaRPr lang="en-US" sz="1400" dirty="0">
              <a:solidFill>
                <a:schemeClr val="bg1"/>
              </a:solidFill>
            </a:endParaRPr>
          </a:p>
        </p:txBody>
      </p:sp>
      <p:sp>
        <p:nvSpPr>
          <p:cNvPr id="4" name="TextBox 3"/>
          <p:cNvSpPr txBox="1"/>
          <p:nvPr/>
        </p:nvSpPr>
        <p:spPr>
          <a:xfrm>
            <a:off x="798606" y="2722344"/>
            <a:ext cx="1101199" cy="307777"/>
          </a:xfrm>
          <a:prstGeom prst="rect">
            <a:avLst/>
          </a:prstGeom>
          <a:noFill/>
        </p:spPr>
        <p:txBody>
          <a:bodyPr wrap="none" rtlCol="0">
            <a:spAutoFit/>
          </a:bodyPr>
          <a:lstStyle/>
          <a:p>
            <a:r>
              <a:rPr lang="en-US" sz="1400" dirty="0" smtClean="0">
                <a:solidFill>
                  <a:schemeClr val="bg1"/>
                </a:solidFill>
              </a:rPr>
              <a:t>(Pensacola)</a:t>
            </a:r>
            <a:endParaRPr lang="en-US" sz="1400" dirty="0">
              <a:solidFill>
                <a:schemeClr val="bg1"/>
              </a:solidFill>
            </a:endParaRPr>
          </a:p>
        </p:txBody>
      </p:sp>
      <p:sp>
        <p:nvSpPr>
          <p:cNvPr id="5" name="TextBox 4"/>
          <p:cNvSpPr txBox="1"/>
          <p:nvPr/>
        </p:nvSpPr>
        <p:spPr>
          <a:xfrm>
            <a:off x="999132" y="4098871"/>
            <a:ext cx="2271776" cy="307777"/>
          </a:xfrm>
          <a:prstGeom prst="rect">
            <a:avLst/>
          </a:prstGeom>
          <a:noFill/>
        </p:spPr>
        <p:txBody>
          <a:bodyPr wrap="none" rtlCol="0">
            <a:spAutoFit/>
          </a:bodyPr>
          <a:lstStyle/>
          <a:p>
            <a:r>
              <a:rPr lang="en-US" sz="1400" dirty="0" smtClean="0">
                <a:solidFill>
                  <a:schemeClr val="bg1"/>
                </a:solidFill>
              </a:rPr>
              <a:t>(Argentine – Coated Seed)</a:t>
            </a:r>
            <a:endParaRPr lang="en-US" sz="1400" dirty="0">
              <a:solidFill>
                <a:schemeClr val="bg1"/>
              </a:solidFill>
            </a:endParaRPr>
          </a:p>
        </p:txBody>
      </p:sp>
      <p:sp>
        <p:nvSpPr>
          <p:cNvPr id="6" name="TextBox 5"/>
          <p:cNvSpPr txBox="1"/>
          <p:nvPr/>
        </p:nvSpPr>
        <p:spPr>
          <a:xfrm>
            <a:off x="22672" y="1065308"/>
            <a:ext cx="1095172" cy="307777"/>
          </a:xfrm>
          <a:prstGeom prst="rect">
            <a:avLst/>
          </a:prstGeom>
          <a:noFill/>
        </p:spPr>
        <p:txBody>
          <a:bodyPr wrap="none" rtlCol="0">
            <a:spAutoFit/>
          </a:bodyPr>
          <a:lstStyle/>
          <a:p>
            <a:r>
              <a:rPr lang="en-US" sz="1400" dirty="0" smtClean="0">
                <a:solidFill>
                  <a:schemeClr val="bg1"/>
                </a:solidFill>
              </a:rPr>
              <a:t>(Argentine)</a:t>
            </a:r>
            <a:endParaRPr lang="en-US" sz="1400" dirty="0">
              <a:solidFill>
                <a:schemeClr val="bg1"/>
              </a:solidFill>
            </a:endParaRPr>
          </a:p>
        </p:txBody>
      </p:sp>
    </p:spTree>
    <p:extLst>
      <p:ext uri="{BB962C8B-B14F-4D97-AF65-F5344CB8AC3E}">
        <p14:creationId xmlns:p14="http://schemas.microsoft.com/office/powerpoint/2010/main" val="1208174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17000"/>
                    </a14:imgEffect>
                    <a14:imgEffect>
                      <a14:brightnessContrast bright="9000" contrast="33000"/>
                    </a14:imgEffect>
                  </a14:imgLayer>
                </a14:imgProps>
              </a:ex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3" name="TextBox 2"/>
          <p:cNvSpPr txBox="1"/>
          <p:nvPr/>
        </p:nvSpPr>
        <p:spPr>
          <a:xfrm>
            <a:off x="6995671" y="884033"/>
            <a:ext cx="2271776" cy="307777"/>
          </a:xfrm>
          <a:prstGeom prst="rect">
            <a:avLst/>
          </a:prstGeom>
          <a:noFill/>
        </p:spPr>
        <p:txBody>
          <a:bodyPr wrap="none" rtlCol="0">
            <a:spAutoFit/>
          </a:bodyPr>
          <a:lstStyle/>
          <a:p>
            <a:r>
              <a:rPr lang="en-US" sz="1400" dirty="0" smtClean="0">
                <a:solidFill>
                  <a:schemeClr val="bg1"/>
                </a:solidFill>
              </a:rPr>
              <a:t>(Argentine – Coated Seed)</a:t>
            </a:r>
            <a:endParaRPr lang="en-US" sz="1400" dirty="0">
              <a:solidFill>
                <a:schemeClr val="bg1"/>
              </a:solidFill>
            </a:endParaRPr>
          </a:p>
        </p:txBody>
      </p:sp>
      <p:sp>
        <p:nvSpPr>
          <p:cNvPr id="4" name="TextBox 3"/>
          <p:cNvSpPr txBox="1"/>
          <p:nvPr/>
        </p:nvSpPr>
        <p:spPr>
          <a:xfrm>
            <a:off x="9795019" y="884033"/>
            <a:ext cx="2277803" cy="307777"/>
          </a:xfrm>
          <a:prstGeom prst="rect">
            <a:avLst/>
          </a:prstGeom>
          <a:noFill/>
        </p:spPr>
        <p:txBody>
          <a:bodyPr wrap="none" rtlCol="0">
            <a:spAutoFit/>
          </a:bodyPr>
          <a:lstStyle/>
          <a:p>
            <a:r>
              <a:rPr lang="en-US" sz="1400" dirty="0" smtClean="0">
                <a:solidFill>
                  <a:schemeClr val="bg1"/>
                </a:solidFill>
              </a:rPr>
              <a:t>(Pensacola – Coated Seed)</a:t>
            </a:r>
            <a:endParaRPr lang="en-US" sz="1400" dirty="0">
              <a:solidFill>
                <a:schemeClr val="bg1"/>
              </a:solidFill>
            </a:endParaRPr>
          </a:p>
        </p:txBody>
      </p:sp>
      <p:sp>
        <p:nvSpPr>
          <p:cNvPr id="5" name="TextBox 4"/>
          <p:cNvSpPr txBox="1"/>
          <p:nvPr/>
        </p:nvSpPr>
        <p:spPr>
          <a:xfrm>
            <a:off x="1652034" y="882544"/>
            <a:ext cx="1095172" cy="307777"/>
          </a:xfrm>
          <a:prstGeom prst="rect">
            <a:avLst/>
          </a:prstGeom>
          <a:noFill/>
        </p:spPr>
        <p:txBody>
          <a:bodyPr wrap="none" rtlCol="0">
            <a:spAutoFit/>
          </a:bodyPr>
          <a:lstStyle/>
          <a:p>
            <a:r>
              <a:rPr lang="en-US" sz="1400" dirty="0" smtClean="0">
                <a:solidFill>
                  <a:schemeClr val="bg1"/>
                </a:solidFill>
              </a:rPr>
              <a:t>(Argentine)</a:t>
            </a:r>
            <a:endParaRPr lang="en-US" sz="1400" dirty="0">
              <a:solidFill>
                <a:schemeClr val="bg1"/>
              </a:solidFill>
            </a:endParaRPr>
          </a:p>
        </p:txBody>
      </p:sp>
      <p:sp>
        <p:nvSpPr>
          <p:cNvPr id="7" name="TextBox 6"/>
          <p:cNvSpPr txBox="1"/>
          <p:nvPr/>
        </p:nvSpPr>
        <p:spPr>
          <a:xfrm>
            <a:off x="4566887" y="898698"/>
            <a:ext cx="1101199" cy="307777"/>
          </a:xfrm>
          <a:prstGeom prst="rect">
            <a:avLst/>
          </a:prstGeom>
          <a:noFill/>
        </p:spPr>
        <p:txBody>
          <a:bodyPr wrap="none" rtlCol="0">
            <a:spAutoFit/>
          </a:bodyPr>
          <a:lstStyle/>
          <a:p>
            <a:r>
              <a:rPr lang="en-US" sz="1400" dirty="0" smtClean="0">
                <a:solidFill>
                  <a:schemeClr val="bg1"/>
                </a:solidFill>
              </a:rPr>
              <a:t>(Pensacola)</a:t>
            </a:r>
            <a:endParaRPr lang="en-US" sz="1400" dirty="0">
              <a:solidFill>
                <a:schemeClr val="bg1"/>
              </a:solidFill>
            </a:endParaRPr>
          </a:p>
        </p:txBody>
      </p:sp>
    </p:spTree>
    <p:extLst>
      <p:ext uri="{BB962C8B-B14F-4D97-AF65-F5344CB8AC3E}">
        <p14:creationId xmlns:p14="http://schemas.microsoft.com/office/powerpoint/2010/main" val="40359906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56131" y="0"/>
            <a:ext cx="8290770" cy="6858000"/>
          </a:xfrm>
          <a:prstGeom prst="rect">
            <a:avLst/>
          </a:prstGeom>
        </p:spPr>
      </p:pic>
      <p:sp>
        <p:nvSpPr>
          <p:cNvPr id="3" name="TextBox 2"/>
          <p:cNvSpPr txBox="1"/>
          <p:nvPr/>
        </p:nvSpPr>
        <p:spPr>
          <a:xfrm>
            <a:off x="458502" y="911419"/>
            <a:ext cx="1095172" cy="307777"/>
          </a:xfrm>
          <a:prstGeom prst="rect">
            <a:avLst/>
          </a:prstGeom>
          <a:noFill/>
        </p:spPr>
        <p:txBody>
          <a:bodyPr wrap="none" rtlCol="0">
            <a:spAutoFit/>
          </a:bodyPr>
          <a:lstStyle/>
          <a:p>
            <a:r>
              <a:rPr lang="en-US" sz="1400" dirty="0" smtClean="0">
                <a:solidFill>
                  <a:schemeClr val="bg1"/>
                </a:solidFill>
              </a:rPr>
              <a:t>(Argentine)</a:t>
            </a:r>
            <a:endParaRPr lang="en-US" sz="1400" dirty="0">
              <a:solidFill>
                <a:schemeClr val="bg1"/>
              </a:solidFill>
            </a:endParaRPr>
          </a:p>
        </p:txBody>
      </p:sp>
      <p:sp>
        <p:nvSpPr>
          <p:cNvPr id="5" name="TextBox 4"/>
          <p:cNvSpPr txBox="1"/>
          <p:nvPr/>
        </p:nvSpPr>
        <p:spPr>
          <a:xfrm>
            <a:off x="452475" y="2303986"/>
            <a:ext cx="1101199" cy="307777"/>
          </a:xfrm>
          <a:prstGeom prst="rect">
            <a:avLst/>
          </a:prstGeom>
          <a:noFill/>
        </p:spPr>
        <p:txBody>
          <a:bodyPr wrap="none" rtlCol="0">
            <a:spAutoFit/>
          </a:bodyPr>
          <a:lstStyle/>
          <a:p>
            <a:r>
              <a:rPr lang="en-US" sz="1400" dirty="0" smtClean="0">
                <a:solidFill>
                  <a:schemeClr val="bg1"/>
                </a:solidFill>
              </a:rPr>
              <a:t>(Pensacola)</a:t>
            </a:r>
            <a:endParaRPr lang="en-US" sz="1400" dirty="0">
              <a:solidFill>
                <a:schemeClr val="bg1"/>
              </a:solidFill>
            </a:endParaRPr>
          </a:p>
        </p:txBody>
      </p:sp>
      <p:sp>
        <p:nvSpPr>
          <p:cNvPr id="6" name="TextBox 5"/>
          <p:cNvSpPr txBox="1"/>
          <p:nvPr/>
        </p:nvSpPr>
        <p:spPr>
          <a:xfrm>
            <a:off x="405077" y="3702745"/>
            <a:ext cx="1426994" cy="523220"/>
          </a:xfrm>
          <a:prstGeom prst="rect">
            <a:avLst/>
          </a:prstGeom>
          <a:noFill/>
        </p:spPr>
        <p:txBody>
          <a:bodyPr wrap="none" rtlCol="0">
            <a:spAutoFit/>
          </a:bodyPr>
          <a:lstStyle/>
          <a:p>
            <a:r>
              <a:rPr lang="en-US" sz="1400" dirty="0" smtClean="0">
                <a:solidFill>
                  <a:schemeClr val="bg1"/>
                </a:solidFill>
              </a:rPr>
              <a:t>(Argentine</a:t>
            </a:r>
          </a:p>
          <a:p>
            <a:r>
              <a:rPr lang="en-US" sz="1400" dirty="0" smtClean="0">
                <a:solidFill>
                  <a:schemeClr val="bg1"/>
                </a:solidFill>
              </a:rPr>
              <a:t> – Coated Seed)</a:t>
            </a:r>
            <a:endParaRPr lang="en-US" sz="1400" dirty="0">
              <a:solidFill>
                <a:schemeClr val="bg1"/>
              </a:solidFill>
            </a:endParaRPr>
          </a:p>
        </p:txBody>
      </p:sp>
      <p:sp>
        <p:nvSpPr>
          <p:cNvPr id="7" name="TextBox 6"/>
          <p:cNvSpPr txBox="1"/>
          <p:nvPr/>
        </p:nvSpPr>
        <p:spPr>
          <a:xfrm>
            <a:off x="443596" y="5329414"/>
            <a:ext cx="1312535" cy="523220"/>
          </a:xfrm>
          <a:prstGeom prst="rect">
            <a:avLst/>
          </a:prstGeom>
          <a:noFill/>
        </p:spPr>
        <p:txBody>
          <a:bodyPr wrap="square" rtlCol="0">
            <a:spAutoFit/>
          </a:bodyPr>
          <a:lstStyle/>
          <a:p>
            <a:r>
              <a:rPr lang="en-US" sz="1400" dirty="0" smtClean="0">
                <a:solidFill>
                  <a:schemeClr val="bg1"/>
                </a:solidFill>
              </a:rPr>
              <a:t>(Pensacola</a:t>
            </a:r>
            <a:r>
              <a:rPr lang="en-US" sz="1400" dirty="0">
                <a:solidFill>
                  <a:schemeClr val="bg1"/>
                </a:solidFill>
              </a:rPr>
              <a:t> </a:t>
            </a:r>
            <a:r>
              <a:rPr lang="en-US" sz="1400" dirty="0" smtClean="0">
                <a:solidFill>
                  <a:schemeClr val="bg1"/>
                </a:solidFill>
              </a:rPr>
              <a:t>- Coated Seed)</a:t>
            </a:r>
            <a:endParaRPr lang="en-US" sz="1400" dirty="0">
              <a:solidFill>
                <a:schemeClr val="bg1"/>
              </a:solidFill>
            </a:endParaRPr>
          </a:p>
        </p:txBody>
      </p:sp>
    </p:spTree>
    <p:extLst>
      <p:ext uri="{BB962C8B-B14F-4D97-AF65-F5344CB8AC3E}">
        <p14:creationId xmlns:p14="http://schemas.microsoft.com/office/powerpoint/2010/main" val="32650943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2000"/>
                    </a14:imgEffect>
                    <a14:imgEffect>
                      <a14:brightnessContrast bright="16000" contrast="9000"/>
                    </a14:imgEffect>
                  </a14:imgLayer>
                </a14:imgProps>
              </a:ex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TextBox 2"/>
          <p:cNvSpPr txBox="1"/>
          <p:nvPr/>
        </p:nvSpPr>
        <p:spPr>
          <a:xfrm>
            <a:off x="1078846" y="860785"/>
            <a:ext cx="1095172" cy="307777"/>
          </a:xfrm>
          <a:prstGeom prst="rect">
            <a:avLst/>
          </a:prstGeom>
          <a:noFill/>
        </p:spPr>
        <p:txBody>
          <a:bodyPr wrap="none" rtlCol="0">
            <a:spAutoFit/>
          </a:bodyPr>
          <a:lstStyle/>
          <a:p>
            <a:r>
              <a:rPr lang="en-US" sz="1400" dirty="0" smtClean="0">
                <a:solidFill>
                  <a:schemeClr val="bg1"/>
                </a:solidFill>
              </a:rPr>
              <a:t>(Argentine)</a:t>
            </a:r>
            <a:endParaRPr lang="en-US" sz="1400" dirty="0">
              <a:solidFill>
                <a:schemeClr val="bg1"/>
              </a:solidFill>
            </a:endParaRPr>
          </a:p>
        </p:txBody>
      </p:sp>
      <p:sp>
        <p:nvSpPr>
          <p:cNvPr id="5" name="TextBox 4"/>
          <p:cNvSpPr txBox="1"/>
          <p:nvPr/>
        </p:nvSpPr>
        <p:spPr>
          <a:xfrm>
            <a:off x="6362288" y="854141"/>
            <a:ext cx="2454443" cy="307777"/>
          </a:xfrm>
          <a:prstGeom prst="rect">
            <a:avLst/>
          </a:prstGeom>
          <a:noFill/>
        </p:spPr>
        <p:txBody>
          <a:bodyPr wrap="square" rtlCol="0">
            <a:spAutoFit/>
          </a:bodyPr>
          <a:lstStyle/>
          <a:p>
            <a:r>
              <a:rPr lang="en-US" sz="1400" dirty="0" smtClean="0">
                <a:solidFill>
                  <a:schemeClr val="bg1"/>
                </a:solidFill>
              </a:rPr>
              <a:t>(Argentine – Coated Seed)</a:t>
            </a:r>
            <a:endParaRPr lang="en-US" sz="1400" dirty="0">
              <a:solidFill>
                <a:schemeClr val="bg1"/>
              </a:solidFill>
            </a:endParaRPr>
          </a:p>
        </p:txBody>
      </p:sp>
      <p:sp>
        <p:nvSpPr>
          <p:cNvPr id="6" name="TextBox 5"/>
          <p:cNvSpPr txBox="1"/>
          <p:nvPr/>
        </p:nvSpPr>
        <p:spPr>
          <a:xfrm>
            <a:off x="9564019" y="884033"/>
            <a:ext cx="2277803" cy="307777"/>
          </a:xfrm>
          <a:prstGeom prst="rect">
            <a:avLst/>
          </a:prstGeom>
          <a:noFill/>
        </p:spPr>
        <p:txBody>
          <a:bodyPr wrap="none" rtlCol="0">
            <a:spAutoFit/>
          </a:bodyPr>
          <a:lstStyle/>
          <a:p>
            <a:r>
              <a:rPr lang="en-US" sz="1400" dirty="0" smtClean="0">
                <a:solidFill>
                  <a:schemeClr val="bg1"/>
                </a:solidFill>
              </a:rPr>
              <a:t>(Pensacola – Coated Seed)</a:t>
            </a:r>
            <a:endParaRPr lang="en-US" sz="1400" dirty="0">
              <a:solidFill>
                <a:schemeClr val="bg1"/>
              </a:solidFill>
            </a:endParaRPr>
          </a:p>
        </p:txBody>
      </p:sp>
      <p:sp>
        <p:nvSpPr>
          <p:cNvPr id="7" name="TextBox 6"/>
          <p:cNvSpPr txBox="1"/>
          <p:nvPr/>
        </p:nvSpPr>
        <p:spPr>
          <a:xfrm>
            <a:off x="4462623" y="860785"/>
            <a:ext cx="1101199" cy="307777"/>
          </a:xfrm>
          <a:prstGeom prst="rect">
            <a:avLst/>
          </a:prstGeom>
          <a:noFill/>
        </p:spPr>
        <p:txBody>
          <a:bodyPr wrap="none" rtlCol="0">
            <a:spAutoFit/>
          </a:bodyPr>
          <a:lstStyle/>
          <a:p>
            <a:r>
              <a:rPr lang="en-US" sz="1400" dirty="0" smtClean="0">
                <a:solidFill>
                  <a:schemeClr val="bg1"/>
                </a:solidFill>
              </a:rPr>
              <a:t>(Pensacola)</a:t>
            </a:r>
            <a:endParaRPr lang="en-US" sz="1400" dirty="0">
              <a:solidFill>
                <a:schemeClr val="bg1"/>
              </a:solidFill>
            </a:endParaRPr>
          </a:p>
        </p:txBody>
      </p:sp>
    </p:spTree>
    <p:extLst>
      <p:ext uri="{BB962C8B-B14F-4D97-AF65-F5344CB8AC3E}">
        <p14:creationId xmlns:p14="http://schemas.microsoft.com/office/powerpoint/2010/main" val="745450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20767"/>
            <a:ext cx="12192000" cy="6837233"/>
          </a:xfrm>
          <a:prstGeom prst="rect">
            <a:avLst/>
          </a:prstGeom>
        </p:spPr>
      </p:pic>
    </p:spTree>
    <p:extLst>
      <p:ext uri="{BB962C8B-B14F-4D97-AF65-F5344CB8AC3E}">
        <p14:creationId xmlns:p14="http://schemas.microsoft.com/office/powerpoint/2010/main" val="8479273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22274" cy="6858000"/>
          </a:xfrm>
          <a:prstGeom prst="rect">
            <a:avLst/>
          </a:prstGeom>
        </p:spPr>
      </p:pic>
    </p:spTree>
    <p:extLst>
      <p:ext uri="{BB962C8B-B14F-4D97-AF65-F5344CB8AC3E}">
        <p14:creationId xmlns:p14="http://schemas.microsoft.com/office/powerpoint/2010/main" val="3614429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324" y="228599"/>
            <a:ext cx="12209324" cy="6519041"/>
          </a:xfrm>
          <a:prstGeom prst="rect">
            <a:avLst/>
          </a:prstGeom>
        </p:spPr>
      </p:pic>
    </p:spTree>
    <p:extLst>
      <p:ext uri="{BB962C8B-B14F-4D97-AF65-F5344CB8AC3E}">
        <p14:creationId xmlns:p14="http://schemas.microsoft.com/office/powerpoint/2010/main" val="2613794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67213" cy="6858000"/>
          </a:xfrm>
          <a:prstGeom prst="rect">
            <a:avLst/>
          </a:prstGeom>
        </p:spPr>
      </p:pic>
    </p:spTree>
    <p:extLst>
      <p:ext uri="{BB962C8B-B14F-4D97-AF65-F5344CB8AC3E}">
        <p14:creationId xmlns:p14="http://schemas.microsoft.com/office/powerpoint/2010/main" val="3129295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05D9A1-68AD-4874-9FCE-3748DD5B3D48}"/>
              </a:ext>
            </a:extLst>
          </p:cNvPr>
          <p:cNvSpPr>
            <a:spLocks noGrp="1"/>
          </p:cNvSpPr>
          <p:nvPr>
            <p:ph type="title"/>
          </p:nvPr>
        </p:nvSpPr>
        <p:spPr>
          <a:xfrm>
            <a:off x="186458" y="253475"/>
            <a:ext cx="11103989" cy="1320800"/>
          </a:xfrm>
        </p:spPr>
        <p:txBody>
          <a:bodyPr/>
          <a:lstStyle/>
          <a:p>
            <a:r>
              <a:rPr lang="en-US" dirty="0" smtClean="0"/>
              <a:t>Retrieval of Brunswickgrass/Brown Paspalum </a:t>
            </a:r>
            <a:r>
              <a:rPr lang="en-US" dirty="0"/>
              <a:t>Results</a:t>
            </a:r>
          </a:p>
        </p:txBody>
      </p:sp>
      <p:sp>
        <p:nvSpPr>
          <p:cNvPr id="5" name="Rectangle 3"/>
          <p:cNvSpPr>
            <a:spLocks noChangeArrowheads="1"/>
          </p:cNvSpPr>
          <p:nvPr/>
        </p:nvSpPr>
        <p:spPr bwMode="auto">
          <a:xfrm>
            <a:off x="606366" y="1425332"/>
            <a:ext cx="5265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Results     </a:t>
            </a:r>
            <a:r>
              <a:rPr kumimoji="0" lang="en-US" altLang="en-US"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(BG=Brunswick and BP=Brown paspalum)</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89716490"/>
              </p:ext>
            </p:extLst>
          </p:nvPr>
        </p:nvGraphicFramePr>
        <p:xfrm>
          <a:off x="298382" y="2173079"/>
          <a:ext cx="11636947" cy="2273050"/>
        </p:xfrm>
        <a:graphic>
          <a:graphicData uri="http://schemas.openxmlformats.org/drawingml/2006/table">
            <a:tbl>
              <a:tblPr firstRow="1" bandRow="1">
                <a:tableStyleId>{5C22544A-7EE6-4342-B048-85BDC9FD1C3A}</a:tableStyleId>
              </a:tblPr>
              <a:tblGrid>
                <a:gridCol w="2377441"/>
                <a:gridCol w="1491916"/>
                <a:gridCol w="1607419"/>
                <a:gridCol w="1607419"/>
                <a:gridCol w="1645920"/>
                <a:gridCol w="1607419"/>
                <a:gridCol w="1299413"/>
              </a:tblGrid>
              <a:tr h="7098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t>Sample #</a:t>
                      </a:r>
                      <a:endParaRPr lang="en-US" sz="3200" dirty="0" smtClean="0"/>
                    </a:p>
                    <a:p>
                      <a:pPr algn="ctr"/>
                      <a:r>
                        <a:rPr lang="en-US" dirty="0" smtClean="0"/>
                        <a:t>(Raw Seed)</a:t>
                      </a:r>
                      <a:endParaRPr lang="en-US" dirty="0"/>
                    </a:p>
                  </a:txBody>
                  <a:tcPr/>
                </a:tc>
                <a:tc>
                  <a:txBody>
                    <a:bodyPr/>
                    <a:lstStyle/>
                    <a:p>
                      <a:pPr algn="ctr"/>
                      <a:r>
                        <a:rPr lang="en-US" sz="3200" dirty="0" smtClean="0"/>
                        <a:t>Lab 1</a:t>
                      </a:r>
                      <a:endParaRPr lang="en-US" sz="3200" dirty="0"/>
                    </a:p>
                  </a:txBody>
                  <a:tcPr/>
                </a:tc>
                <a:tc>
                  <a:txBody>
                    <a:bodyPr/>
                    <a:lstStyle/>
                    <a:p>
                      <a:pPr algn="ctr"/>
                      <a:r>
                        <a:rPr lang="en-US" sz="3200" dirty="0" smtClean="0"/>
                        <a:t>Lab 2</a:t>
                      </a:r>
                      <a:endParaRPr lang="en-US" sz="3200" dirty="0"/>
                    </a:p>
                  </a:txBody>
                  <a:tcPr/>
                </a:tc>
                <a:tc>
                  <a:txBody>
                    <a:bodyPr/>
                    <a:lstStyle/>
                    <a:p>
                      <a:pPr algn="ctr"/>
                      <a:r>
                        <a:rPr lang="en-US" sz="3200" dirty="0" smtClean="0"/>
                        <a:t>Lab 3</a:t>
                      </a:r>
                      <a:endParaRPr lang="en-US" sz="3200" dirty="0"/>
                    </a:p>
                  </a:txBody>
                  <a:tcPr/>
                </a:tc>
                <a:tc>
                  <a:txBody>
                    <a:bodyPr/>
                    <a:lstStyle/>
                    <a:p>
                      <a:pPr algn="ctr"/>
                      <a:r>
                        <a:rPr lang="en-US" sz="3200" dirty="0" smtClean="0"/>
                        <a:t>Lab 4</a:t>
                      </a:r>
                      <a:endParaRPr lang="en-US" sz="3200" dirty="0"/>
                    </a:p>
                  </a:txBody>
                  <a:tcPr/>
                </a:tc>
                <a:tc>
                  <a:txBody>
                    <a:bodyPr/>
                    <a:lstStyle/>
                    <a:p>
                      <a:pPr algn="ctr"/>
                      <a:r>
                        <a:rPr lang="en-US" sz="3200" dirty="0" smtClean="0"/>
                        <a:t>Lab 5</a:t>
                      </a:r>
                      <a:endParaRPr lang="en-US" sz="3200" dirty="0"/>
                    </a:p>
                  </a:txBody>
                  <a:tcPr/>
                </a:tc>
                <a:tc>
                  <a:txBody>
                    <a:bodyPr/>
                    <a:lstStyle/>
                    <a:p>
                      <a:pPr algn="ctr"/>
                      <a:r>
                        <a:rPr lang="en-US" sz="3200" dirty="0" smtClean="0"/>
                        <a:t>Lab 6</a:t>
                      </a:r>
                      <a:endParaRPr lang="en-US" sz="3200" dirty="0"/>
                    </a:p>
                  </a:txBody>
                  <a:tcPr/>
                </a:tc>
              </a:tr>
              <a:tr h="709805">
                <a:tc>
                  <a:txBody>
                    <a:bodyPr/>
                    <a:lstStyle/>
                    <a:p>
                      <a:r>
                        <a:rPr lang="en-US" sz="2400" b="1" kern="1200" dirty="0" smtClean="0">
                          <a:solidFill>
                            <a:schemeClr val="bg1"/>
                          </a:solidFill>
                          <a:effectLst/>
                          <a:latin typeface="+mn-lt"/>
                          <a:ea typeface="+mn-ea"/>
                          <a:cs typeface="+mn-cs"/>
                        </a:rPr>
                        <a:t>SR-07-14(#14)</a:t>
                      </a:r>
                      <a:endParaRPr lang="en-US" sz="2400" dirty="0">
                        <a:solidFill>
                          <a:schemeClr val="bg1"/>
                        </a:solidFill>
                      </a:endParaRPr>
                    </a:p>
                  </a:txBody>
                  <a:tcPr/>
                </a:tc>
                <a:tc>
                  <a:txBody>
                    <a:bodyPr/>
                    <a:lstStyle/>
                    <a:p>
                      <a:pPr algn="ctr"/>
                      <a:r>
                        <a:rPr lang="en-US" sz="2400" b="1" dirty="0" smtClean="0"/>
                        <a:t>5 BG</a:t>
                      </a:r>
                      <a:endParaRPr lang="en-US" sz="2400" b="1" dirty="0"/>
                    </a:p>
                  </a:txBody>
                  <a:tcPr/>
                </a:tc>
                <a:tc>
                  <a:txBody>
                    <a:bodyPr/>
                    <a:lstStyle/>
                    <a:p>
                      <a:pPr algn="ctr"/>
                      <a:r>
                        <a:rPr lang="en-US" sz="2400" b="1" dirty="0" smtClean="0"/>
                        <a:t>2 BG/BP</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4 BG</a:t>
                      </a:r>
                      <a:endParaRPr lang="en-US" sz="2400" b="1" dirty="0"/>
                    </a:p>
                  </a:txBody>
                  <a:tcPr/>
                </a:tc>
                <a:tc>
                  <a:txBody>
                    <a:bodyPr/>
                    <a:lstStyle/>
                    <a:p>
                      <a:pPr algn="ctr"/>
                      <a:r>
                        <a:rPr lang="en-US" sz="2400" b="1" dirty="0" smtClean="0"/>
                        <a:t>3 BG/BP</a:t>
                      </a:r>
                      <a:endParaRPr lang="en-US" sz="2400" b="1" dirty="0"/>
                    </a:p>
                  </a:txBody>
                  <a:tcPr/>
                </a:tc>
                <a:tc>
                  <a:txBody>
                    <a:bodyPr/>
                    <a:lstStyle/>
                    <a:p>
                      <a:pPr algn="ctr"/>
                      <a:r>
                        <a:rPr lang="en-US" sz="2400" b="1" dirty="0" smtClean="0"/>
                        <a:t>2 BG</a:t>
                      </a:r>
                      <a:endParaRPr lang="en-US" sz="2400" b="1" dirty="0"/>
                    </a:p>
                  </a:txBody>
                  <a:tcPr/>
                </a:tc>
              </a:tr>
              <a:tr h="709805">
                <a:tc>
                  <a:txBody>
                    <a:bodyPr/>
                    <a:lstStyle/>
                    <a:p>
                      <a:r>
                        <a:rPr lang="en-US" sz="2400" b="1" kern="1200" dirty="0" smtClean="0">
                          <a:solidFill>
                            <a:schemeClr val="dk1"/>
                          </a:solidFill>
                          <a:effectLst/>
                          <a:latin typeface="+mn-lt"/>
                          <a:ea typeface="+mn-ea"/>
                          <a:cs typeface="+mn-cs"/>
                        </a:rPr>
                        <a:t>A5-D(D)</a:t>
                      </a:r>
                      <a:endParaRPr lang="en-US" sz="2400" dirty="0"/>
                    </a:p>
                  </a:txBody>
                  <a:tcPr/>
                </a:tc>
                <a:tc>
                  <a:txBody>
                    <a:bodyPr/>
                    <a:lstStyle/>
                    <a:p>
                      <a:pPr algn="ctr"/>
                      <a:r>
                        <a:rPr lang="en-US" sz="2400" b="1" dirty="0" smtClean="0"/>
                        <a:t>2 BG</a:t>
                      </a:r>
                      <a:endParaRPr lang="en-US" sz="2400" b="1" dirty="0"/>
                    </a:p>
                  </a:txBody>
                  <a:tcPr/>
                </a:tc>
                <a:tc>
                  <a:txBody>
                    <a:bodyPr/>
                    <a:lstStyle/>
                    <a:p>
                      <a:pPr algn="ctr"/>
                      <a:r>
                        <a:rPr lang="en-US" sz="2400" b="1" dirty="0" smtClean="0"/>
                        <a:t>3 BG</a:t>
                      </a:r>
                      <a:endParaRPr lang="en-US" sz="2400" b="1" dirty="0"/>
                    </a:p>
                  </a:txBody>
                  <a:tcPr/>
                </a:tc>
                <a:tc>
                  <a:txBody>
                    <a:bodyPr/>
                    <a:lstStyle/>
                    <a:p>
                      <a:pPr algn="ctr"/>
                      <a:r>
                        <a:rPr lang="en-US" sz="2400" b="1" dirty="0" smtClean="0"/>
                        <a:t>2 BG</a:t>
                      </a:r>
                      <a:endParaRPr lang="en-US" sz="2400" b="1" dirty="0"/>
                    </a:p>
                  </a:txBody>
                  <a:tcPr/>
                </a:tc>
                <a:tc>
                  <a:txBody>
                    <a:bodyPr/>
                    <a:lstStyle/>
                    <a:p>
                      <a:pPr algn="ctr"/>
                      <a:r>
                        <a:rPr lang="en-US" sz="2400" b="1" dirty="0" smtClean="0"/>
                        <a:t>2 BG</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r>
            </a:tbl>
          </a:graphicData>
        </a:graphic>
      </p:graphicFrame>
      <p:sp>
        <p:nvSpPr>
          <p:cNvPr id="7" name="TextBox 6"/>
          <p:cNvSpPr txBox="1"/>
          <p:nvPr/>
        </p:nvSpPr>
        <p:spPr>
          <a:xfrm>
            <a:off x="770021" y="4803011"/>
            <a:ext cx="7238198" cy="1754326"/>
          </a:xfrm>
          <a:prstGeom prst="rect">
            <a:avLst/>
          </a:prstGeom>
          <a:noFill/>
        </p:spPr>
        <p:txBody>
          <a:bodyPr wrap="square" rtlCol="0">
            <a:spAutoFit/>
          </a:bodyPr>
          <a:lstStyle/>
          <a:p>
            <a:r>
              <a:rPr lang="en-US" dirty="0" smtClean="0"/>
              <a:t>Sample SR-07-14</a:t>
            </a:r>
            <a:r>
              <a:rPr lang="en-US" dirty="0"/>
              <a:t>(#14</a:t>
            </a:r>
            <a:r>
              <a:rPr lang="en-US" dirty="0" smtClean="0"/>
              <a:t>) was intentionally contaminated with 4 BG/BP</a:t>
            </a:r>
          </a:p>
          <a:p>
            <a:r>
              <a:rPr lang="en-US" dirty="0" smtClean="0"/>
              <a:t>Sample A5-D (D) was intentionally contaminated with 2 BG/BP</a:t>
            </a:r>
          </a:p>
          <a:p>
            <a:endParaRPr lang="en-US" dirty="0"/>
          </a:p>
          <a:p>
            <a:r>
              <a:rPr lang="en-US" i="1" dirty="0" smtClean="0"/>
              <a:t>Note: Samples may have already contained incidental BG/BP seeds and thus more of these seeds were found during the purity exam than were actually placed into the samples.</a:t>
            </a:r>
          </a:p>
        </p:txBody>
      </p:sp>
    </p:spTree>
    <p:extLst>
      <p:ext uri="{BB962C8B-B14F-4D97-AF65-F5344CB8AC3E}">
        <p14:creationId xmlns:p14="http://schemas.microsoft.com/office/powerpoint/2010/main" val="102256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8" descr="Image result for common bahiagrass s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133" y="3378467"/>
            <a:ext cx="5180907" cy="32527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466" name="Picture 10" descr="https://keyserver.lucidcentral.org/weeds/data/media/Images/paspalum_notatum/paspalumnotatum1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08" y="3484345"/>
            <a:ext cx="5689600" cy="3191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53" name="Title 4"/>
          <p:cNvSpPr>
            <a:spLocks noGrp="1"/>
          </p:cNvSpPr>
          <p:nvPr>
            <p:ph type="title"/>
          </p:nvPr>
        </p:nvSpPr>
        <p:spPr>
          <a:xfrm>
            <a:off x="609600" y="76201"/>
            <a:ext cx="10972800" cy="792163"/>
          </a:xfrm>
        </p:spPr>
        <p:txBody>
          <a:bodyPr/>
          <a:lstStyle/>
          <a:p>
            <a:r>
              <a:rPr lang="en-US" altLang="en-US" dirty="0"/>
              <a:t>Paspalum notatum - Bahiagrass</a:t>
            </a:r>
          </a:p>
        </p:txBody>
      </p:sp>
      <p:sp>
        <p:nvSpPr>
          <p:cNvPr id="2054" name="TextBox 4"/>
          <p:cNvSpPr txBox="1">
            <a:spLocks noChangeArrowheads="1"/>
          </p:cNvSpPr>
          <p:nvPr/>
        </p:nvSpPr>
        <p:spPr bwMode="auto">
          <a:xfrm>
            <a:off x="706966" y="6278679"/>
            <a:ext cx="17523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t>Argentine Bahiagrass</a:t>
            </a:r>
          </a:p>
        </p:txBody>
      </p:sp>
      <p:sp>
        <p:nvSpPr>
          <p:cNvPr id="2055" name="TextBox 4"/>
          <p:cNvSpPr txBox="1">
            <a:spLocks noChangeArrowheads="1"/>
          </p:cNvSpPr>
          <p:nvPr/>
        </p:nvSpPr>
        <p:spPr bwMode="auto">
          <a:xfrm>
            <a:off x="6824134" y="6312132"/>
            <a:ext cx="1763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t>Pensacola Bahiagrass</a:t>
            </a:r>
          </a:p>
        </p:txBody>
      </p:sp>
      <p:pic>
        <p:nvPicPr>
          <p:cNvPr id="19462" name="Picture 6" descr="http://philbusey.com/images/bahise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200" y="770826"/>
            <a:ext cx="5080000" cy="2870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93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8" y="132311"/>
            <a:ext cx="10789920" cy="993844"/>
          </a:xfrm>
        </p:spPr>
        <p:txBody>
          <a:bodyPr>
            <a:normAutofit/>
          </a:bodyPr>
          <a:lstStyle/>
          <a:p>
            <a:r>
              <a:rPr lang="en-US" sz="4800" b="1" dirty="0" smtClean="0"/>
              <a:t>Germ Test Conclusions/Observations</a:t>
            </a:r>
            <a:endParaRPr lang="en-US" sz="4800" b="1" dirty="0"/>
          </a:p>
        </p:txBody>
      </p:sp>
      <p:sp>
        <p:nvSpPr>
          <p:cNvPr id="3" name="Content Placeholder 2"/>
          <p:cNvSpPr>
            <a:spLocks noGrp="1"/>
          </p:cNvSpPr>
          <p:nvPr>
            <p:ph idx="1"/>
          </p:nvPr>
        </p:nvSpPr>
        <p:spPr>
          <a:xfrm>
            <a:off x="677333" y="1292772"/>
            <a:ext cx="10058983" cy="5155325"/>
          </a:xfrm>
        </p:spPr>
        <p:txBody>
          <a:bodyPr>
            <a:normAutofit/>
          </a:bodyPr>
          <a:lstStyle/>
          <a:p>
            <a:r>
              <a:rPr lang="en-US" sz="3200" dirty="0"/>
              <a:t>The currently required “Peel Method” to remove the caryopsis of the Argentine cultivar for germination testing is difficult and time consuming.</a:t>
            </a:r>
          </a:p>
          <a:p>
            <a:r>
              <a:rPr lang="en-US" sz="3200" dirty="0"/>
              <a:t>Need to investigate the history of this required procedure and consider other germination testing options (i.e. post germ test TZ) or elimination of this requirement.</a:t>
            </a:r>
          </a:p>
          <a:p>
            <a:r>
              <a:rPr lang="en-US" sz="3200" dirty="0"/>
              <a:t> Conduct additional referee germination projects on Bahiagrass to improve uniformity among labs.   </a:t>
            </a:r>
          </a:p>
        </p:txBody>
      </p:sp>
    </p:spTree>
    <p:extLst>
      <p:ext uri="{BB962C8B-B14F-4D97-AF65-F5344CB8AC3E}">
        <p14:creationId xmlns:p14="http://schemas.microsoft.com/office/powerpoint/2010/main" val="1685100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8" y="132311"/>
            <a:ext cx="10789920" cy="993844"/>
          </a:xfrm>
        </p:spPr>
        <p:txBody>
          <a:bodyPr>
            <a:normAutofit/>
          </a:bodyPr>
          <a:lstStyle/>
          <a:p>
            <a:r>
              <a:rPr lang="en-US" sz="4800" b="1" dirty="0" smtClean="0"/>
              <a:t>Purity Test Conclusions/Observations</a:t>
            </a:r>
            <a:endParaRPr lang="en-US" sz="4800" b="1" dirty="0"/>
          </a:p>
        </p:txBody>
      </p:sp>
      <p:sp>
        <p:nvSpPr>
          <p:cNvPr id="3" name="Content Placeholder 2"/>
          <p:cNvSpPr>
            <a:spLocks noGrp="1"/>
          </p:cNvSpPr>
          <p:nvPr>
            <p:ph idx="1"/>
          </p:nvPr>
        </p:nvSpPr>
        <p:spPr>
          <a:xfrm>
            <a:off x="677333" y="1148397"/>
            <a:ext cx="10058983" cy="5512285"/>
          </a:xfrm>
        </p:spPr>
        <p:txBody>
          <a:bodyPr>
            <a:normAutofit lnSpcReduction="10000"/>
          </a:bodyPr>
          <a:lstStyle/>
          <a:p>
            <a:r>
              <a:rPr lang="en-US" sz="3200" dirty="0" smtClean="0"/>
              <a:t>Need to further investigate the difference in the PS and IN results among the labs</a:t>
            </a:r>
          </a:p>
          <a:p>
            <a:r>
              <a:rPr lang="en-US" sz="3200" dirty="0" smtClean="0"/>
              <a:t>Need to confirm that labs testing Bahiagrass are using the Pensacola Bahiagrass Master Calibration sample to determine the blower setting.</a:t>
            </a:r>
          </a:p>
          <a:p>
            <a:r>
              <a:rPr lang="en-US" sz="3200" dirty="0" smtClean="0"/>
              <a:t>Need to confirm that the blowing point is used only for Pensacola Bahiagrass and not for Argentine.</a:t>
            </a:r>
            <a:endParaRPr lang="en-US" sz="3200" dirty="0"/>
          </a:p>
          <a:p>
            <a:r>
              <a:rPr lang="en-US" sz="3200" dirty="0" smtClean="0"/>
              <a:t>Conduct </a:t>
            </a:r>
            <a:r>
              <a:rPr lang="en-US" sz="3200" dirty="0"/>
              <a:t>additional referee </a:t>
            </a:r>
            <a:r>
              <a:rPr lang="en-US" sz="3200" dirty="0" smtClean="0"/>
              <a:t>purity </a:t>
            </a:r>
            <a:r>
              <a:rPr lang="en-US" sz="3200" dirty="0"/>
              <a:t>projects on Bahiagrass to improve uniformity among labs</a:t>
            </a:r>
            <a:r>
              <a:rPr lang="en-US" sz="3200" dirty="0" smtClean="0"/>
              <a:t>.</a:t>
            </a:r>
          </a:p>
          <a:p>
            <a:r>
              <a:rPr lang="en-US" sz="3200" dirty="0" smtClean="0"/>
              <a:t>Locate/develop keys for Brunswickgrass and Brown Paspalum to assist analysts with ID of these seeds  </a:t>
            </a:r>
            <a:endParaRPr lang="en-US" sz="3200" dirty="0"/>
          </a:p>
        </p:txBody>
      </p:sp>
    </p:spTree>
    <p:extLst>
      <p:ext uri="{BB962C8B-B14F-4D97-AF65-F5344CB8AC3E}">
        <p14:creationId xmlns:p14="http://schemas.microsoft.com/office/powerpoint/2010/main" val="1125015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Thank you!!!</a:t>
            </a:r>
          </a:p>
        </p:txBody>
      </p:sp>
      <p:sp>
        <p:nvSpPr>
          <p:cNvPr id="3" name="Content Placeholder 2"/>
          <p:cNvSpPr>
            <a:spLocks noGrp="1"/>
          </p:cNvSpPr>
          <p:nvPr>
            <p:ph idx="1"/>
          </p:nvPr>
        </p:nvSpPr>
        <p:spPr>
          <a:xfrm>
            <a:off x="677333" y="2397080"/>
            <a:ext cx="10058983" cy="1481244"/>
          </a:xfrm>
        </p:spPr>
        <p:txBody>
          <a:bodyPr>
            <a:normAutofit/>
          </a:bodyPr>
          <a:lstStyle/>
          <a:p>
            <a:pPr marL="0" indent="0">
              <a:buNone/>
            </a:pPr>
            <a:r>
              <a:rPr lang="en-US" sz="3200" dirty="0"/>
              <a:t>Thank you for the hard work of all of the analyst.</a:t>
            </a:r>
          </a:p>
        </p:txBody>
      </p:sp>
    </p:spTree>
    <p:extLst>
      <p:ext uri="{BB962C8B-B14F-4D97-AF65-F5344CB8AC3E}">
        <p14:creationId xmlns:p14="http://schemas.microsoft.com/office/powerpoint/2010/main" val="2972196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CED8DA25-6693-4A80-AFF2-312E94D13AEF}"/>
              </a:ext>
            </a:extLst>
          </p:cNvPr>
          <p:cNvSpPr>
            <a:spLocks noGrp="1"/>
          </p:cNvSpPr>
          <p:nvPr>
            <p:ph idx="1"/>
          </p:nvPr>
        </p:nvSpPr>
        <p:spPr>
          <a:xfrm>
            <a:off x="1654804" y="1765735"/>
            <a:ext cx="8596668" cy="3313929"/>
          </a:xfrm>
          <a:ln>
            <a:solidFill>
              <a:schemeClr val="bg2"/>
            </a:solidFill>
          </a:ln>
        </p:spPr>
        <p:txBody>
          <a:bodyPr/>
          <a:lstStyle/>
          <a:p>
            <a:pPr marL="0" indent="0">
              <a:buNone/>
            </a:pPr>
            <a:endParaRPr lang="en-US" dirty="0">
              <a:solidFill>
                <a:schemeClr val="bg1"/>
              </a:solidFill>
            </a:endParaRPr>
          </a:p>
          <a:p>
            <a:pPr marL="0" indent="0" algn="ctr">
              <a:buNone/>
            </a:pPr>
            <a:r>
              <a:rPr lang="en-US" sz="4400" i="1" dirty="0">
                <a:solidFill>
                  <a:schemeClr val="bg1"/>
                </a:solidFill>
              </a:rPr>
              <a:t>The following </a:t>
            </a:r>
            <a:r>
              <a:rPr lang="en-US" sz="4400" i="1" dirty="0" smtClean="0">
                <a:solidFill>
                  <a:schemeClr val="bg1"/>
                </a:solidFill>
              </a:rPr>
              <a:t>slides </a:t>
            </a:r>
            <a:r>
              <a:rPr lang="en-US" sz="4400" i="1" dirty="0">
                <a:solidFill>
                  <a:schemeClr val="bg1"/>
                </a:solidFill>
              </a:rPr>
              <a:t>contain individual lab results and other data to be published in the referee report.</a:t>
            </a:r>
          </a:p>
        </p:txBody>
      </p:sp>
    </p:spTree>
    <p:extLst>
      <p:ext uri="{BB962C8B-B14F-4D97-AF65-F5344CB8AC3E}">
        <p14:creationId xmlns:p14="http://schemas.microsoft.com/office/powerpoint/2010/main" val="2020844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01462" y="0"/>
            <a:ext cx="7701642" cy="6858000"/>
          </a:xfrm>
          <a:prstGeom prst="rect">
            <a:avLst/>
          </a:prstGeom>
        </p:spPr>
      </p:pic>
    </p:spTree>
    <p:extLst>
      <p:ext uri="{BB962C8B-B14F-4D97-AF65-F5344CB8AC3E}">
        <p14:creationId xmlns:p14="http://schemas.microsoft.com/office/powerpoint/2010/main" val="3879859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72830" y="0"/>
            <a:ext cx="7369648" cy="6858000"/>
          </a:xfrm>
          <a:prstGeom prst="rect">
            <a:avLst/>
          </a:prstGeom>
        </p:spPr>
      </p:pic>
    </p:spTree>
    <p:extLst>
      <p:ext uri="{BB962C8B-B14F-4D97-AF65-F5344CB8AC3E}">
        <p14:creationId xmlns:p14="http://schemas.microsoft.com/office/powerpoint/2010/main" val="1151486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58142" y="0"/>
            <a:ext cx="7226552" cy="6867156"/>
          </a:xfrm>
          <a:prstGeom prst="rect">
            <a:avLst/>
          </a:prstGeom>
        </p:spPr>
      </p:pic>
    </p:spTree>
    <p:extLst>
      <p:ext uri="{BB962C8B-B14F-4D97-AF65-F5344CB8AC3E}">
        <p14:creationId xmlns:p14="http://schemas.microsoft.com/office/powerpoint/2010/main" val="24381893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94549" y="0"/>
            <a:ext cx="7427992" cy="6858000"/>
          </a:xfrm>
          <a:prstGeom prst="rect">
            <a:avLst/>
          </a:prstGeom>
        </p:spPr>
      </p:pic>
    </p:spTree>
    <p:extLst>
      <p:ext uri="{BB962C8B-B14F-4D97-AF65-F5344CB8AC3E}">
        <p14:creationId xmlns:p14="http://schemas.microsoft.com/office/powerpoint/2010/main" val="4405620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18656" y="1284"/>
            <a:ext cx="7331964" cy="6856715"/>
          </a:xfrm>
          <a:prstGeom prst="rect">
            <a:avLst/>
          </a:prstGeom>
        </p:spPr>
      </p:pic>
    </p:spTree>
    <p:extLst>
      <p:ext uri="{BB962C8B-B14F-4D97-AF65-F5344CB8AC3E}">
        <p14:creationId xmlns:p14="http://schemas.microsoft.com/office/powerpoint/2010/main" val="1978808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74873" y="0"/>
            <a:ext cx="7402527" cy="6861399"/>
          </a:xfrm>
          <a:prstGeom prst="rect">
            <a:avLst/>
          </a:prstGeom>
        </p:spPr>
      </p:pic>
    </p:spTree>
    <p:extLst>
      <p:ext uri="{BB962C8B-B14F-4D97-AF65-F5344CB8AC3E}">
        <p14:creationId xmlns:p14="http://schemas.microsoft.com/office/powerpoint/2010/main" val="40271949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2756"/>
            <a:ext cx="8596668" cy="1320800"/>
          </a:xfrm>
        </p:spPr>
        <p:txBody>
          <a:bodyPr/>
          <a:lstStyle/>
          <a:p>
            <a:r>
              <a:rPr lang="en-US" b="1" dirty="0">
                <a:effectLst>
                  <a:outerShdw blurRad="38100" dist="38100" dir="2700000" algn="tl">
                    <a:srgbClr val="000000">
                      <a:alpha val="43137"/>
                    </a:srgbClr>
                  </a:outerShdw>
                </a:effectLst>
              </a:rPr>
              <a:t>Background</a:t>
            </a:r>
            <a:r>
              <a:rPr lang="en-US" dirty="0"/>
              <a:t/>
            </a:r>
            <a:br>
              <a:rPr lang="en-US" dirty="0"/>
            </a:br>
            <a:endParaRPr lang="en-US" dirty="0"/>
          </a:p>
        </p:txBody>
      </p:sp>
      <p:sp>
        <p:nvSpPr>
          <p:cNvPr id="3" name="Content Placeholder 2"/>
          <p:cNvSpPr>
            <a:spLocks noGrp="1"/>
          </p:cNvSpPr>
          <p:nvPr>
            <p:ph idx="1"/>
          </p:nvPr>
        </p:nvSpPr>
        <p:spPr>
          <a:xfrm>
            <a:off x="677334" y="834259"/>
            <a:ext cx="9393766" cy="5219699"/>
          </a:xfrm>
        </p:spPr>
        <p:txBody>
          <a:bodyPr>
            <a:noAutofit/>
          </a:bodyPr>
          <a:lstStyle/>
          <a:p>
            <a:r>
              <a:rPr lang="en-US" sz="2400" dirty="0"/>
              <a:t>Pensacola and Argentine Bahiagrass (Paspalum notatum Flugge) are forage grasses commonly grown in the Southeastern U.S.   </a:t>
            </a:r>
          </a:p>
          <a:p>
            <a:r>
              <a:rPr lang="en-US" sz="2400" dirty="0"/>
              <a:t>Thick outer seed coats that cause difficulty determining endosperm presence, high occurrence of ergotized seed and subsequent high percentages of inert matter present unique seed testing concerns when conducting purity analysis on these species.  </a:t>
            </a:r>
          </a:p>
          <a:p>
            <a:r>
              <a:rPr lang="en-US" sz="2400" dirty="0"/>
              <a:t>Recent coating or encrusting of Bahiagrass has only added to testing challenges and lack of uniformity between labs.  </a:t>
            </a:r>
          </a:p>
          <a:p>
            <a:r>
              <a:rPr lang="en-US" sz="2400" dirty="0"/>
              <a:t>The occurrence of a species of Paspalum  (Brunswickgrass;  Paspalum nicorae) which is undesirable as forage to cattle and commonly misidentified in Southeastern fields has also created concern in the Seed Industry and the need for uniform identification of this objectionable weed species.</a:t>
            </a:r>
          </a:p>
          <a:p>
            <a:endParaRPr lang="en-US" sz="2200" dirty="0"/>
          </a:p>
        </p:txBody>
      </p:sp>
    </p:spTree>
    <p:extLst>
      <p:ext uri="{BB962C8B-B14F-4D97-AF65-F5344CB8AC3E}">
        <p14:creationId xmlns:p14="http://schemas.microsoft.com/office/powerpoint/2010/main" val="11994511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34986" y="440"/>
            <a:ext cx="7436816" cy="6857560"/>
          </a:xfrm>
          <a:prstGeom prst="rect">
            <a:avLst/>
          </a:prstGeom>
        </p:spPr>
      </p:pic>
    </p:spTree>
    <p:extLst>
      <p:ext uri="{BB962C8B-B14F-4D97-AF65-F5344CB8AC3E}">
        <p14:creationId xmlns:p14="http://schemas.microsoft.com/office/powerpoint/2010/main" val="907848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20863" y="0"/>
            <a:ext cx="9276346" cy="6858000"/>
          </a:xfrm>
          <a:prstGeom prst="rect">
            <a:avLst/>
          </a:prstGeom>
        </p:spPr>
      </p:pic>
    </p:spTree>
    <p:extLst>
      <p:ext uri="{BB962C8B-B14F-4D97-AF65-F5344CB8AC3E}">
        <p14:creationId xmlns:p14="http://schemas.microsoft.com/office/powerpoint/2010/main" val="3308428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18556" y="24805"/>
            <a:ext cx="9267101" cy="6833195"/>
          </a:xfrm>
          <a:prstGeom prst="rect">
            <a:avLst/>
          </a:prstGeom>
        </p:spPr>
      </p:pic>
    </p:spTree>
    <p:extLst>
      <p:ext uri="{BB962C8B-B14F-4D97-AF65-F5344CB8AC3E}">
        <p14:creationId xmlns:p14="http://schemas.microsoft.com/office/powerpoint/2010/main" val="2730189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53922" y="0"/>
            <a:ext cx="9305289" cy="6858000"/>
          </a:xfrm>
          <a:prstGeom prst="rect">
            <a:avLst/>
          </a:prstGeom>
        </p:spPr>
      </p:pic>
    </p:spTree>
    <p:extLst>
      <p:ext uri="{BB962C8B-B14F-4D97-AF65-F5344CB8AC3E}">
        <p14:creationId xmlns:p14="http://schemas.microsoft.com/office/powerpoint/2010/main" val="33872498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46201" y="0"/>
            <a:ext cx="9395688" cy="6863722"/>
          </a:xfrm>
          <a:prstGeom prst="rect">
            <a:avLst/>
          </a:prstGeom>
        </p:spPr>
      </p:pic>
    </p:spTree>
    <p:extLst>
      <p:ext uri="{BB962C8B-B14F-4D97-AF65-F5344CB8AC3E}">
        <p14:creationId xmlns:p14="http://schemas.microsoft.com/office/powerpoint/2010/main" val="1635938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29382" y="0"/>
            <a:ext cx="9276717" cy="6844919"/>
          </a:xfrm>
          <a:prstGeom prst="rect">
            <a:avLst/>
          </a:prstGeom>
        </p:spPr>
      </p:pic>
    </p:spTree>
    <p:extLst>
      <p:ext uri="{BB962C8B-B14F-4D97-AF65-F5344CB8AC3E}">
        <p14:creationId xmlns:p14="http://schemas.microsoft.com/office/powerpoint/2010/main" val="12601371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57179" y="0"/>
            <a:ext cx="9285535" cy="6857999"/>
          </a:xfrm>
          <a:prstGeom prst="rect">
            <a:avLst/>
          </a:prstGeom>
        </p:spPr>
      </p:pic>
    </p:spTree>
    <p:extLst>
      <p:ext uri="{BB962C8B-B14F-4D97-AF65-F5344CB8AC3E}">
        <p14:creationId xmlns:p14="http://schemas.microsoft.com/office/powerpoint/2010/main" val="2163153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76494" y="0"/>
            <a:ext cx="9225691" cy="6858000"/>
          </a:xfrm>
          <a:prstGeom prst="rect">
            <a:avLst/>
          </a:prstGeom>
        </p:spPr>
      </p:pic>
    </p:spTree>
    <p:extLst>
      <p:ext uri="{BB962C8B-B14F-4D97-AF65-F5344CB8AC3E}">
        <p14:creationId xmlns:p14="http://schemas.microsoft.com/office/powerpoint/2010/main" val="16941548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7948" y="187710"/>
            <a:ext cx="6141268" cy="38889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854394" y="2430966"/>
            <a:ext cx="5988204" cy="43266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TextBox 1"/>
          <p:cNvSpPr txBox="1">
            <a:spLocks noChangeArrowheads="1"/>
          </p:cNvSpPr>
          <p:nvPr/>
        </p:nvSpPr>
        <p:spPr bwMode="auto">
          <a:xfrm>
            <a:off x="605884" y="3477285"/>
            <a:ext cx="2194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Brownseed Paspalum</a:t>
            </a:r>
          </a:p>
        </p:txBody>
      </p:sp>
      <p:sp>
        <p:nvSpPr>
          <p:cNvPr id="3077" name="TextBox 4"/>
          <p:cNvSpPr txBox="1">
            <a:spLocks noChangeArrowheads="1"/>
          </p:cNvSpPr>
          <p:nvPr/>
        </p:nvSpPr>
        <p:spPr bwMode="auto">
          <a:xfrm>
            <a:off x="9888551" y="6132286"/>
            <a:ext cx="16166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Brunswickgrass</a:t>
            </a:r>
          </a:p>
        </p:txBody>
      </p:sp>
      <p:sp>
        <p:nvSpPr>
          <p:cNvPr id="3078" name="TextBox 3"/>
          <p:cNvSpPr txBox="1">
            <a:spLocks noChangeArrowheads="1"/>
          </p:cNvSpPr>
          <p:nvPr/>
        </p:nvSpPr>
        <p:spPr bwMode="auto">
          <a:xfrm>
            <a:off x="123903" y="4839624"/>
            <a:ext cx="5575300" cy="14773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smtClean="0"/>
              <a:t>Typical </a:t>
            </a:r>
            <a:r>
              <a:rPr lang="en-US" altLang="en-US" sz="1800" b="1" dirty="0"/>
              <a:t>feature used to distinguish these two species is the presence of the light colored margin of the lemma and palea on the Brownseed Paspalum. Glumes must be removed to expose the lemma and palea of the seed for more accurate ID.</a:t>
            </a:r>
          </a:p>
        </p:txBody>
      </p:sp>
      <p:cxnSp>
        <p:nvCxnSpPr>
          <p:cNvPr id="9" name="Straight Arrow Connector 8"/>
          <p:cNvCxnSpPr>
            <a:stCxn id="3078" idx="0"/>
          </p:cNvCxnSpPr>
          <p:nvPr/>
        </p:nvCxnSpPr>
        <p:spPr>
          <a:xfrm flipV="1">
            <a:off x="2911553" y="3353724"/>
            <a:ext cx="597029" cy="14859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078" idx="0"/>
          </p:cNvCxnSpPr>
          <p:nvPr/>
        </p:nvCxnSpPr>
        <p:spPr>
          <a:xfrm flipV="1">
            <a:off x="2911553" y="3353724"/>
            <a:ext cx="5098431" cy="14859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90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9764"/>
            <a:ext cx="8596668" cy="1320800"/>
          </a:xfrm>
        </p:spPr>
        <p:txBody>
          <a:bodyPr/>
          <a:lstStyle/>
          <a:p>
            <a:r>
              <a:rPr lang="en-US" b="1" dirty="0">
                <a:effectLst>
                  <a:outerShdw blurRad="38100" dist="38100" dir="2700000" algn="tl">
                    <a:srgbClr val="000000">
                      <a:alpha val="43137"/>
                    </a:srgbClr>
                  </a:outerShdw>
                </a:effectLst>
              </a:rPr>
              <a:t>Proposal</a:t>
            </a:r>
          </a:p>
        </p:txBody>
      </p:sp>
      <p:sp>
        <p:nvSpPr>
          <p:cNvPr id="3" name="Content Placeholder 2"/>
          <p:cNvSpPr>
            <a:spLocks noGrp="1"/>
          </p:cNvSpPr>
          <p:nvPr>
            <p:ph idx="1"/>
          </p:nvPr>
        </p:nvSpPr>
        <p:spPr>
          <a:xfrm>
            <a:off x="677333" y="1135823"/>
            <a:ext cx="10579245" cy="4602829"/>
          </a:xfrm>
        </p:spPr>
        <p:txBody>
          <a:bodyPr>
            <a:noAutofit/>
          </a:bodyPr>
          <a:lstStyle/>
          <a:p>
            <a:pPr marL="0" indent="0">
              <a:buNone/>
            </a:pPr>
            <a:r>
              <a:rPr lang="en-US" sz="3200" dirty="0"/>
              <a:t>Addressing the concerns outlined in the Background Section, it was proposed by the Zone 5 Southern referee committee to initiate a referee consisting of four samples of Bahiagrass, two Pensacola and two Argentine, one coated and one raw. </a:t>
            </a:r>
          </a:p>
          <a:p>
            <a:pPr marL="0" indent="0">
              <a:buNone/>
            </a:pPr>
            <a:r>
              <a:rPr lang="en-US" sz="3200" dirty="0"/>
              <a:t>Each  sample  contained Brunswickgrass as the purity referee. A germination test was also conducted by each participating seed lab as a referee project.  </a:t>
            </a:r>
          </a:p>
        </p:txBody>
      </p:sp>
    </p:spTree>
    <p:extLst>
      <p:ext uri="{BB962C8B-B14F-4D97-AF65-F5344CB8AC3E}">
        <p14:creationId xmlns:p14="http://schemas.microsoft.com/office/powerpoint/2010/main" val="3219134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8446"/>
            <a:ext cx="8596668" cy="1320800"/>
          </a:xfrm>
        </p:spPr>
        <p:txBody>
          <a:bodyPr/>
          <a:lstStyle/>
          <a:p>
            <a:r>
              <a:rPr lang="en-US" b="1" dirty="0">
                <a:effectLst>
                  <a:outerShdw blurRad="38100" dist="38100" dir="2700000" algn="tl">
                    <a:srgbClr val="000000">
                      <a:alpha val="43137"/>
                    </a:srgbClr>
                  </a:outerShdw>
                </a:effectLst>
              </a:rPr>
              <a:t>Procedure</a:t>
            </a:r>
          </a:p>
        </p:txBody>
      </p:sp>
      <p:sp>
        <p:nvSpPr>
          <p:cNvPr id="3" name="Content Placeholder 2"/>
          <p:cNvSpPr>
            <a:spLocks noGrp="1"/>
          </p:cNvSpPr>
          <p:nvPr>
            <p:ph idx="1"/>
          </p:nvPr>
        </p:nvSpPr>
        <p:spPr>
          <a:xfrm>
            <a:off x="582738" y="1008816"/>
            <a:ext cx="10311232" cy="5596933"/>
          </a:xfrm>
        </p:spPr>
        <p:txBody>
          <a:bodyPr>
            <a:noAutofit/>
          </a:bodyPr>
          <a:lstStyle/>
          <a:p>
            <a:r>
              <a:rPr lang="en-US" sz="3200" dirty="0"/>
              <a:t>Each participating lab was sent four Bahiagrass samples for Purity and Germination testing.  </a:t>
            </a:r>
          </a:p>
          <a:p>
            <a:r>
              <a:rPr lang="en-US" sz="3200" dirty="0"/>
              <a:t>There were two 25g. coated samples and two 10g. raw samples one each Pensacola and Argentine.  </a:t>
            </a:r>
          </a:p>
          <a:p>
            <a:r>
              <a:rPr lang="en-US" sz="3200" dirty="0">
                <a:solidFill>
                  <a:srgbClr val="FFFF00"/>
                </a:solidFill>
              </a:rPr>
              <a:t>The AOSA Rules for Testing Seeds Volume 1 section 6.8 b. special procedures for Argentine instruct to remove the enclosing structures (glumes, lemma &amp; palea) commonly known as a hand peel, to expose caryopsis for germination testing. Chemical (aka acid) scarification could also be used if that was your normal testing method. </a:t>
            </a:r>
          </a:p>
        </p:txBody>
      </p:sp>
    </p:spTree>
    <p:extLst>
      <p:ext uri="{BB962C8B-B14F-4D97-AF65-F5344CB8AC3E}">
        <p14:creationId xmlns:p14="http://schemas.microsoft.com/office/powerpoint/2010/main" val="12231971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2AF2B-6FF3-4F4B-A8C4-F5E4AD26330A}"/>
              </a:ext>
            </a:extLst>
          </p:cNvPr>
          <p:cNvSpPr>
            <a:spLocks noGrp="1"/>
          </p:cNvSpPr>
          <p:nvPr>
            <p:ph type="title"/>
          </p:nvPr>
        </p:nvSpPr>
        <p:spPr>
          <a:xfrm>
            <a:off x="677334" y="290286"/>
            <a:ext cx="10822408" cy="1320800"/>
          </a:xfrm>
        </p:spPr>
        <p:txBody>
          <a:bodyPr/>
          <a:lstStyle/>
          <a:p>
            <a:r>
              <a:rPr lang="en-US" dirty="0">
                <a:solidFill>
                  <a:srgbClr val="FFFF00"/>
                </a:solidFill>
              </a:rPr>
              <a:t>AOSA Rules Vol. 1 Section 6.8.b – Hand Peel/Scalpel</a:t>
            </a:r>
            <a:endParaRPr lang="en-US" dirty="0"/>
          </a:p>
        </p:txBody>
      </p:sp>
      <p:pic>
        <p:nvPicPr>
          <p:cNvPr id="6" name="Picture 5">
            <a:extLst>
              <a:ext uri="{FF2B5EF4-FFF2-40B4-BE49-F238E27FC236}">
                <a16:creationId xmlns:a16="http://schemas.microsoft.com/office/drawing/2014/main" xmlns="" id="{84B04891-9873-4E27-B47E-164C6096865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8000"/>
                    </a14:imgEffect>
                    <a14:imgEffect>
                      <a14:brightnessContrast bright="5000" contrast="10000"/>
                    </a14:imgEffect>
                  </a14:imgLayer>
                </a14:imgProps>
              </a:ext>
              <a:ext uri="{28A0092B-C50C-407E-A947-70E740481C1C}">
                <a14:useLocalDpi xmlns:a14="http://schemas.microsoft.com/office/drawing/2010/main" val="0"/>
              </a:ext>
            </a:extLst>
          </a:blip>
          <a:srcRect/>
          <a:stretch/>
        </p:blipFill>
        <p:spPr>
          <a:xfrm>
            <a:off x="335581" y="1012430"/>
            <a:ext cx="3642102" cy="344895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D8534E67-4A48-4194-BA3E-6C0B22867C8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30000"/>
                    </a14:imgEffect>
                    <a14:imgEffect>
                      <a14:brightnessContrast bright="14000" contrast="38000"/>
                    </a14:imgEffect>
                  </a14:imgLayer>
                </a14:imgProps>
              </a:ext>
              <a:ext uri="{28A0092B-C50C-407E-A947-70E740481C1C}">
                <a14:useLocalDpi xmlns:a14="http://schemas.microsoft.com/office/drawing/2010/main" val="0"/>
              </a:ext>
            </a:extLst>
          </a:blip>
          <a:srcRect/>
          <a:stretch/>
        </p:blipFill>
        <p:spPr>
          <a:xfrm>
            <a:off x="8662218" y="3330493"/>
            <a:ext cx="3411795" cy="301495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xmlns="" id="{FFE4630C-EB63-4D70-92D1-6DE6D554580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48000"/>
                    </a14:imgEffect>
                    <a14:imgEffect>
                      <a14:brightnessContrast contrast="24000"/>
                    </a14:imgEffect>
                  </a14:imgLayer>
                </a14:imgProps>
              </a:ext>
              <a:ext uri="{28A0092B-C50C-407E-A947-70E740481C1C}">
                <a14:useLocalDpi xmlns:a14="http://schemas.microsoft.com/office/drawing/2010/main" val="0"/>
              </a:ext>
            </a:extLst>
          </a:blip>
          <a:srcRect/>
          <a:stretch/>
        </p:blipFill>
        <p:spPr>
          <a:xfrm>
            <a:off x="4204934" y="1751798"/>
            <a:ext cx="4302541" cy="3542191"/>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91419" y="5620157"/>
            <a:ext cx="8175065" cy="923330"/>
          </a:xfrm>
          <a:prstGeom prst="rect">
            <a:avLst/>
          </a:prstGeom>
        </p:spPr>
        <p:txBody>
          <a:bodyPr wrap="square">
            <a:spAutoFit/>
          </a:bodyPr>
          <a:lstStyle/>
          <a:p>
            <a:r>
              <a:rPr lang="en-US" b="1" dirty="0"/>
              <a:t>Carefully use scalpel </a:t>
            </a:r>
            <a:r>
              <a:rPr lang="en-US" b="1" dirty="0" smtClean="0"/>
              <a:t>tip </a:t>
            </a:r>
            <a:r>
              <a:rPr lang="en-US" b="1" dirty="0"/>
              <a:t>to pry apart lemma and palea at the side or apex end of the seed to release enclosed caryopsis. Extreme caution must be used to avoid damaging the caryopsis embryo area and your finger. </a:t>
            </a:r>
          </a:p>
        </p:txBody>
      </p:sp>
    </p:spTree>
    <p:extLst>
      <p:ext uri="{BB962C8B-B14F-4D97-AF65-F5344CB8AC3E}">
        <p14:creationId xmlns:p14="http://schemas.microsoft.com/office/powerpoint/2010/main" val="2069778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ECA65A5-C8B3-47BB-86FB-3BE3205A4AE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17000"/>
                    </a14:imgEffect>
                    <a14:imgEffect>
                      <a14:brightnessContrast contrast="14000"/>
                    </a14:imgEffect>
                  </a14:imgLayer>
                </a14:imgProps>
              </a:ext>
              <a:ext uri="{28A0092B-C50C-407E-A947-70E740481C1C}">
                <a14:useLocalDpi xmlns:a14="http://schemas.microsoft.com/office/drawing/2010/main" val="0"/>
              </a:ext>
            </a:extLst>
          </a:blip>
          <a:srcRect/>
          <a:stretch/>
        </p:blipFill>
        <p:spPr>
          <a:xfrm>
            <a:off x="5510947" y="4077511"/>
            <a:ext cx="3214761" cy="256497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xmlns="" id="{B762AF2B-6FF3-4F4B-A8C4-F5E4AD26330A}"/>
              </a:ext>
            </a:extLst>
          </p:cNvPr>
          <p:cNvSpPr>
            <a:spLocks noGrp="1"/>
          </p:cNvSpPr>
          <p:nvPr>
            <p:ph type="title"/>
          </p:nvPr>
        </p:nvSpPr>
        <p:spPr>
          <a:xfrm>
            <a:off x="677334" y="290286"/>
            <a:ext cx="11067976" cy="1320800"/>
          </a:xfrm>
        </p:spPr>
        <p:txBody>
          <a:bodyPr/>
          <a:lstStyle/>
          <a:p>
            <a:r>
              <a:rPr lang="en-US" dirty="0">
                <a:solidFill>
                  <a:srgbClr val="FFFF00"/>
                </a:solidFill>
              </a:rPr>
              <a:t>AOSA Rules Vol. 1 Section 6.8.b – Hand Peel/Forceps</a:t>
            </a:r>
            <a:endParaRPr lang="en-US" dirty="0"/>
          </a:p>
        </p:txBody>
      </p:sp>
      <p:pic>
        <p:nvPicPr>
          <p:cNvPr id="6" name="Picture 5">
            <a:extLst>
              <a:ext uri="{FF2B5EF4-FFF2-40B4-BE49-F238E27FC236}">
                <a16:creationId xmlns:a16="http://schemas.microsoft.com/office/drawing/2014/main" xmlns="" id="{5114333B-D585-4B2D-9390-8878CA0267E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14000"/>
                    </a14:imgEffect>
                    <a14:imgEffect>
                      <a14:brightnessContrast contrast="22000"/>
                    </a14:imgEffect>
                  </a14:imgLayer>
                </a14:imgProps>
              </a:ext>
              <a:ext uri="{28A0092B-C50C-407E-A947-70E740481C1C}">
                <a14:useLocalDpi xmlns:a14="http://schemas.microsoft.com/office/drawing/2010/main" val="0"/>
              </a:ext>
            </a:extLst>
          </a:blip>
          <a:srcRect/>
          <a:stretch/>
        </p:blipFill>
        <p:spPr>
          <a:xfrm rot="10800000">
            <a:off x="8980546" y="3705726"/>
            <a:ext cx="3089535" cy="314718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xmlns="" id="{7D1C2BBB-954A-462D-86CA-2D38B530682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Effect>
                      <a14:brightnessContrast contrast="12000"/>
                    </a14:imgEffect>
                  </a14:imgLayer>
                </a14:imgProps>
              </a:ext>
              <a:ext uri="{28A0092B-C50C-407E-A947-70E740481C1C}">
                <a14:useLocalDpi xmlns:a14="http://schemas.microsoft.com/office/drawing/2010/main" val="0"/>
              </a:ext>
            </a:extLst>
          </a:blip>
          <a:srcRect/>
          <a:stretch/>
        </p:blipFill>
        <p:spPr>
          <a:xfrm>
            <a:off x="121920" y="861889"/>
            <a:ext cx="3298062" cy="284383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44750314-5814-4B61-AEA3-4F608A3F27AE}"/>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11000"/>
                    </a14:imgEffect>
                    <a14:imgEffect>
                      <a14:brightnessContrast bright="2000" contrast="22000"/>
                    </a14:imgEffect>
                  </a14:imgLayer>
                </a14:imgProps>
              </a:ext>
              <a:ext uri="{28A0092B-C50C-407E-A947-70E740481C1C}">
                <a14:useLocalDpi xmlns:a14="http://schemas.microsoft.com/office/drawing/2010/main" val="0"/>
              </a:ext>
            </a:extLst>
          </a:blip>
          <a:srcRect/>
          <a:stretch/>
        </p:blipFill>
        <p:spPr>
          <a:xfrm>
            <a:off x="3582527" y="1221037"/>
            <a:ext cx="3587340" cy="30525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21920" y="4593924"/>
            <a:ext cx="5133474" cy="2031325"/>
          </a:xfrm>
          <a:prstGeom prst="rect">
            <a:avLst/>
          </a:prstGeom>
        </p:spPr>
        <p:txBody>
          <a:bodyPr wrap="square">
            <a:spAutoFit/>
          </a:bodyPr>
          <a:lstStyle/>
          <a:p>
            <a:r>
              <a:rPr lang="en-US" b="1" dirty="0"/>
              <a:t>Alternate peeling method is to place the seed palea-side down. Use forceps to slightly peel/pinch away a portion of the lemma to expose the caryopsis. Carefully insert the point of the forceps at the apex end of the seed to gently release the caryopsis from the lemma.</a:t>
            </a:r>
          </a:p>
        </p:txBody>
      </p:sp>
    </p:spTree>
    <p:extLst>
      <p:ext uri="{BB962C8B-B14F-4D97-AF65-F5344CB8AC3E}">
        <p14:creationId xmlns:p14="http://schemas.microsoft.com/office/powerpoint/2010/main" val="25591973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6620"/>
            <a:ext cx="8596668" cy="1320800"/>
          </a:xfrm>
        </p:spPr>
        <p:txBody>
          <a:bodyPr/>
          <a:lstStyle/>
          <a:p>
            <a:r>
              <a:rPr lang="en-US" b="1" dirty="0">
                <a:effectLst>
                  <a:outerShdw blurRad="38100" dist="38100" dir="2700000" algn="tl">
                    <a:srgbClr val="000000">
                      <a:alpha val="43137"/>
                    </a:srgbClr>
                  </a:outerShdw>
                </a:effectLst>
              </a:rPr>
              <a:t>Procedure</a:t>
            </a:r>
          </a:p>
        </p:txBody>
      </p:sp>
      <p:sp>
        <p:nvSpPr>
          <p:cNvPr id="3" name="Content Placeholder 2"/>
          <p:cNvSpPr>
            <a:spLocks noGrp="1"/>
          </p:cNvSpPr>
          <p:nvPr>
            <p:ph idx="1"/>
          </p:nvPr>
        </p:nvSpPr>
        <p:spPr>
          <a:xfrm>
            <a:off x="677333" y="756740"/>
            <a:ext cx="11052212" cy="5675586"/>
          </a:xfrm>
        </p:spPr>
        <p:txBody>
          <a:bodyPr>
            <a:noAutofit/>
          </a:bodyPr>
          <a:lstStyle/>
          <a:p>
            <a:r>
              <a:rPr lang="en-US" sz="2800" dirty="0"/>
              <a:t>The coated Bahiagrass samples were tested coated for germination and de-coated prior to purity testing to determine coating percentage as a portion of the inert matter.  </a:t>
            </a:r>
          </a:p>
          <a:p>
            <a:r>
              <a:rPr lang="en-US" sz="2800" dirty="0"/>
              <a:t>Included in the Zone 5 referee were seeds of Brunswickgrass (Paspalum nicorae Parodi), a common weed frequently misidentified as Brownseed Paspalum (Paspalum plicatulum Michx.). This species is undesirable to cattle and has become prevalent and problematic in Bahiagrass fields in the Southeastern USA.  </a:t>
            </a:r>
          </a:p>
          <a:p>
            <a:r>
              <a:rPr lang="en-US" sz="2800" dirty="0"/>
              <a:t>The intent of including Brunswickgrass in this referee was to familiarize analysts with this objectionable weed species and to create uniform occurrence reporting as number per pound on all Bahiagrass samples tested from this point forward.</a:t>
            </a:r>
          </a:p>
        </p:txBody>
      </p:sp>
    </p:spTree>
    <p:extLst>
      <p:ext uri="{BB962C8B-B14F-4D97-AF65-F5344CB8AC3E}">
        <p14:creationId xmlns:p14="http://schemas.microsoft.com/office/powerpoint/2010/main" val="381960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613</TotalTime>
  <Words>1766</Words>
  <Application>Microsoft Office PowerPoint</Application>
  <PresentationFormat>Widescreen</PresentationFormat>
  <Paragraphs>154</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Times New Roman</vt:lpstr>
      <vt:lpstr>Trebuchet MS</vt:lpstr>
      <vt:lpstr>Wingdings 3</vt:lpstr>
      <vt:lpstr>Facet</vt:lpstr>
      <vt:lpstr>Zone 5 Southern 2016 Bahiagrass Referee Results</vt:lpstr>
      <vt:lpstr>Paspalum notatum - Bahiagrass</vt:lpstr>
      <vt:lpstr>Background </vt:lpstr>
      <vt:lpstr>PowerPoint Presentation</vt:lpstr>
      <vt:lpstr>Proposal</vt:lpstr>
      <vt:lpstr>Procedure</vt:lpstr>
      <vt:lpstr>AOSA Rules Vol. 1 Section 6.8.b – Hand Peel/Scalpel</vt:lpstr>
      <vt:lpstr>AOSA Rules Vol. 1 Section 6.8.b – Hand Peel/Forceps</vt:lpstr>
      <vt:lpstr>Procedure</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Retrieval of Brunswickgrass/Brown Paspalum Results</vt:lpstr>
      <vt:lpstr>Germ Test Conclusions/Observations</vt:lpstr>
      <vt:lpstr>Purity Test Conclusions/Observations</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Goodwin, Laura</dc:creator>
  <cp:lastModifiedBy>Harold Armstrong</cp:lastModifiedBy>
  <cp:revision>78</cp:revision>
  <cp:lastPrinted>2017-06-02T12:59:46Z</cp:lastPrinted>
  <dcterms:created xsi:type="dcterms:W3CDTF">2017-06-01T18:48:58Z</dcterms:created>
  <dcterms:modified xsi:type="dcterms:W3CDTF">2017-10-27T16:44:43Z</dcterms:modified>
</cp:coreProperties>
</file>