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Does your lab test soybeans (Glycine max)?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8E4D-46E7-A529-A96EDA3E3B3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8E4D-46E7-A529-A96EDA3E3B3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2800" b="1" dirty="0"/>
                      <a:t>50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4D-46E7-A529-A96EDA3E3B3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800" b="1" dirty="0"/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4D-46E7-A529-A96EDA3E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1'!$A$4:$A$5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1'!$B$4:$B$5</c:f>
              <c:numCache>
                <c:formatCode>0.00%</c:formatCode>
                <c:ptCount val="2"/>
                <c:pt idx="0">
                  <c:v>0.79370000000000007</c:v>
                </c:pt>
                <c:pt idx="1">
                  <c:v>0.20630000000000001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D-46E7-A529-A96EDA3E3B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Approximately how many sorghum samples a year do you test?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10'!$B$3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9A-4EA2-B8CE-E605783937E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9A-4EA2-B8CE-E605783937E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9A-4EA2-B8CE-E605783937E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9A-4EA2-B8CE-E605783937E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9A-4EA2-B8CE-E605783937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10'!$A$4:$A$8</c:f>
              <c:strCache>
                <c:ptCount val="5"/>
                <c:pt idx="0">
                  <c:v>Less than 10</c:v>
                </c:pt>
                <c:pt idx="1">
                  <c:v>11-99</c:v>
                </c:pt>
                <c:pt idx="2">
                  <c:v>100-249</c:v>
                </c:pt>
                <c:pt idx="3">
                  <c:v>250-499</c:v>
                </c:pt>
                <c:pt idx="4">
                  <c:v>More than 500</c:v>
                </c:pt>
              </c:strCache>
            </c:strRef>
          </c:cat>
          <c:val>
            <c:numRef>
              <c:f>'Question 10'!$B$4:$B$8</c:f>
              <c:numCache>
                <c:formatCode>0.00%</c:formatCode>
                <c:ptCount val="5"/>
                <c:pt idx="0">
                  <c:v>0.26669999999999999</c:v>
                </c:pt>
                <c:pt idx="1">
                  <c:v>0.4667</c:v>
                </c:pt>
                <c:pt idx="2">
                  <c:v>0.15559999999999999</c:v>
                </c:pt>
                <c:pt idx="3">
                  <c:v>2.2200000000000001E-2</c:v>
                </c:pt>
                <c:pt idx="4">
                  <c:v>8.8900000000000007E-2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9A-4EA2-B8CE-E605783937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Which germination temperature do you test your sorghum samples at?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11'!$B$3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D5-4155-83CE-440B562042E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D5-4155-83CE-440B562042E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D5-4155-83CE-440B562042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11'!$A$4:$A$6</c:f>
              <c:strCache>
                <c:ptCount val="3"/>
                <c:pt idx="0">
                  <c:v>25C</c:v>
                </c:pt>
                <c:pt idx="1">
                  <c:v>20-30C</c:v>
                </c:pt>
                <c:pt idx="2">
                  <c:v>Other (please specify)</c:v>
                </c:pt>
              </c:strCache>
            </c:strRef>
          </c:cat>
          <c:val>
            <c:numRef>
              <c:f>'Question 11'!$B$4:$B$6</c:f>
              <c:numCache>
                <c:formatCode>0.00%</c:formatCode>
                <c:ptCount val="3"/>
                <c:pt idx="0">
                  <c:v>4.4400000000000002E-2</c:v>
                </c:pt>
                <c:pt idx="1">
                  <c:v>0.91110000000000002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D5-4155-83CE-440B562042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What germination media do you use for</a:t>
            </a:r>
            <a:r>
              <a:rPr lang="en-US" baseline="0" dirty="0"/>
              <a:t> sorghum</a:t>
            </a:r>
            <a:r>
              <a:rPr lang="en-US" dirty="0"/>
              <a:t>?</a:t>
            </a:r>
          </a:p>
          <a:p>
            <a:r>
              <a:rPr lang="en-US" dirty="0"/>
              <a:t>Other answers:  Canada M&amp;P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12'!$B$3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8E-4EAE-BC8B-F02F612E5A6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8E-4EAE-BC8B-F02F612E5A6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8E-4EAE-BC8B-F02F612E5A6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8E-4EAE-BC8B-F02F612E5A6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8E-4EAE-BC8B-F02F612E5A6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8E-4EAE-BC8B-F02F612E5A6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645833333333318E-2"/>
                      <c:h val="6.88518518518518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B8E-4EAE-BC8B-F02F612E5A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12'!$A$4:$A$10</c:f>
              <c:strCache>
                <c:ptCount val="7"/>
                <c:pt idx="0">
                  <c:v>Between Blotters (B) AOSA method</c:v>
                </c:pt>
                <c:pt idx="1">
                  <c:v>Paper toweling (T) AOSA Method</c:v>
                </c:pt>
                <c:pt idx="2">
                  <c:v>Sand (S) AOSA Method</c:v>
                </c:pt>
                <c:pt idx="3">
                  <c:v>Top of creped cellulose paper</c:v>
                </c:pt>
                <c:pt idx="4">
                  <c:v>Between Paper (BP) ISTA Method</c:v>
                </c:pt>
                <c:pt idx="5">
                  <c:v>Top of paper (TP) ISTA Method</c:v>
                </c:pt>
                <c:pt idx="6">
                  <c:v>Other (please specify)</c:v>
                </c:pt>
              </c:strCache>
            </c:strRef>
          </c:cat>
          <c:val>
            <c:numRef>
              <c:f>'Question 12'!$B$4:$B$10</c:f>
              <c:numCache>
                <c:formatCode>0.00%</c:formatCode>
                <c:ptCount val="7"/>
                <c:pt idx="0">
                  <c:v>0.1163</c:v>
                </c:pt>
                <c:pt idx="1">
                  <c:v>0.74419999999999997</c:v>
                </c:pt>
                <c:pt idx="2">
                  <c:v>2.3300000000000001E-2</c:v>
                </c:pt>
                <c:pt idx="3">
                  <c:v>4.6600000000000003E-2</c:v>
                </c:pt>
                <c:pt idx="4">
                  <c:v>0</c:v>
                </c:pt>
                <c:pt idx="5">
                  <c:v>2.3300000000000001E-2</c:v>
                </c:pt>
                <c:pt idx="6">
                  <c:v>4.6600000000000003E-2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8E-4EAE-BC8B-F02F612E5A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Do you pre-chill sorghum samples that have suspected dormancy?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13'!$B$3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DA-4155-BEFA-340DFAD518B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DA-4155-BEFA-340DFAD518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13'!$A$4:$A$5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13'!$B$4:$B$5</c:f>
              <c:numCache>
                <c:formatCode>0.00%</c:formatCode>
                <c:ptCount val="2"/>
                <c:pt idx="0">
                  <c:v>0.70450000000000002</c:v>
                </c:pt>
                <c:pt idx="1">
                  <c:v>0.29549999999999998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DA-4155-BEFA-340DFAD518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Does your lab test wheat (Triticum aestivum)?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14'!$B$3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3A-43F7-872C-49378D0FA55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3A-43F7-872C-49378D0FA5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14'!$A$4:$A$5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14'!$B$4:$B$5</c:f>
              <c:numCache>
                <c:formatCode>0.00%</c:formatCode>
                <c:ptCount val="2"/>
                <c:pt idx="0">
                  <c:v>0.84209999999999996</c:v>
                </c:pt>
                <c:pt idx="1">
                  <c:v>0.15790000000000001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3A-43F7-872C-49378D0FA5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Approximately how many wheat samples a year do you test?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15'!$B$3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4D-4792-BD8B-CF0DF99AF81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04D-4792-BD8B-CF0DF99AF81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4D-4792-BD8B-CF0DF99AF81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4D-4792-BD8B-CF0DF99AF81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4D-4792-BD8B-CF0DF99AF8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15'!$A$4:$A$8</c:f>
              <c:strCache>
                <c:ptCount val="5"/>
                <c:pt idx="0">
                  <c:v>Less than 10</c:v>
                </c:pt>
                <c:pt idx="1">
                  <c:v>11-99</c:v>
                </c:pt>
                <c:pt idx="2">
                  <c:v>100-249</c:v>
                </c:pt>
                <c:pt idx="3">
                  <c:v>250-499</c:v>
                </c:pt>
                <c:pt idx="4">
                  <c:v>More than 500</c:v>
                </c:pt>
              </c:strCache>
            </c:strRef>
          </c:cat>
          <c:val>
            <c:numRef>
              <c:f>'Question 15'!$B$4:$B$8</c:f>
              <c:numCache>
                <c:formatCode>0.00%</c:formatCode>
                <c:ptCount val="5"/>
                <c:pt idx="0">
                  <c:v>0.1346</c:v>
                </c:pt>
                <c:pt idx="1">
                  <c:v>0.26919999999999999</c:v>
                </c:pt>
                <c:pt idx="2">
                  <c:v>0.1923</c:v>
                </c:pt>
                <c:pt idx="3">
                  <c:v>0.1346</c:v>
                </c:pt>
                <c:pt idx="4">
                  <c:v>0.26919999999999999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4D-4792-BD8B-CF0DF99AF8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Which germination temperature do you test your wheat samples at?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16'!$B$3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88-4F62-8766-09860436BA1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88-4F62-8766-09860436BA1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88-4F62-8766-09860436BA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16'!$A$4:$A$6</c:f>
              <c:strCache>
                <c:ptCount val="3"/>
                <c:pt idx="0">
                  <c:v>15C</c:v>
                </c:pt>
                <c:pt idx="1">
                  <c:v>20C</c:v>
                </c:pt>
                <c:pt idx="2">
                  <c:v>Other (please specify)</c:v>
                </c:pt>
              </c:strCache>
            </c:strRef>
          </c:cat>
          <c:val>
            <c:numRef>
              <c:f>'Question 16'!$B$4:$B$6</c:f>
              <c:numCache>
                <c:formatCode>0.00%</c:formatCode>
                <c:ptCount val="3"/>
                <c:pt idx="0">
                  <c:v>1.9199999999999998E-2</c:v>
                </c:pt>
                <c:pt idx="1">
                  <c:v>0.96150000000000002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88-4F62-8766-09860436BA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What germination media do you use for wheat?</a:t>
            </a:r>
          </a:p>
          <a:p>
            <a:r>
              <a:rPr lang="en-US" dirty="0"/>
              <a:t>Other answers:  Canada M&amp;P and Top</a:t>
            </a:r>
            <a:r>
              <a:rPr lang="en-US" baseline="0" dirty="0"/>
              <a:t> of Creped cellulose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17'!$B$3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78-4A42-9DAD-56074D2C73B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78-4A42-9DAD-56074D2C73B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78-4A42-9DAD-56074D2C73B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78-4A42-9DAD-56074D2C73B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78-4A42-9DAD-56074D2C73B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E78-4A42-9DAD-56074D2C73B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E78-4A42-9DAD-56074D2C73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17'!$A$4:$A$10</c:f>
              <c:strCache>
                <c:ptCount val="7"/>
                <c:pt idx="0">
                  <c:v>Between Blotters (B) AOSA method</c:v>
                </c:pt>
                <c:pt idx="1">
                  <c:v>Paper toweling (T) AOSA Method</c:v>
                </c:pt>
                <c:pt idx="2">
                  <c:v>Sand (S) AOSA Method</c:v>
                </c:pt>
                <c:pt idx="3">
                  <c:v>Between Paper (BP) ISTA Method</c:v>
                </c:pt>
                <c:pt idx="4">
                  <c:v>Top of paper (TP) ISTA Method</c:v>
                </c:pt>
                <c:pt idx="5">
                  <c:v>Sand (S) ISTA Method</c:v>
                </c:pt>
                <c:pt idx="6">
                  <c:v>Other (please specify)</c:v>
                </c:pt>
              </c:strCache>
            </c:strRef>
          </c:cat>
          <c:val>
            <c:numRef>
              <c:f>'Question 17'!$B$4:$B$10</c:f>
              <c:numCache>
                <c:formatCode>0.00%</c:formatCode>
                <c:ptCount val="7"/>
                <c:pt idx="0">
                  <c:v>9.6199999999999994E-2</c:v>
                </c:pt>
                <c:pt idx="1">
                  <c:v>0.80769999999999997</c:v>
                </c:pt>
                <c:pt idx="2">
                  <c:v>7.690000000000001E-2</c:v>
                </c:pt>
                <c:pt idx="3">
                  <c:v>0</c:v>
                </c:pt>
                <c:pt idx="4">
                  <c:v>3.85E-2</c:v>
                </c:pt>
                <c:pt idx="5">
                  <c:v>0</c:v>
                </c:pt>
                <c:pt idx="6">
                  <c:v>9.6199999999999994E-2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78-4A42-9DAD-56074D2C73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Do you pre-chill wheat samples that have suspected dormancy?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18'!$B$3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FC-4439-8ACE-18F0D97E0FC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FC-4439-8ACE-18F0D97E0F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18'!$A$4:$A$5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18'!$B$4:$B$5</c:f>
              <c:numCache>
                <c:formatCode>0.00%</c:formatCode>
                <c:ptCount val="2"/>
                <c:pt idx="0">
                  <c:v>0.86269999999999991</c:v>
                </c:pt>
                <c:pt idx="1">
                  <c:v>0.13730000000000001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FC-4439-8ACE-18F0D97E0F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Do you pre-dry wheat samples that have suspected dormancy?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19'!$B$3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CF-4F00-A8D0-513B6CE1678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CF-4F00-A8D0-513B6CE167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19'!$A$4:$A$5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19'!$B$4:$B$5</c:f>
              <c:numCache>
                <c:formatCode>0.00%</c:formatCode>
                <c:ptCount val="2"/>
                <c:pt idx="0">
                  <c:v>1.9599999999999999E-2</c:v>
                </c:pt>
                <c:pt idx="1">
                  <c:v>0.98040000000000005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CF-4F00-A8D0-513B6CE167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Approximately how many soybean samples a year do you test?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2'!$B$3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2800" b="1" dirty="0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16-48CE-971F-DB636575A08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400" b="1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16-48CE-971F-DB636575A08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800" b="1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16-48CE-971F-DB636575A08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2800" b="1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16-48CE-971F-DB636575A08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2800" b="1" dirty="0"/>
                      <a:t>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16-48CE-971F-DB636575A08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2'!$A$4:$A$8</c:f>
              <c:strCache>
                <c:ptCount val="5"/>
                <c:pt idx="0">
                  <c:v>Less than 10</c:v>
                </c:pt>
                <c:pt idx="1">
                  <c:v>11-99</c:v>
                </c:pt>
                <c:pt idx="2">
                  <c:v>100-249</c:v>
                </c:pt>
                <c:pt idx="3">
                  <c:v>250-499</c:v>
                </c:pt>
                <c:pt idx="4">
                  <c:v>More than 500</c:v>
                </c:pt>
              </c:strCache>
            </c:strRef>
          </c:cat>
          <c:val>
            <c:numRef>
              <c:f>'Question 2'!$B$4:$B$8</c:f>
              <c:numCache>
                <c:formatCode>0.00%</c:formatCode>
                <c:ptCount val="5"/>
                <c:pt idx="0">
                  <c:v>0.1852</c:v>
                </c:pt>
                <c:pt idx="1">
                  <c:v>0.1111</c:v>
                </c:pt>
                <c:pt idx="2">
                  <c:v>0.1111</c:v>
                </c:pt>
                <c:pt idx="3">
                  <c:v>0.20369999999999999</c:v>
                </c:pt>
                <c:pt idx="4">
                  <c:v>0.38890000000000002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16-48CE-971F-DB636575A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Does your lab test alfalfa (Medicago sativa)?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20'!$B$3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7F-46CE-B87F-1528EAB33AA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7F-46CE-B87F-1528EAB33A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20'!$A$4:$A$5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20'!$B$4:$B$5</c:f>
              <c:numCache>
                <c:formatCode>0.00%</c:formatCode>
                <c:ptCount val="2"/>
                <c:pt idx="0">
                  <c:v>0.80700000000000005</c:v>
                </c:pt>
                <c:pt idx="1">
                  <c:v>0.193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7F-46CE-B87F-1528EAB33A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Approximately how many alfalfa samples a year do you test?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21'!$B$3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EA-4D07-86E7-C60A4F3C583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EA-4D07-86E7-C60A4F3C583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EA-4D07-86E7-C60A4F3C583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EA-4D07-86E7-C60A4F3C583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EA-4D07-86E7-C60A4F3C58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21'!$A$4:$A$8</c:f>
              <c:strCache>
                <c:ptCount val="5"/>
                <c:pt idx="0">
                  <c:v>Less than 10</c:v>
                </c:pt>
                <c:pt idx="1">
                  <c:v>11-99</c:v>
                </c:pt>
                <c:pt idx="2">
                  <c:v>100-249</c:v>
                </c:pt>
                <c:pt idx="3">
                  <c:v>250-499</c:v>
                </c:pt>
                <c:pt idx="4">
                  <c:v>More than 500</c:v>
                </c:pt>
              </c:strCache>
            </c:strRef>
          </c:cat>
          <c:val>
            <c:numRef>
              <c:f>'Question 21'!$B$4:$B$8</c:f>
              <c:numCache>
                <c:formatCode>0.00%</c:formatCode>
                <c:ptCount val="5"/>
                <c:pt idx="0">
                  <c:v>0.16669999999999999</c:v>
                </c:pt>
                <c:pt idx="1">
                  <c:v>0.41670000000000001</c:v>
                </c:pt>
                <c:pt idx="2">
                  <c:v>0.1875</c:v>
                </c:pt>
                <c:pt idx="3">
                  <c:v>0.1042</c:v>
                </c:pt>
                <c:pt idx="4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EA-4D07-86E7-C60A4F3C58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Which germination temperature do you test your alfalfa samples at?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22'!$B$3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C2-4654-BA6B-773C6F3862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C2-4654-BA6B-773C6F3862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22'!$A$4:$A$5</c:f>
              <c:strCache>
                <c:ptCount val="2"/>
                <c:pt idx="0">
                  <c:v>20C</c:v>
                </c:pt>
                <c:pt idx="1">
                  <c:v>Other (please specify)</c:v>
                </c:pt>
              </c:strCache>
            </c:strRef>
          </c:cat>
          <c:val>
            <c:numRef>
              <c:f>'Question 22'!$B$4:$B$5</c:f>
              <c:numCache>
                <c:formatCode>0.00%</c:formatCode>
                <c:ptCount val="2"/>
                <c:pt idx="0">
                  <c:v>0.97920000000000007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C2-4654-BA6B-773C6F3862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What germination media do you use for alfalfa?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23'!$B$3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63-4DB2-9E37-D124CCF4A03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263-4DB2-9E37-D124CCF4A03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63-4DB2-9E37-D124CCF4A03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263-4DB2-9E37-D124CCF4A03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63-4DB2-9E37-D124CCF4A03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63-4DB2-9E37-D124CCF4A0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23'!$A$4:$A$9</c:f>
              <c:strCache>
                <c:ptCount val="6"/>
                <c:pt idx="0">
                  <c:v>Between Blotters (B) AOSA method</c:v>
                </c:pt>
                <c:pt idx="1">
                  <c:v>Paper toweling (T) AOSA Method</c:v>
                </c:pt>
                <c:pt idx="2">
                  <c:v>Sand (S) AOSA Method</c:v>
                </c:pt>
                <c:pt idx="3">
                  <c:v>Between Paper (BP) ISTA Method</c:v>
                </c:pt>
                <c:pt idx="4">
                  <c:v>Top of paper (TP) ISTA Method</c:v>
                </c:pt>
                <c:pt idx="5">
                  <c:v>Other (please specify)</c:v>
                </c:pt>
              </c:strCache>
            </c:strRef>
          </c:cat>
          <c:val>
            <c:numRef>
              <c:f>'Question 23'!$B$4:$B$9</c:f>
              <c:numCache>
                <c:formatCode>0.00%</c:formatCode>
                <c:ptCount val="6"/>
                <c:pt idx="0">
                  <c:v>0.29170000000000001</c:v>
                </c:pt>
                <c:pt idx="1">
                  <c:v>0.60420000000000007</c:v>
                </c:pt>
                <c:pt idx="2">
                  <c:v>0</c:v>
                </c:pt>
                <c:pt idx="3">
                  <c:v>2.0799999999999999E-2</c:v>
                </c:pt>
                <c:pt idx="4">
                  <c:v>8.3299999999999999E-2</c:v>
                </c:pt>
                <c:pt idx="5">
                  <c:v>0.1042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63-4DB2-9E37-D124CCF4A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Do you check for hard seeds at the end of the alfalfa test?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24'!$B$3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A5-43B2-BEFE-4392F9CF0F4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A5-43B2-BEFE-4392F9CF0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24'!$A$4:$A$5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24'!$B$4:$B$5</c:f>
              <c:numCache>
                <c:formatCode>0.00%</c:formatCode>
                <c:ptCount val="2"/>
                <c:pt idx="0">
                  <c:v>0.97870000000000001</c:v>
                </c:pt>
                <c:pt idx="1">
                  <c:v>2.1299999999999999E-2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A5-43B2-BEFE-4392F9CF0F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Does your lab test corn (Zea mays)?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25'!$B$3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083333333333333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21-4898-835E-C9A927AECD8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21-4898-835E-C9A927AECD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25'!$A$4:$A$5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25'!$B$4:$B$5</c:f>
              <c:numCache>
                <c:formatCode>0.00%</c:formatCode>
                <c:ptCount val="2"/>
                <c:pt idx="0">
                  <c:v>0.96489999999999998</c:v>
                </c:pt>
                <c:pt idx="1">
                  <c:v>3.5099999999999999E-2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21-4898-835E-C9A927AECD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Approximately how many corn samples a year do you test?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26'!$B$3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E2-495D-817A-FD98EAB5D67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E2-495D-817A-FD98EAB5D67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E2-495D-817A-FD98EAB5D67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E2-495D-817A-FD98EAB5D67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E2-495D-817A-FD98EAB5D6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26'!$A$4:$A$8</c:f>
              <c:strCache>
                <c:ptCount val="5"/>
                <c:pt idx="0">
                  <c:v>Less than 10</c:v>
                </c:pt>
                <c:pt idx="1">
                  <c:v>11-99</c:v>
                </c:pt>
                <c:pt idx="2">
                  <c:v>100-249</c:v>
                </c:pt>
                <c:pt idx="3">
                  <c:v>250-499</c:v>
                </c:pt>
                <c:pt idx="4">
                  <c:v>More than 500</c:v>
                </c:pt>
              </c:strCache>
            </c:strRef>
          </c:cat>
          <c:val>
            <c:numRef>
              <c:f>'Question 26'!$B$4:$B$8</c:f>
              <c:numCache>
                <c:formatCode>0.00%</c:formatCode>
                <c:ptCount val="5"/>
                <c:pt idx="0">
                  <c:v>0.19639999999999999</c:v>
                </c:pt>
                <c:pt idx="1">
                  <c:v>0.25</c:v>
                </c:pt>
                <c:pt idx="2">
                  <c:v>0.1429</c:v>
                </c:pt>
                <c:pt idx="3">
                  <c:v>0.16070000000000001</c:v>
                </c:pt>
                <c:pt idx="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E2-495D-817A-FD98EAB5D6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Which germination temperature do you test your alfalfa samples at?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27'!$B$3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11-4693-B8FA-7A1EE570692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11-4693-B8FA-7A1EE570692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11-4693-B8FA-7A1EE570692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11-4693-B8FA-7A1EE57069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27'!$A$4:$A$7</c:f>
              <c:strCache>
                <c:ptCount val="4"/>
                <c:pt idx="0">
                  <c:v>20C</c:v>
                </c:pt>
                <c:pt idx="1">
                  <c:v>25C</c:v>
                </c:pt>
                <c:pt idx="2">
                  <c:v>20-30C</c:v>
                </c:pt>
                <c:pt idx="3">
                  <c:v>Other (please specify)</c:v>
                </c:pt>
              </c:strCache>
            </c:strRef>
          </c:cat>
          <c:val>
            <c:numRef>
              <c:f>'Question 27'!$B$4:$B$7</c:f>
              <c:numCache>
                <c:formatCode>0.00%</c:formatCode>
                <c:ptCount val="4"/>
                <c:pt idx="0">
                  <c:v>3.5700000000000003E-2</c:v>
                </c:pt>
                <c:pt idx="1">
                  <c:v>0.44640000000000002</c:v>
                </c:pt>
                <c:pt idx="2">
                  <c:v>0.55359999999999998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11-4693-B8FA-7A1EE57069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What germination media do you use for alfalfa?</a:t>
            </a:r>
          </a:p>
          <a:p>
            <a:r>
              <a:rPr lang="en-US" dirty="0"/>
              <a:t>Other answers:  Canada M&amp;P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28'!$B$3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A8-4BFF-B92E-B4A222714E1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A8-4BFF-B92E-B4A222714E1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A8-4BFF-B92E-B4A222714E1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A8-4BFF-B92E-B4A222714E11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A8-4BFF-B92E-B4A222714E11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3A8-4BFF-B92E-B4A222714E11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A8-4BFF-B92E-B4A222714E11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3A8-4BFF-B92E-B4A222714E11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3A8-4BFF-B92E-B4A222714E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28'!$A$4:$A$12</c:f>
              <c:strCache>
                <c:ptCount val="9"/>
                <c:pt idx="0">
                  <c:v>Between Blotters (B) AOSA method</c:v>
                </c:pt>
                <c:pt idx="1">
                  <c:v>Paper toweling (T) AOSA Method</c:v>
                </c:pt>
                <c:pt idx="2">
                  <c:v>Sand (S) AOSA Method</c:v>
                </c:pt>
                <c:pt idx="3">
                  <c:v>Top of creped cellulose paper (TC) AOSA Method</c:v>
                </c:pt>
                <c:pt idx="4">
                  <c:v>Top of creped cellulose paper with sand (TCS) AOSA Method</c:v>
                </c:pt>
                <c:pt idx="5">
                  <c:v>Between Paper (BP) ISTA Method</c:v>
                </c:pt>
                <c:pt idx="6">
                  <c:v>Top of paper covered with sand (TPS) ISTA Method</c:v>
                </c:pt>
                <c:pt idx="7">
                  <c:v>Sand (S) ISTA Method</c:v>
                </c:pt>
                <c:pt idx="8">
                  <c:v>Other (please specify)</c:v>
                </c:pt>
              </c:strCache>
            </c:strRef>
          </c:cat>
          <c:val>
            <c:numRef>
              <c:f>'Question 28'!$B$4:$B$12</c:f>
              <c:numCache>
                <c:formatCode>0.00%</c:formatCode>
                <c:ptCount val="9"/>
                <c:pt idx="0">
                  <c:v>0</c:v>
                </c:pt>
                <c:pt idx="1">
                  <c:v>0.80359999999999998</c:v>
                </c:pt>
                <c:pt idx="2">
                  <c:v>7.1399999999999991E-2</c:v>
                </c:pt>
                <c:pt idx="3">
                  <c:v>8.929999999999999E-2</c:v>
                </c:pt>
                <c:pt idx="4">
                  <c:v>1.7899999999999999E-2</c:v>
                </c:pt>
                <c:pt idx="5">
                  <c:v>1.7899999999999999E-2</c:v>
                </c:pt>
                <c:pt idx="6">
                  <c:v>3.5700000000000003E-2</c:v>
                </c:pt>
                <c:pt idx="7">
                  <c:v>1.7899999999999999E-2</c:v>
                </c:pt>
                <c:pt idx="8">
                  <c:v>8.929999999999999E-2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A8-4BFF-B92E-B4A222714E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Which germination temperature do you test your soybean</a:t>
            </a:r>
            <a:r>
              <a:rPr lang="en-US" baseline="0" dirty="0"/>
              <a:t> </a:t>
            </a:r>
            <a:r>
              <a:rPr lang="en-US" dirty="0"/>
              <a:t>samples at?</a:t>
            </a:r>
          </a:p>
          <a:p>
            <a:r>
              <a:rPr lang="en-US" dirty="0"/>
              <a:t>Other answers are do not test or equate to 25 or 20-30C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3'!$B$3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05-47B0-8AD0-DFD2C5100AF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05-47B0-8AD0-DFD2C5100AF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05-47B0-8AD0-DFD2C5100A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3'!$A$4:$A$6</c:f>
              <c:strCache>
                <c:ptCount val="3"/>
                <c:pt idx="0">
                  <c:v>20-30C</c:v>
                </c:pt>
                <c:pt idx="1">
                  <c:v>25C</c:v>
                </c:pt>
                <c:pt idx="2">
                  <c:v>Other (please specify)</c:v>
                </c:pt>
              </c:strCache>
            </c:strRef>
          </c:cat>
          <c:val>
            <c:numRef>
              <c:f>'Question 3'!$B$4:$B$6</c:f>
              <c:numCache>
                <c:formatCode>0.00%</c:formatCode>
                <c:ptCount val="3"/>
                <c:pt idx="0">
                  <c:v>0.48149999999999998</c:v>
                </c:pt>
                <c:pt idx="1">
                  <c:v>0.53700000000000003</c:v>
                </c:pt>
                <c:pt idx="2">
                  <c:v>7.4099999999999999E-2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05-47B0-8AD0-DFD2C5100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What germination media do you use</a:t>
            </a:r>
            <a:r>
              <a:rPr lang="en-US" baseline="0" dirty="0"/>
              <a:t> for soybean germs</a:t>
            </a:r>
            <a:r>
              <a:rPr lang="en-US" dirty="0"/>
              <a:t>?</a:t>
            </a:r>
          </a:p>
          <a:p>
            <a:r>
              <a:rPr lang="en-US" dirty="0"/>
              <a:t>Other answers Sand by</a:t>
            </a:r>
            <a:r>
              <a:rPr lang="en-US" baseline="0" dirty="0"/>
              <a:t> M&amp;P method or use soil instead of sand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4'!$B$3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50-4346-B332-5BC98A65A05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50-4346-B332-5BC98A65A05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50-4346-B332-5BC98A65A05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50-4346-B332-5BC98A65A05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950-4346-B332-5BC98A65A05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50-4346-B332-5BC98A65A05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50-4346-B332-5BC98A65A05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50-4346-B332-5BC98A65A057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50-4346-B332-5BC98A65A057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50-4346-B332-5BC98A65A0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4'!$A$4:$A$13</c:f>
              <c:strCache>
                <c:ptCount val="10"/>
                <c:pt idx="0">
                  <c:v>Between Blotters (B) AOSA method</c:v>
                </c:pt>
                <c:pt idx="1">
                  <c:v>Paper toweling (T) AOSA Method</c:v>
                </c:pt>
                <c:pt idx="2">
                  <c:v>Sand (S) AOSA Method</c:v>
                </c:pt>
                <c:pt idx="3">
                  <c:v>Top of creped cellulose paper (TC) AOSA Method</c:v>
                </c:pt>
                <c:pt idx="4">
                  <c:v>Top of creped cellulose paper and covered with 1/2 to 3/4" layer of sand (TCS) AOSA Method</c:v>
                </c:pt>
                <c:pt idx="5">
                  <c:v>Between Paper (BP) ISTA Method</c:v>
                </c:pt>
                <c:pt idx="6">
                  <c:v>Top of paper covered with Sand (TPS) ISTA Method</c:v>
                </c:pt>
                <c:pt idx="7">
                  <c:v>Sand (S) ISTA Method</c:v>
                </c:pt>
                <c:pt idx="8">
                  <c:v>Organic growing medium (O) ISTA Method</c:v>
                </c:pt>
                <c:pt idx="9">
                  <c:v>Other (please specify)</c:v>
                </c:pt>
              </c:strCache>
            </c:strRef>
          </c:cat>
          <c:val>
            <c:numRef>
              <c:f>'Question 4'!$B$4:$B$13</c:f>
              <c:numCache>
                <c:formatCode>0.00%</c:formatCode>
                <c:ptCount val="10"/>
                <c:pt idx="0">
                  <c:v>1.8499999999999999E-2</c:v>
                </c:pt>
                <c:pt idx="1">
                  <c:v>0.79630000000000001</c:v>
                </c:pt>
                <c:pt idx="2">
                  <c:v>0.1852</c:v>
                </c:pt>
                <c:pt idx="3">
                  <c:v>0.1111</c:v>
                </c:pt>
                <c:pt idx="4">
                  <c:v>9.2600000000000002E-2</c:v>
                </c:pt>
                <c:pt idx="5">
                  <c:v>0</c:v>
                </c:pt>
                <c:pt idx="6">
                  <c:v>1.8499999999999999E-2</c:v>
                </c:pt>
                <c:pt idx="7">
                  <c:v>3.7000000000000012E-2</c:v>
                </c:pt>
                <c:pt idx="8">
                  <c:v>0</c:v>
                </c:pt>
                <c:pt idx="9">
                  <c:v>0.12959999999999999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50-4346-B332-5BC98A65A0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Does your lab test sunflowers (Helianthus annuus)?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5'!$B$3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DB-4354-BE12-6565D109F86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1DB-4354-BE12-6565D109F8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5'!$A$4:$A$5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5'!$B$4:$B$5</c:f>
              <c:numCache>
                <c:formatCode>0.00%</c:formatCode>
                <c:ptCount val="2"/>
                <c:pt idx="0">
                  <c:v>0.81359999999999999</c:v>
                </c:pt>
                <c:pt idx="1">
                  <c:v>0.18640000000000001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DB-4354-BE12-6565D109F8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Approximately how many sunflower samples a year do you test?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6'!$B$3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83-4B27-B422-A3E32580D61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83-4B27-B422-A3E32580D61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83-4B27-B422-A3E32580D61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83-4B27-B422-A3E32580D61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83-4B27-B422-A3E32580D6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6'!$A$4:$A$8</c:f>
              <c:strCache>
                <c:ptCount val="5"/>
                <c:pt idx="0">
                  <c:v>Less than 10</c:v>
                </c:pt>
                <c:pt idx="1">
                  <c:v>11-99</c:v>
                </c:pt>
                <c:pt idx="2">
                  <c:v>100-249</c:v>
                </c:pt>
                <c:pt idx="3">
                  <c:v>250-499</c:v>
                </c:pt>
                <c:pt idx="4">
                  <c:v>More than 500</c:v>
                </c:pt>
              </c:strCache>
            </c:strRef>
          </c:cat>
          <c:val>
            <c:numRef>
              <c:f>'Question 6'!$B$4:$B$8</c:f>
              <c:numCache>
                <c:formatCode>0.00%</c:formatCode>
                <c:ptCount val="5"/>
                <c:pt idx="0">
                  <c:v>0.32690000000000002</c:v>
                </c:pt>
                <c:pt idx="1">
                  <c:v>0.57689999999999997</c:v>
                </c:pt>
                <c:pt idx="2">
                  <c:v>3.85E-2</c:v>
                </c:pt>
                <c:pt idx="3">
                  <c:v>3.85E-2</c:v>
                </c:pt>
                <c:pt idx="4">
                  <c:v>1.9199999999999998E-2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83-4B27-B422-A3E32580D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Which germination temperature do you test your sunflower</a:t>
            </a:r>
            <a:r>
              <a:rPr lang="en-US" baseline="0" dirty="0"/>
              <a:t> </a:t>
            </a:r>
            <a:r>
              <a:rPr lang="en-US" dirty="0"/>
              <a:t>samples at?</a:t>
            </a:r>
          </a:p>
          <a:p>
            <a:r>
              <a:rPr lang="en-US" dirty="0"/>
              <a:t>Other</a:t>
            </a:r>
            <a:r>
              <a:rPr lang="en-US" baseline="0" dirty="0"/>
              <a:t> answers:  Depends on type whether 20 or 20-30C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7'!$B$3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5D-4484-9A90-8D28B454480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5D-4484-9A90-8D28B454480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5D-4484-9A90-8D28B454480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5D-4484-9A90-8D28B45448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7'!$A$4:$A$7</c:f>
              <c:strCache>
                <c:ptCount val="4"/>
                <c:pt idx="0">
                  <c:v>20C</c:v>
                </c:pt>
                <c:pt idx="1">
                  <c:v>25C</c:v>
                </c:pt>
                <c:pt idx="2">
                  <c:v>20-30C</c:v>
                </c:pt>
                <c:pt idx="3">
                  <c:v>Other (please specify)</c:v>
                </c:pt>
              </c:strCache>
            </c:strRef>
          </c:cat>
          <c:val>
            <c:numRef>
              <c:f>'Question 7'!$B$4:$B$7</c:f>
              <c:numCache>
                <c:formatCode>0.00%</c:formatCode>
                <c:ptCount val="4"/>
                <c:pt idx="0">
                  <c:v>0.35289999999999999</c:v>
                </c:pt>
                <c:pt idx="1">
                  <c:v>0.15690000000000001</c:v>
                </c:pt>
                <c:pt idx="2">
                  <c:v>0.50979999999999992</c:v>
                </c:pt>
                <c:pt idx="3">
                  <c:v>3.9199999999999999E-2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5D-4484-9A90-8D28B4544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dirty="0"/>
              <a:t>What germination media do you use for sunflowers?</a:t>
            </a:r>
          </a:p>
          <a:p>
            <a:r>
              <a:rPr lang="en-US" dirty="0"/>
              <a:t>Other answers Canad</a:t>
            </a:r>
            <a:r>
              <a:rPr lang="en-US" baseline="0" dirty="0"/>
              <a:t>a M&amp;P or C covered in Paper towels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8'!$B$3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fld id="{3DD3D570-36B6-48FD-B143-9F1A05BBB922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B7B-4206-BA54-8C960D44296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7B-4206-BA54-8C960D44296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7B-4206-BA54-8C960D44296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7B-4206-BA54-8C960D44296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7B-4206-BA54-8C960D44296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7B-4206-BA54-8C960D44296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7B-4206-BA54-8C960D442965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B7B-4206-BA54-8C960D442965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B7B-4206-BA54-8C960D4429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8'!$A$4:$A$12</c:f>
              <c:strCache>
                <c:ptCount val="9"/>
                <c:pt idx="0">
                  <c:v>Between Blotters (B) AOSA method</c:v>
                </c:pt>
                <c:pt idx="1">
                  <c:v>Paper toweling (T) AOSA Method</c:v>
                </c:pt>
                <c:pt idx="2">
                  <c:v>Sand (S) AOSA Method</c:v>
                </c:pt>
                <c:pt idx="3">
                  <c:v>Top of creped cellulose paper and covered with 1/2 to 3/4" layer of sand (TCS) AOSA Method</c:v>
                </c:pt>
                <c:pt idx="4">
                  <c:v>Between Paper (BP) ISTA Method</c:v>
                </c:pt>
                <c:pt idx="5">
                  <c:v>Top of paper covered with Sand (TPS) ISTA Method</c:v>
                </c:pt>
                <c:pt idx="6">
                  <c:v>Sand (S) ISTA Method</c:v>
                </c:pt>
                <c:pt idx="7">
                  <c:v>Organic growing medium (O) ISTA Method</c:v>
                </c:pt>
                <c:pt idx="8">
                  <c:v>Other (please specify)</c:v>
                </c:pt>
              </c:strCache>
            </c:strRef>
          </c:cat>
          <c:val>
            <c:numRef>
              <c:f>'Question 8'!$B$4:$B$12</c:f>
              <c:numCache>
                <c:formatCode>0.00%</c:formatCode>
                <c:ptCount val="9"/>
                <c:pt idx="0">
                  <c:v>3.9199999999999999E-2</c:v>
                </c:pt>
                <c:pt idx="1">
                  <c:v>0.88239999999999996</c:v>
                </c:pt>
                <c:pt idx="2">
                  <c:v>3.9199999999999999E-2</c:v>
                </c:pt>
                <c:pt idx="3">
                  <c:v>5.8799999999999998E-2</c:v>
                </c:pt>
                <c:pt idx="4">
                  <c:v>0</c:v>
                </c:pt>
                <c:pt idx="5">
                  <c:v>1.9599999999999999E-2</c:v>
                </c:pt>
                <c:pt idx="6">
                  <c:v>1.9599999999999999E-2</c:v>
                </c:pt>
                <c:pt idx="7">
                  <c:v>1.9599999999999999E-2</c:v>
                </c:pt>
                <c:pt idx="8">
                  <c:v>5.8799999999999998E-2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7B-4206-BA54-8C960D4429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/>
              <a:t>Does your lab test sorghum (Sorghum bicolor subsp bicolor)?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9'!$B$3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6F-4861-AEDE-FEC3EABF2F1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6F-4861-AEDE-FEC3EABF2F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'Question 9'!$A$4:$A$5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9'!$B$4:$B$5</c:f>
              <c:numCache>
                <c:formatCode>0.00%</c:formatCode>
                <c:ptCount val="2"/>
                <c:pt idx="0">
                  <c:v>0.73680000000000012</c:v>
                </c:pt>
                <c:pt idx="1">
                  <c:v>0.26319999999999999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6F-4861-AEDE-FEC3EABF2F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valAx>
        <c:axId val="10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"/>
        <c:crosses val="autoZero"/>
        <c:crossBetween val="between"/>
      </c:valAx>
      <c:catAx>
        <c:axId val="1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</c:plotArea>
    <c:legend>
      <c:legendPos val="r"/>
      <c:overlay val="0"/>
    </c:legend>
    <c:plotVisOnly val="0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7B336-F76A-438C-B6D3-5200FF302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D75DC7-8DF2-4B50-BE7A-D9E12B41C1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96BEA-25CC-48F8-A966-83820FCDD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EB8A-DDB7-4F79-8286-A339A48686E7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AB9E6-0D78-4AC1-92B9-9F8C0D894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3666C-5AF3-44F9-8A0F-C96B3582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8BBD-AADF-49D8-B3FF-C5FC4273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5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EA2BD-A753-4CB7-9B6C-C50590723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E11FF2-1E9A-4785-A0B3-8A34706AB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237EC-849A-4884-846C-11C0B7D78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EB8A-DDB7-4F79-8286-A339A48686E7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8B82A-A526-4C94-B9EF-D214ACFF9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499C3-27CD-4ED2-A921-09B3FCFCB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8BBD-AADF-49D8-B3FF-C5FC4273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0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D2F8EA-D895-4807-9B3C-6BE610FEDB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7217C0-6A22-45EA-95D4-9375D0020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91F72-BE13-41CF-88C4-E0B139A83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EB8A-DDB7-4F79-8286-A339A48686E7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453C5-0FF7-4E50-B211-4443FCA2B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1DD78-A899-48D7-A2BB-CB83E0036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8BBD-AADF-49D8-B3FF-C5FC4273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9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F6E47-314C-4FDE-A80F-357C2FBCB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C9E61-6CAD-410B-B543-699617AD2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71D9E-EBF8-4E00-B65D-112899B91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EB8A-DDB7-4F79-8286-A339A48686E7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F1ACB-1790-4C57-AB31-32FCB01E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EC641-C191-4AE7-AD9D-7C8977A2F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8BBD-AADF-49D8-B3FF-C5FC4273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4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A8A16-A8B6-4ACA-BB0C-EDE6E82AF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36E56-CAA5-45D1-948B-0E00B4BE5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6B97F-C0D3-4A7B-8F9C-84694EE6E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EB8A-DDB7-4F79-8286-A339A48686E7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5FFC0-6E4A-4F87-93FB-BD03E8699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CDF61-2F74-44AB-AA80-EF09564B0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8BBD-AADF-49D8-B3FF-C5FC4273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9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9D6FA-F0A9-4E33-A0CB-B7CD02B77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BCE0F-718E-405F-9F18-4C8470C0B8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1A05DB-AE9C-4865-8DC3-CC592AA7E7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71918-F79A-4A88-B048-E5184C31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EB8A-DDB7-4F79-8286-A339A48686E7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40154A-752A-47CD-A775-DED9B7AB3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7F073-A2AA-40FE-991F-DEDE981C0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8BBD-AADF-49D8-B3FF-C5FC4273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6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E1911-274D-4564-94B4-ACD9B0C65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BC8CB-45CE-4D5D-B910-E402AA27B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F736E7-ED84-44C3-A8B5-4870E8463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4E8F2A-AECB-4923-A3BC-F9895B742D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868844-5472-414B-82CD-C035851CF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F8C138-2B3C-4E2A-B2C0-C28C84F0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EB8A-DDB7-4F79-8286-A339A48686E7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04BB1A-0958-45BC-B3E2-B55735CB0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9D3B62-BB4E-408F-87D8-2C302916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8BBD-AADF-49D8-B3FF-C5FC4273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71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25266-B39C-4189-AC34-C67CFDEF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420F47-8974-4A71-9F67-BBA6D1657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EB8A-DDB7-4F79-8286-A339A48686E7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338170-487F-4389-A072-DC805EB2D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5C881D-D29C-4607-90F8-EE3BF8BA8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8BBD-AADF-49D8-B3FF-C5FC4273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68768A-B435-46D5-9FCF-346BD2836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EB8A-DDB7-4F79-8286-A339A48686E7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D33D3E-BE8D-45F1-A0AC-6C28F945C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A3A7B-42C7-4291-9B20-D9FB1206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8BBD-AADF-49D8-B3FF-C5FC4273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1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80F6C-82E9-44CD-87EB-9B64AC009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D04EA-970A-49A0-BB70-BA1300EC2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B89DDC-B519-4435-8ED8-F95E5CBEC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298991-4A2A-45C1-BC7D-04982AB49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EB8A-DDB7-4F79-8286-A339A48686E7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73064-D533-4A8D-A1FD-9F9B4A5A5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E305F-08DB-4CC8-85A1-CBBDD748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8BBD-AADF-49D8-B3FF-C5FC4273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69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A36DF-D43A-4528-B631-BF782A0D1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634D32-2DF9-4C1B-8A2B-52CE9CC1E3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8261C0-3DA0-4D7B-8007-836255BF5F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90CFDA-96C4-4E52-A9DA-ED5BC4A9D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EB8A-DDB7-4F79-8286-A339A48686E7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F5B0E-A0A1-4BDC-85C6-44F34FD02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9A4EA-94C4-4271-8FF0-FB32330D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98BBD-AADF-49D8-B3FF-C5FC4273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0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46A7A7-7AF5-4F92-A16B-106045B53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10EEF-0CBB-48A4-98C4-EE7FE4510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2CE5E-7E92-4FEB-A3E6-BBDD3F9101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6EB8A-DDB7-4F79-8286-A339A48686E7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0A042-4147-4202-B31D-483DC7B9A4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B7453-E66A-441A-82A7-14A1B50267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98BBD-AADF-49D8-B3FF-C5FC42739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2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41C3B-19A1-400A-A3E0-5CE08620FF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Midwest Referee Survey</a:t>
            </a:r>
          </a:p>
        </p:txBody>
      </p:sp>
    </p:spTree>
    <p:extLst>
      <p:ext uri="{BB962C8B-B14F-4D97-AF65-F5344CB8AC3E}">
        <p14:creationId xmlns:p14="http://schemas.microsoft.com/office/powerpoint/2010/main" val="2649941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559625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3225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523775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606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4516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6769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938749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7712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084856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5630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276714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3436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97590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0932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007480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9272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99531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7006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86571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26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071445"/>
              </p:ext>
            </p:extLst>
          </p:nvPr>
        </p:nvGraphicFramePr>
        <p:xfrm>
          <a:off x="73152" y="0"/>
          <a:ext cx="1211884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4398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905566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72042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620786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59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71789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141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577247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7120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074921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5123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34083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13610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595100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65487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17434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36869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20283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01416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187926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9607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82482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83839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55E09-DBB4-4564-8E0A-57101518B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there any other species you would like to see clarified in the rules?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11488-067D-45D5-85F5-48D6B0C0E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Eragrostis</a:t>
            </a:r>
            <a:r>
              <a:rPr lang="en-US" i="1" dirty="0"/>
              <a:t> </a:t>
            </a:r>
            <a:r>
              <a:rPr lang="en-US" i="1" dirty="0" err="1"/>
              <a:t>tef</a:t>
            </a:r>
            <a:endParaRPr lang="en-US" i="1" dirty="0"/>
          </a:p>
          <a:p>
            <a:r>
              <a:rPr lang="en-US" i="1" dirty="0" err="1"/>
              <a:t>Crotolaria</a:t>
            </a:r>
            <a:r>
              <a:rPr lang="en-US" i="1" dirty="0"/>
              <a:t> </a:t>
            </a:r>
            <a:r>
              <a:rPr lang="en-US" i="1" dirty="0" err="1"/>
              <a:t>juncea</a:t>
            </a:r>
            <a:endParaRPr lang="en-US" i="1" dirty="0"/>
          </a:p>
          <a:p>
            <a:r>
              <a:rPr lang="en-US" dirty="0"/>
              <a:t>Peanuts</a:t>
            </a:r>
          </a:p>
          <a:p>
            <a:r>
              <a:rPr lang="en-US" dirty="0"/>
              <a:t>Chufa</a:t>
            </a:r>
          </a:p>
          <a:p>
            <a:r>
              <a:rPr lang="en-US" dirty="0"/>
              <a:t>Crabgrass</a:t>
            </a:r>
          </a:p>
          <a:p>
            <a:r>
              <a:rPr lang="en-US" dirty="0"/>
              <a:t>A standard stress test</a:t>
            </a:r>
          </a:p>
          <a:p>
            <a:r>
              <a:rPr lang="en-US" dirty="0"/>
              <a:t>Field and garden bean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804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303485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5076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972305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2413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39566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117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20295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048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97964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9681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2134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0745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512</Words>
  <Application>Microsoft Office PowerPoint</Application>
  <PresentationFormat>Widescreen</PresentationFormat>
  <Paragraphs>161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Midwest Referee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Are there any other species you would like to see clarified in the rules?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Midwest Referee Survey</dc:title>
  <dc:creator>Larson, Heidi (Brookings)</dc:creator>
  <cp:lastModifiedBy>Larson, Heidi (Brookings)</cp:lastModifiedBy>
  <cp:revision>12</cp:revision>
  <dcterms:created xsi:type="dcterms:W3CDTF">2018-07-03T13:51:18Z</dcterms:created>
  <dcterms:modified xsi:type="dcterms:W3CDTF">2018-07-03T19:29:07Z</dcterms:modified>
</cp:coreProperties>
</file>