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4" r:id="rId2"/>
    <p:sldId id="295" r:id="rId3"/>
    <p:sldId id="260" r:id="rId4"/>
    <p:sldId id="257" r:id="rId5"/>
    <p:sldId id="290" r:id="rId6"/>
    <p:sldId id="256" r:id="rId7"/>
    <p:sldId id="261" r:id="rId8"/>
    <p:sldId id="272" r:id="rId9"/>
    <p:sldId id="286" r:id="rId10"/>
    <p:sldId id="294" r:id="rId11"/>
    <p:sldId id="293" r:id="rId12"/>
    <p:sldId id="285" r:id="rId13"/>
    <p:sldId id="287" r:id="rId14"/>
    <p:sldId id="280" r:id="rId15"/>
    <p:sldId id="264" r:id="rId16"/>
    <p:sldId id="297" r:id="rId17"/>
    <p:sldId id="296" r:id="rId18"/>
    <p:sldId id="265" r:id="rId19"/>
    <p:sldId id="266" r:id="rId20"/>
    <p:sldId id="263" r:id="rId21"/>
    <p:sldId id="262" r:id="rId22"/>
    <p:sldId id="288" r:id="rId23"/>
    <p:sldId id="291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08" autoAdjust="0"/>
    <p:restoredTop sz="94660"/>
  </p:normalViewPr>
  <p:slideViewPr>
    <p:cSldViewPr snapToGrid="0">
      <p:cViewPr varScale="1">
        <p:scale>
          <a:sx n="92" d="100"/>
          <a:sy n="92" d="100"/>
        </p:scale>
        <p:origin x="5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oopa/Desktop/ROOPA%20Malabar%20spinach%20June%201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ranantared\Desktop\May%2030-Final-Malbar%20Spinach%20results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>
                <a:solidFill>
                  <a:schemeClr val="tx1"/>
                </a:solidFill>
                <a:latin typeface="Bookman Old Style" panose="02050604050505020204" pitchFamily="18" charset="0"/>
              </a:rPr>
              <a:t>Moisture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358778069407984E-2"/>
          <c:y val="0.10182506858222472"/>
          <c:w val="0.90286351706036749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'May 28 reading-2019'!$D$152</c:f>
              <c:strCache>
                <c:ptCount val="1"/>
                <c:pt idx="0">
                  <c:v>Moisture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'May 28 reading-2019'!$C$153:$C$158</c:f>
              <c:strCache>
                <c:ptCount val="6"/>
                <c:pt idx="0">
                  <c:v>Olds GS</c:v>
                </c:pt>
                <c:pt idx="1">
                  <c:v>Burpee GS</c:v>
                </c:pt>
                <c:pt idx="2">
                  <c:v>Kitawaza GS</c:v>
                </c:pt>
                <c:pt idx="3">
                  <c:v>Olds RS</c:v>
                </c:pt>
                <c:pt idx="4">
                  <c:v>Burpee RS</c:v>
                </c:pt>
                <c:pt idx="5">
                  <c:v>Kitawaza RS</c:v>
                </c:pt>
              </c:strCache>
            </c:strRef>
          </c:cat>
          <c:val>
            <c:numRef>
              <c:f>'May 28 reading-2019'!$D$153:$D$158</c:f>
              <c:numCache>
                <c:formatCode>General</c:formatCode>
                <c:ptCount val="6"/>
                <c:pt idx="0">
                  <c:v>5.8</c:v>
                </c:pt>
                <c:pt idx="1">
                  <c:v>6.6</c:v>
                </c:pt>
                <c:pt idx="2">
                  <c:v>6</c:v>
                </c:pt>
                <c:pt idx="3">
                  <c:v>9.9</c:v>
                </c:pt>
                <c:pt idx="4">
                  <c:v>9.1</c:v>
                </c:pt>
                <c:pt idx="5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8-904B-8C67-89E78B3A9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398768"/>
        <c:axId val="84379504"/>
      </c:barChart>
      <c:dateAx>
        <c:axId val="8439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79504"/>
        <c:crosses val="autoZero"/>
        <c:auto val="0"/>
        <c:lblOffset val="100"/>
        <c:baseTimeUnit val="days"/>
      </c:dateAx>
      <c:valAx>
        <c:axId val="8437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n-US"/>
          </a:p>
        </c:txPr>
        <c:crossAx val="8439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'[May 30-Final-Malbar Spinach results.xls]May 28 reading-2019'!$D$137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'[May 30-Final-Malbar Spinach results.xls]May 28 reading-2019'!$B$138:$C$143</c:f>
              <c:multiLvlStrCache>
                <c:ptCount val="6"/>
                <c:lvl>
                  <c:pt idx="0">
                    <c:v>Kitawaza GS</c:v>
                  </c:pt>
                  <c:pt idx="1">
                    <c:v>Olds RS</c:v>
                  </c:pt>
                  <c:pt idx="2">
                    <c:v>Burpee GS</c:v>
                  </c:pt>
                  <c:pt idx="3">
                    <c:v>Kitawaza RS</c:v>
                  </c:pt>
                  <c:pt idx="4">
                    <c:v>Olds GS</c:v>
                  </c:pt>
                  <c:pt idx="5">
                    <c:v>Burpee RS</c:v>
                  </c:pt>
                </c:lvl>
                <c:lvl>
                  <c:pt idx="0">
                    <c:v>Low vigour</c:v>
                  </c:pt>
                  <c:pt idx="2">
                    <c:v>Medium vigor</c:v>
                  </c:pt>
                  <c:pt idx="4">
                    <c:v>High vigor</c:v>
                  </c:pt>
                </c:lvl>
              </c:multiLvlStrCache>
            </c:multiLvlStrRef>
          </c:cat>
          <c:val>
            <c:numRef>
              <c:f>'[May 30-Final-Malbar Spinach results.xls]May 28 reading-2019'!$D$138:$D$143</c:f>
              <c:numCache>
                <c:formatCode>General</c:formatCode>
                <c:ptCount val="6"/>
                <c:pt idx="0">
                  <c:v>63</c:v>
                </c:pt>
                <c:pt idx="1">
                  <c:v>70</c:v>
                </c:pt>
                <c:pt idx="2">
                  <c:v>78</c:v>
                </c:pt>
                <c:pt idx="3">
                  <c:v>80</c:v>
                </c:pt>
                <c:pt idx="4">
                  <c:v>83</c:v>
                </c:pt>
                <c:pt idx="5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98-4987-8B96-02A60D686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372552"/>
        <c:axId val="274686456"/>
      </c:barChart>
      <c:catAx>
        <c:axId val="214372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FF0000"/>
                    </a:solidFill>
                  </a:rPr>
                  <a:t>Vigour quality of seed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686456"/>
        <c:crosses val="autoZero"/>
        <c:auto val="1"/>
        <c:lblAlgn val="ctr"/>
        <c:lblOffset val="100"/>
        <c:noMultiLvlLbl val="0"/>
      </c:catAx>
      <c:valAx>
        <c:axId val="274686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>
                    <a:solidFill>
                      <a:srgbClr val="FF0000"/>
                    </a:solidFill>
                  </a:rPr>
                  <a:t>Germination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725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6FECE-1952-1845-B86B-01B84DFFCC1D}" type="datetimeFigureOut">
              <a:rPr lang="en-US" smtClean="0"/>
              <a:pPr/>
              <a:t>6/3/19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61167-17AF-5E47-A5FC-A80AFC620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86F896-1F7D-4032-A9EA-12B664715C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6ABB5-F1C7-4935-B623-D9F14BB091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762E17E-DF8E-4045-8AA3-A99C321C364B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9DFF502-DC67-48E4-B613-04AB057066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0CF7AF-AB80-4401-8FFC-01985397E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57094-3684-43F9-8DCD-DF4C9DD7CF5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D46DA-C8C5-44D6-A0F0-F931333A2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F5DAF5E-1000-4223-9EF4-432562B71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AF7E-D738-4DD2-B8B8-CEFCD2411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B455B-00B6-47F9-B437-F0C07C0CC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55FA0-29B1-4754-8F70-99D1C9CB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E21EB-6535-4B9A-A483-F4C7E06DC978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7B55-1E35-4862-B38C-2AEC8409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4CC1D-5C14-4355-8959-E0516B98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D2925-02AC-4BFE-8D19-73EA405D3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9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1A89-1918-47FF-B68F-9BFB0A12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57420-BBAE-4DC0-AA81-960C3A15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0143B-0C6A-4F15-849D-F49893C9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DE29-51AF-4E07-9C20-23971741A6E5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7C906-38FE-4AD9-8A7B-C925B2C2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C7E64-A216-4AF7-8E20-13B7CDECE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F8C8F-55CD-46C5-98EA-A8C4F3F66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4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C23CF-D03E-43E3-A938-1B575E947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F98E5-8265-48A3-933C-D2823824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F1E4-6D46-4292-850B-8C9455D1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EE2CC-600B-40D4-962F-F4F7F334B0F9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8ED58-E8AF-49C2-A8E9-98F5B858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55E5F-97E1-4CA6-91A6-8D025163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BEB9-9F16-44E6-AD3F-06172A25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C2F0-394E-43E0-9099-4D7D1FA3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4CE72-C9FE-4956-8DA7-94D666AEB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3A0B-9232-43DA-8E76-17A3EEC8B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C256C-0BC0-4D8F-B82C-4D47A5074074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F5598-4610-4CC6-88DD-C16B34F5C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A8357-F3F4-4156-A497-BB915693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4389C-B04A-412B-AEA1-B3930AD1B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4088-54E6-4016-9BCE-AF133BCF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2F82B-4F8F-4067-AD68-9824370F6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10689-FA20-41E4-BB13-FBD74BDB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469EE-E979-4469-A09E-FA5366CBFF17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B17BE-9CBC-44DB-A1C3-B09DD1A8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E2128-CB11-4D02-AE0F-0362BC97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E01BD-8965-41EA-9A87-6069C0787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5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31A1-EA23-47AD-9B34-3A79C87D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19947-9811-4640-BB4C-81DFC4083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2A7AF-ED74-4CE1-8DB1-928E63D5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F63781-7A8D-4F01-B243-407074E1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AD03E-63B3-4357-9A07-35E807C88DC1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AD3064-D275-482E-98AF-51C516CF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CFCEDB-E987-4074-8E02-61802EFA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37766-7D3D-4341-8B12-2BAAC133E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838B9-CF2A-49C7-A352-0A26133C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2A490-2414-4A6B-A3C5-070EED7D9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E2B4D-85F1-4174-82E5-DC3A27A4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16D6A-3C2F-4037-9376-89F43210D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FAF8D-9243-4F49-BAAE-BD7DF9565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2C6F0CC-B6CC-4D9B-8810-ADB01CE9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D1EB5-CC36-4611-A7C2-E1A37922A1A0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415AE9-7FB9-47AC-9511-27DA6288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10C3B3-9A41-4BDB-BEF9-9FE87362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4C56-9C0E-4024-89CA-879D6F85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5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A437-652E-4471-8F69-3E1826B3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A10EDAD-F625-43C2-B30D-FAD348E8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4ECAE-1C0D-4950-938D-0FF95B037E1D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922E1B-ADF2-4F5B-9C60-99786FDA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042DC1-DF81-47FE-BEB8-42A5EFC0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0A7E-73D8-47FE-AE17-CE6A31562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0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7B3F79-301E-485F-AE19-A127332E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AFDAD-2C58-4C93-B6C0-441CFA5FC87A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0D2F76-9BDC-4820-B298-7FCA0770F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9A0E17-D436-4144-8C7A-297B492A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2A281-5EC7-47F0-B91D-3646560C2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8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51C9-5D17-4FE6-B4A1-F31AC0A6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C8FEF-4965-402C-BC24-9EA1AD5A3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5E640-DDD1-40A9-AB30-F332E4179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9BCAEE-3473-4593-AF65-6B739FED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DE0-2463-4C44-80AE-14C855ABD284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9654EA-7E0B-4C0C-8A2D-2D6004F4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0BE53A-D9C0-4335-BE89-D2CA3118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62C4-306F-4AC3-B7B5-569FF57A7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551C-AFFC-4953-86B6-7094F65B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CE534-3869-4269-BD43-6A747039C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A4680-98A4-4C7A-9D73-FC6620DA4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00135B-F1B2-405B-9792-D55FCB8C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E1678-64CA-4194-8006-C22C8ACD248B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422FFD-EEF6-4519-A9E0-6EECB313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8AD58F-7B61-46B8-978A-F624874B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7E6D-B76C-44A1-B1E3-166EEE523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8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AFC6DDF-9682-40E0-B118-ED2333CC4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5E3F-207C-432B-82CB-BC3C7A6C9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222C2-428C-42D7-989D-057988E6B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F4914E-A0EC-4891-9490-8350F27A0EF1}" type="datetimeFigureOut">
              <a:rPr lang="en-US"/>
              <a:pPr>
                <a:defRPr/>
              </a:pPr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BA5AC-0BE1-4062-A0A4-44544755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6027-CF02-4C13-9FC5-153B6A575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DA1057-DC84-4608-B017-814653F72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izoaceae" TargetMode="External"/><Relationship Id="rId2" Type="http://schemas.openxmlformats.org/officeDocument/2006/relationships/hyperlink" Target="https://en.wikipedia.org/wiki/Spinaci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ts.usda.gov/native_status_def.html" TargetMode="External"/><Relationship Id="rId2" Type="http://schemas.openxmlformats.org/officeDocument/2006/relationships/hyperlink" Target="https://plants.usda.gov/growth_habits_def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88AB-A9F0-4890-B253-C88EC5DE2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6" y="1870360"/>
            <a:ext cx="11806844" cy="1371601"/>
          </a:xfrm>
        </p:spPr>
        <p:txBody>
          <a:bodyPr/>
          <a:lstStyle/>
          <a:p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Determine appropriate germination methods for Malabar Spinach spp. (</a:t>
            </a:r>
            <a:r>
              <a:rPr lang="en-US" sz="3600" b="1" i="1" dirty="0">
                <a:solidFill>
                  <a:srgbClr val="FF0000"/>
                </a:solidFill>
              </a:rPr>
              <a:t>Basella alba and Basella rubra </a:t>
            </a:r>
            <a:r>
              <a:rPr lang="en-US" sz="3600" b="1" dirty="0">
                <a:solidFill>
                  <a:srgbClr val="FF0000"/>
                </a:solidFill>
              </a:rPr>
              <a:t>L.)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DBDCE-1C92-4B45-B4A8-207D9EA74F63}"/>
              </a:ext>
            </a:extLst>
          </p:cNvPr>
          <p:cNvSpPr txBox="1"/>
          <p:nvPr/>
        </p:nvSpPr>
        <p:spPr>
          <a:xfrm>
            <a:off x="5065647" y="4706280"/>
            <a:ext cx="653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Dr. Roopa Anantareddy,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F236F-C77A-4B48-838B-BF2195A06F43}"/>
              </a:ext>
            </a:extLst>
          </p:cNvPr>
          <p:cNvSpPr txBox="1"/>
          <p:nvPr/>
        </p:nvSpPr>
        <p:spPr>
          <a:xfrm>
            <a:off x="9210507" y="4887883"/>
            <a:ext cx="214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CSA (Germination)</a:t>
            </a:r>
          </a:p>
        </p:txBody>
      </p:sp>
    </p:spTree>
    <p:extLst>
      <p:ext uri="{BB962C8B-B14F-4D97-AF65-F5344CB8AC3E}">
        <p14:creationId xmlns:p14="http://schemas.microsoft.com/office/powerpoint/2010/main" val="395096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B134-324F-D84F-AFFD-0910254F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4912"/>
            <a:ext cx="10744200" cy="858981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US" sz="2800" dirty="0">
                <a:latin typeface="Bookman Old Style" panose="02050604050505020204" pitchFamily="18" charset="0"/>
              </a:rPr>
              <a:t>Vol. 3 - Uniform classification of weed  and crop seeds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1FC5B5-4AC7-EE4B-84F8-ABC460B2E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066939"/>
              </p:ext>
            </p:extLst>
          </p:nvPr>
        </p:nvGraphicFramePr>
        <p:xfrm>
          <a:off x="609601" y="1897302"/>
          <a:ext cx="11187544" cy="1804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955">
                  <a:extLst>
                    <a:ext uri="{9D8B030D-6E8A-4147-A177-3AD203B41FA5}">
                      <a16:colId xmlns:a16="http://schemas.microsoft.com/office/drawing/2014/main" val="2614335813"/>
                    </a:ext>
                  </a:extLst>
                </a:gridCol>
                <a:gridCol w="1884975">
                  <a:extLst>
                    <a:ext uri="{9D8B030D-6E8A-4147-A177-3AD203B41FA5}">
                      <a16:colId xmlns:a16="http://schemas.microsoft.com/office/drawing/2014/main" val="631327780"/>
                    </a:ext>
                  </a:extLst>
                </a:gridCol>
                <a:gridCol w="2474929">
                  <a:extLst>
                    <a:ext uri="{9D8B030D-6E8A-4147-A177-3AD203B41FA5}">
                      <a16:colId xmlns:a16="http://schemas.microsoft.com/office/drawing/2014/main" val="2234216862"/>
                    </a:ext>
                  </a:extLst>
                </a:gridCol>
                <a:gridCol w="1438913">
                  <a:extLst>
                    <a:ext uri="{9D8B030D-6E8A-4147-A177-3AD203B41FA5}">
                      <a16:colId xmlns:a16="http://schemas.microsoft.com/office/drawing/2014/main" val="1524751058"/>
                    </a:ext>
                  </a:extLst>
                </a:gridCol>
                <a:gridCol w="1741084">
                  <a:extLst>
                    <a:ext uri="{9D8B030D-6E8A-4147-A177-3AD203B41FA5}">
                      <a16:colId xmlns:a16="http://schemas.microsoft.com/office/drawing/2014/main" val="1765549287"/>
                    </a:ext>
                  </a:extLst>
                </a:gridCol>
                <a:gridCol w="546786">
                  <a:extLst>
                    <a:ext uri="{9D8B030D-6E8A-4147-A177-3AD203B41FA5}">
                      <a16:colId xmlns:a16="http://schemas.microsoft.com/office/drawing/2014/main" val="533288843"/>
                    </a:ext>
                  </a:extLst>
                </a:gridCol>
                <a:gridCol w="474842">
                  <a:extLst>
                    <a:ext uri="{9D8B030D-6E8A-4147-A177-3AD203B41FA5}">
                      <a16:colId xmlns:a16="http://schemas.microsoft.com/office/drawing/2014/main" val="4078003219"/>
                    </a:ext>
                  </a:extLst>
                </a:gridCol>
                <a:gridCol w="503620">
                  <a:extLst>
                    <a:ext uri="{9D8B030D-6E8A-4147-A177-3AD203B41FA5}">
                      <a16:colId xmlns:a16="http://schemas.microsoft.com/office/drawing/2014/main" val="169015813"/>
                    </a:ext>
                  </a:extLst>
                </a:gridCol>
                <a:gridCol w="460452">
                  <a:extLst>
                    <a:ext uri="{9D8B030D-6E8A-4147-A177-3AD203B41FA5}">
                      <a16:colId xmlns:a16="http://schemas.microsoft.com/office/drawing/2014/main" val="855119949"/>
                    </a:ext>
                  </a:extLst>
                </a:gridCol>
                <a:gridCol w="330949">
                  <a:extLst>
                    <a:ext uri="{9D8B030D-6E8A-4147-A177-3AD203B41FA5}">
                      <a16:colId xmlns:a16="http://schemas.microsoft.com/office/drawing/2014/main" val="801292797"/>
                    </a:ext>
                  </a:extLst>
                </a:gridCol>
                <a:gridCol w="449963">
                  <a:extLst>
                    <a:ext uri="{9D8B030D-6E8A-4147-A177-3AD203B41FA5}">
                      <a16:colId xmlns:a16="http://schemas.microsoft.com/office/drawing/2014/main" val="443161092"/>
                    </a:ext>
                  </a:extLst>
                </a:gridCol>
                <a:gridCol w="291076">
                  <a:extLst>
                    <a:ext uri="{9D8B030D-6E8A-4147-A177-3AD203B41FA5}">
                      <a16:colId xmlns:a16="http://schemas.microsoft.com/office/drawing/2014/main" val="668460621"/>
                    </a:ext>
                  </a:extLst>
                </a:gridCol>
              </a:tblGrid>
              <a:tr h="679030">
                <a:tc>
                  <a:txBody>
                    <a:bodyPr/>
                    <a:lstStyle/>
                    <a:p>
                      <a:r>
                        <a:rPr lang="en-US" dirty="0"/>
                        <a:t>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Common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 class</a:t>
                      </a:r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r>
                        <a:rPr lang="en-US" dirty="0"/>
                        <a:t>Contaminating classification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251665"/>
                  </a:ext>
                </a:extLst>
              </a:tr>
              <a:tr h="485022">
                <a:tc rowSpan="2"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Basella Alaba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Malabar Spinach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Basellaceae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Vegetable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832771"/>
                  </a:ext>
                </a:extLst>
              </a:tr>
              <a:tr h="4850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5059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1FC949-3F9B-2E4F-9F60-E3702F4ABBEF}"/>
              </a:ext>
            </a:extLst>
          </p:cNvPr>
          <p:cNvSpPr txBox="1"/>
          <p:nvPr/>
        </p:nvSpPr>
        <p:spPr>
          <a:xfrm>
            <a:off x="609601" y="3865415"/>
            <a:ext cx="401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Similar-Okra, </a:t>
            </a:r>
            <a:r>
              <a:rPr lang="en-US" dirty="0" err="1"/>
              <a:t>Newzeland</a:t>
            </a:r>
            <a:r>
              <a:rPr lang="en-US" dirty="0"/>
              <a:t> spinach</a:t>
            </a:r>
          </a:p>
        </p:txBody>
      </p:sp>
    </p:spTree>
    <p:extLst>
      <p:ext uri="{BB962C8B-B14F-4D97-AF65-F5344CB8AC3E}">
        <p14:creationId xmlns:p14="http://schemas.microsoft.com/office/powerpoint/2010/main" val="101006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A0D68-BACD-5746-BE3E-FA0608A6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36" y="198866"/>
            <a:ext cx="10328564" cy="466148"/>
          </a:xfrm>
        </p:spPr>
        <p:txBody>
          <a:bodyPr/>
          <a:lstStyle/>
          <a:p>
            <a:r>
              <a:rPr lang="en-US" sz="2800" dirty="0">
                <a:latin typeface="Bookman Old Style" panose="02050604050505020204" pitchFamily="18" charset="0"/>
              </a:rPr>
              <a:t>Moisture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5BC74-44F8-1843-951F-352F512A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665014"/>
            <a:ext cx="11887200" cy="59941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Table 11A. Air oven method parameters for determining seed moisture content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*</a:t>
            </a:r>
            <a:r>
              <a:rPr lang="en-US" sz="2200" dirty="0"/>
              <a:t>Note: Seed size is similar to okra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400" dirty="0"/>
              <a:t> Seed Moisture varied from (6-10%)</a:t>
            </a:r>
          </a:p>
          <a:p>
            <a:pPr marL="0" indent="0">
              <a:buNone/>
            </a:pPr>
            <a:endParaRPr lang="en-US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F52CE5-8A10-6E43-BB58-57FE09385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288865"/>
              </p:ext>
            </p:extLst>
          </p:nvPr>
        </p:nvGraphicFramePr>
        <p:xfrm>
          <a:off x="532015" y="1232295"/>
          <a:ext cx="10565477" cy="1649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376">
                  <a:extLst>
                    <a:ext uri="{9D8B030D-6E8A-4147-A177-3AD203B41FA5}">
                      <a16:colId xmlns:a16="http://schemas.microsoft.com/office/drawing/2014/main" val="2614335813"/>
                    </a:ext>
                  </a:extLst>
                </a:gridCol>
                <a:gridCol w="1972332">
                  <a:extLst>
                    <a:ext uri="{9D8B030D-6E8A-4147-A177-3AD203B41FA5}">
                      <a16:colId xmlns:a16="http://schemas.microsoft.com/office/drawing/2014/main" val="631327780"/>
                    </a:ext>
                  </a:extLst>
                </a:gridCol>
                <a:gridCol w="1509354">
                  <a:extLst>
                    <a:ext uri="{9D8B030D-6E8A-4147-A177-3AD203B41FA5}">
                      <a16:colId xmlns:a16="http://schemas.microsoft.com/office/drawing/2014/main" val="2234216862"/>
                    </a:ext>
                  </a:extLst>
                </a:gridCol>
                <a:gridCol w="1509354">
                  <a:extLst>
                    <a:ext uri="{9D8B030D-6E8A-4147-A177-3AD203B41FA5}">
                      <a16:colId xmlns:a16="http://schemas.microsoft.com/office/drawing/2014/main" val="1524751058"/>
                    </a:ext>
                  </a:extLst>
                </a:gridCol>
                <a:gridCol w="1734462">
                  <a:extLst>
                    <a:ext uri="{9D8B030D-6E8A-4147-A177-3AD203B41FA5}">
                      <a16:colId xmlns:a16="http://schemas.microsoft.com/office/drawing/2014/main" val="1765549287"/>
                    </a:ext>
                  </a:extLst>
                </a:gridCol>
                <a:gridCol w="1730644">
                  <a:extLst>
                    <a:ext uri="{9D8B030D-6E8A-4147-A177-3AD203B41FA5}">
                      <a16:colId xmlns:a16="http://schemas.microsoft.com/office/drawing/2014/main" val="533288843"/>
                    </a:ext>
                  </a:extLst>
                </a:gridCol>
                <a:gridCol w="1062955">
                  <a:extLst>
                    <a:ext uri="{9D8B030D-6E8A-4147-A177-3AD203B41FA5}">
                      <a16:colId xmlns:a16="http://schemas.microsoft.com/office/drawing/2014/main" val="3145705094"/>
                    </a:ext>
                  </a:extLst>
                </a:gridCol>
              </a:tblGrid>
              <a:tr h="734673">
                <a:tc>
                  <a:txBody>
                    <a:bodyPr/>
                    <a:lstStyle/>
                    <a:p>
                      <a:r>
                        <a:rPr lang="en-US" dirty="0"/>
                        <a:t>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Common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  <a:p>
                      <a:r>
                        <a:rPr lang="en-US" dirty="0"/>
                        <a:t>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Temperature (</a:t>
                      </a:r>
                      <a:r>
                        <a:rPr lang="en-US" baseline="30000" dirty="0"/>
                        <a:t>0</a:t>
                      </a:r>
                      <a:r>
                        <a:rPr lang="en-US" dirty="0"/>
                        <a:t>)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Drying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251665"/>
                  </a:ext>
                </a:extLst>
              </a:tr>
              <a:tr h="73467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Basella Alaba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Malabar Spinach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Whole seed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130 </a:t>
                      </a:r>
                      <a:r>
                        <a:rPr lang="en-US" baseline="30000" dirty="0"/>
                        <a:t>0</a:t>
                      </a:r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hr.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832771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9DA6674-6AD0-FC42-9F71-F6E5373453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676119"/>
              </p:ext>
            </p:extLst>
          </p:nvPr>
        </p:nvGraphicFramePr>
        <p:xfrm>
          <a:off x="5087388" y="3092335"/>
          <a:ext cx="6010103" cy="3465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753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A409-D7A5-4515-9C4B-7088308D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172" y="365125"/>
            <a:ext cx="10056627" cy="4429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Table 1.  Initial Seed Quality of Malabar Spinach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4C63DE-F3D8-40AD-8DA7-F5930F61C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08553"/>
              </p:ext>
            </p:extLst>
          </p:nvPr>
        </p:nvGraphicFramePr>
        <p:xfrm>
          <a:off x="281355" y="1139484"/>
          <a:ext cx="3249636" cy="4859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212">
                  <a:extLst>
                    <a:ext uri="{9D8B030D-6E8A-4147-A177-3AD203B41FA5}">
                      <a16:colId xmlns:a16="http://schemas.microsoft.com/office/drawing/2014/main" val="4282249789"/>
                    </a:ext>
                  </a:extLst>
                </a:gridCol>
                <a:gridCol w="1083212">
                  <a:extLst>
                    <a:ext uri="{9D8B030D-6E8A-4147-A177-3AD203B41FA5}">
                      <a16:colId xmlns:a16="http://schemas.microsoft.com/office/drawing/2014/main" val="3051201315"/>
                    </a:ext>
                  </a:extLst>
                </a:gridCol>
                <a:gridCol w="1083212">
                  <a:extLst>
                    <a:ext uri="{9D8B030D-6E8A-4147-A177-3AD203B41FA5}">
                      <a16:colId xmlns:a16="http://schemas.microsoft.com/office/drawing/2014/main" val="1546830604"/>
                    </a:ext>
                  </a:extLst>
                </a:gridCol>
              </a:tblGrid>
              <a:tr h="156725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Seed  vigor quality –Malabar Spinach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391603"/>
                  </a:ext>
                </a:extLst>
              </a:tr>
              <a:tr h="804948">
                <a:tc>
                  <a:txBody>
                    <a:bodyPr/>
                    <a:lstStyle/>
                    <a:p>
                      <a:r>
                        <a:rPr lang="en-US" dirty="0"/>
                        <a:t>Low vigor</a:t>
                      </a:r>
                    </a:p>
                    <a:p>
                      <a:r>
                        <a:rPr lang="en-US" dirty="0"/>
                        <a:t>(2 samples)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Old's RS, Kitawaza 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73987"/>
                  </a:ext>
                </a:extLst>
              </a:tr>
              <a:tr h="1149926">
                <a:tc>
                  <a:txBody>
                    <a:bodyPr/>
                    <a:lstStyle/>
                    <a:p>
                      <a:r>
                        <a:rPr lang="en-US" dirty="0"/>
                        <a:t>Medium vigor</a:t>
                      </a:r>
                    </a:p>
                    <a:p>
                      <a:r>
                        <a:rPr lang="en-US" dirty="0"/>
                        <a:t>(2 samples)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75-80%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Burpee GS, Kitawaza 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136284"/>
                  </a:ext>
                </a:extLst>
              </a:tr>
              <a:tr h="804948">
                <a:tc>
                  <a:txBody>
                    <a:bodyPr/>
                    <a:lstStyle/>
                    <a:p>
                      <a:r>
                        <a:rPr lang="en-US" dirty="0"/>
                        <a:t>High vigor</a:t>
                      </a:r>
                    </a:p>
                    <a:p>
                      <a:r>
                        <a:rPr lang="en-US" dirty="0"/>
                        <a:t>(2 samples)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Olds GS, Burpee 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691302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541636F-6F06-42FD-B1A2-AF5998288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729798"/>
              </p:ext>
            </p:extLst>
          </p:nvPr>
        </p:nvGraphicFramePr>
        <p:xfrm>
          <a:off x="3882683" y="1012874"/>
          <a:ext cx="8168638" cy="548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812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EF42-25A8-4307-AD8B-3407C26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768626"/>
            <a:ext cx="11062252" cy="63912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793CBC-FA26-4A92-9B3A-36827E014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924298"/>
              </p:ext>
            </p:extLst>
          </p:nvPr>
        </p:nvGraphicFramePr>
        <p:xfrm>
          <a:off x="838200" y="1825625"/>
          <a:ext cx="10515600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791">
                  <a:extLst>
                    <a:ext uri="{9D8B030D-6E8A-4147-A177-3AD203B41FA5}">
                      <a16:colId xmlns:a16="http://schemas.microsoft.com/office/drawing/2014/main" val="3918342865"/>
                    </a:ext>
                  </a:extLst>
                </a:gridCol>
                <a:gridCol w="2199861">
                  <a:extLst>
                    <a:ext uri="{9D8B030D-6E8A-4147-A177-3AD203B41FA5}">
                      <a16:colId xmlns:a16="http://schemas.microsoft.com/office/drawing/2014/main" val="3015546665"/>
                    </a:ext>
                  </a:extLst>
                </a:gridCol>
                <a:gridCol w="1952708">
                  <a:extLst>
                    <a:ext uri="{9D8B030D-6E8A-4147-A177-3AD203B41FA5}">
                      <a16:colId xmlns:a16="http://schemas.microsoft.com/office/drawing/2014/main" val="136857911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0264752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442349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Between Blotter </a:t>
                      </a:r>
                    </a:p>
                    <a:p>
                      <a:r>
                        <a:rPr lang="en-US" dirty="0"/>
                        <a:t>(Normal)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Between Blotter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(Dead)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 of Blotter </a:t>
                      </a:r>
                    </a:p>
                    <a:p>
                      <a:r>
                        <a:rPr lang="en-US" dirty="0"/>
                        <a:t>(Normal)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Top of Blotter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(Dead)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182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15Dark/Light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418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 Light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00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15/25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75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20/30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220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20/30 Dark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02214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C912F8-7FD4-4CDB-96FC-25318BE45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094178"/>
              </p:ext>
            </p:extLst>
          </p:nvPr>
        </p:nvGraphicFramePr>
        <p:xfrm>
          <a:off x="861392" y="4745235"/>
          <a:ext cx="1039964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928">
                  <a:extLst>
                    <a:ext uri="{9D8B030D-6E8A-4147-A177-3AD203B41FA5}">
                      <a16:colId xmlns:a16="http://schemas.microsoft.com/office/drawing/2014/main" val="2248787334"/>
                    </a:ext>
                  </a:extLst>
                </a:gridCol>
                <a:gridCol w="2079928">
                  <a:extLst>
                    <a:ext uri="{9D8B030D-6E8A-4147-A177-3AD203B41FA5}">
                      <a16:colId xmlns:a16="http://schemas.microsoft.com/office/drawing/2014/main" val="128885505"/>
                    </a:ext>
                  </a:extLst>
                </a:gridCol>
                <a:gridCol w="2079928">
                  <a:extLst>
                    <a:ext uri="{9D8B030D-6E8A-4147-A177-3AD203B41FA5}">
                      <a16:colId xmlns:a16="http://schemas.microsoft.com/office/drawing/2014/main" val="1606442601"/>
                    </a:ext>
                  </a:extLst>
                </a:gridCol>
                <a:gridCol w="2079928">
                  <a:extLst>
                    <a:ext uri="{9D8B030D-6E8A-4147-A177-3AD203B41FA5}">
                      <a16:colId xmlns:a16="http://schemas.microsoft.com/office/drawing/2014/main" val="4145139202"/>
                    </a:ext>
                  </a:extLst>
                </a:gridCol>
                <a:gridCol w="2079928">
                  <a:extLst>
                    <a:ext uri="{9D8B030D-6E8A-4147-A177-3AD203B41FA5}">
                      <a16:colId xmlns:a16="http://schemas.microsoft.com/office/drawing/2014/main" val="1536046426"/>
                    </a:ext>
                  </a:extLst>
                </a:gridCol>
              </a:tblGrid>
              <a:tr h="234650">
                <a:tc>
                  <a:txBody>
                    <a:bodyPr/>
                    <a:lstStyle/>
                    <a:p>
                      <a:r>
                        <a:rPr lang="en-US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72710"/>
                  </a:ext>
                </a:extLst>
              </a:tr>
              <a:tr h="234650">
                <a:tc>
                  <a:txBody>
                    <a:bodyPr/>
                    <a:lstStyle/>
                    <a:p>
                      <a:r>
                        <a:rPr lang="en-US" dirty="0"/>
                        <a:t>F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7282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3D7872-63F5-4475-B1A7-BD939C349CF9}"/>
              </a:ext>
            </a:extLst>
          </p:cNvPr>
          <p:cNvSpPr txBox="1"/>
          <p:nvPr/>
        </p:nvSpPr>
        <p:spPr>
          <a:xfrm>
            <a:off x="1577009" y="6069496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Deviation ----------20/30 light------ -2.06</a:t>
            </a:r>
          </a:p>
          <a:p>
            <a:r>
              <a:rPr lang="en-US" dirty="0"/>
              <a:t>Standard Deviation----------- 15 Dark/light----- 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AE134-0ABE-4C2D-9E59-A8C5C2CE42A3}"/>
              </a:ext>
            </a:extLst>
          </p:cNvPr>
          <p:cNvSpPr txBox="1"/>
          <p:nvPr/>
        </p:nvSpPr>
        <p:spPr>
          <a:xfrm>
            <a:off x="98475" y="622851"/>
            <a:ext cx="1195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Table 2. Standardization of effect of temperature on media Malabar Spinach  Olds -var. green stem</a:t>
            </a:r>
          </a:p>
        </p:txBody>
      </p:sp>
    </p:spTree>
    <p:extLst>
      <p:ext uri="{BB962C8B-B14F-4D97-AF65-F5344CB8AC3E}">
        <p14:creationId xmlns:p14="http://schemas.microsoft.com/office/powerpoint/2010/main" val="115348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A2CC-DFD2-45C0-A7D0-F41139AA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67" y="202025"/>
            <a:ext cx="10831340" cy="490629"/>
          </a:xfrm>
        </p:spPr>
        <p:txBody>
          <a:bodyPr/>
          <a:lstStyle/>
          <a:p>
            <a:r>
              <a:rPr lang="en-US" sz="2800" b="1" dirty="0"/>
              <a:t>3. </a:t>
            </a:r>
            <a:r>
              <a:rPr lang="en-US" sz="2400" b="1" dirty="0"/>
              <a:t>Effect of different seed treatment on Malabar Spinach var., Red stem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06" y="923540"/>
            <a:ext cx="9545551" cy="50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42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BAEA385-6122-47D1-8D52-179BCA4F9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263" y="365125"/>
            <a:ext cx="10777537" cy="785813"/>
          </a:xfrm>
        </p:spPr>
        <p:txBody>
          <a:bodyPr/>
          <a:lstStyle/>
          <a:p>
            <a:r>
              <a:rPr lang="en-US" altLang="en-US" sz="3200"/>
              <a:t>Normal Seedlings of Malabar Spinach</a:t>
            </a:r>
          </a:p>
        </p:txBody>
      </p:sp>
      <p:pic>
        <p:nvPicPr>
          <p:cNvPr id="11267" name="Content Placeholder 4">
            <a:extLst>
              <a:ext uri="{FF2B5EF4-FFF2-40B4-BE49-F238E27FC236}">
                <a16:creationId xmlns:a16="http://schemas.microsoft.com/office/drawing/2014/main" id="{6ACC0E34-3139-4DA0-A226-1E69DF293D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4" y="2039938"/>
            <a:ext cx="2485592" cy="4452937"/>
          </a:xfrm>
        </p:spPr>
      </p:pic>
      <p:sp>
        <p:nvSpPr>
          <p:cNvPr id="11268" name="TextBox 5">
            <a:extLst>
              <a:ext uri="{FF2B5EF4-FFF2-40B4-BE49-F238E27FC236}">
                <a16:creationId xmlns:a16="http://schemas.microsoft.com/office/drawing/2014/main" id="{48DACA4D-5778-478C-B016-35183041E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1252538"/>
            <a:ext cx="5189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Normal of Green stem Malabar spinach (No MSU) </a:t>
            </a:r>
          </a:p>
        </p:txBody>
      </p:sp>
      <p:pic>
        <p:nvPicPr>
          <p:cNvPr id="16" name="Picture 1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B103282-81FE-FE43-ACDD-075DC6B770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8" t="4215" r="4979" b="5295"/>
          <a:stretch/>
        </p:blipFill>
        <p:spPr>
          <a:xfrm>
            <a:off x="7747002" y="365126"/>
            <a:ext cx="3114962" cy="2720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77A24C-8A78-5440-B8C5-BF8A51F8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" t="-663" r="13860" b="21687"/>
          <a:stretch/>
        </p:blipFill>
        <p:spPr>
          <a:xfrm>
            <a:off x="7664944" y="3429000"/>
            <a:ext cx="3279077" cy="29539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A022A5-5F70-9E4F-BF1D-B10B039C2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-663" r="67053" b="21687"/>
          <a:stretch/>
        </p:blipFill>
        <p:spPr>
          <a:xfrm>
            <a:off x="3550674" y="2039938"/>
            <a:ext cx="1866453" cy="426388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66A56B-5AA0-2641-95B9-83A2EDD388C2}"/>
              </a:ext>
            </a:extLst>
          </p:cNvPr>
          <p:cNvCxnSpPr>
            <a:stCxn id="16" idx="1"/>
          </p:cNvCxnSpPr>
          <p:nvPr/>
        </p:nvCxnSpPr>
        <p:spPr>
          <a:xfrm flipH="1">
            <a:off x="7176655" y="1725188"/>
            <a:ext cx="5703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AF88F9-E2C1-B545-8B2C-9879E2B40C2E}"/>
              </a:ext>
            </a:extLst>
          </p:cNvPr>
          <p:cNvCxnSpPr/>
          <p:nvPr/>
        </p:nvCxnSpPr>
        <p:spPr>
          <a:xfrm flipH="1">
            <a:off x="7094597" y="4551515"/>
            <a:ext cx="5703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38070E-C330-484B-AE4A-4C230A9C4E78}"/>
              </a:ext>
            </a:extLst>
          </p:cNvPr>
          <p:cNvSpPr txBox="1"/>
          <p:nvPr/>
        </p:nvSpPr>
        <p:spPr>
          <a:xfrm>
            <a:off x="5763491" y="1620838"/>
            <a:ext cx="133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stem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45B62E-04C5-B34D-BD72-3994E657C156}"/>
              </a:ext>
            </a:extLst>
          </p:cNvPr>
          <p:cNvSpPr txBox="1"/>
          <p:nvPr/>
        </p:nvSpPr>
        <p:spPr>
          <a:xfrm>
            <a:off x="5791196" y="4350183"/>
            <a:ext cx="133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stem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6992-88EC-B045-8E2E-721A0AF2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44" y="365125"/>
            <a:ext cx="10514556" cy="549275"/>
          </a:xfrm>
        </p:spPr>
        <p:txBody>
          <a:bodyPr/>
          <a:lstStyle/>
          <a:p>
            <a:r>
              <a:rPr lang="en-US" dirty="0"/>
              <a:t>Red stem germination in Between Blotter (BB)</a:t>
            </a:r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6DA33B8E-E5AB-804F-AE78-2D6568CB3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7758" r="1810" b="4658"/>
          <a:stretch/>
        </p:blipFill>
        <p:spPr>
          <a:xfrm>
            <a:off x="726510" y="1482138"/>
            <a:ext cx="5260932" cy="4177429"/>
          </a:xfrm>
          <a:prstGeom prst="rect">
            <a:avLst/>
          </a:prstGeom>
        </p:spPr>
      </p:pic>
      <p:pic>
        <p:nvPicPr>
          <p:cNvPr id="19" name="Picture 18" descr="A picture containing blue, animal, invertebrate, floor&#10;&#10;Description automatically generated">
            <a:extLst>
              <a:ext uri="{FF2B5EF4-FFF2-40B4-BE49-F238E27FC236}">
                <a16:creationId xmlns:a16="http://schemas.microsoft.com/office/drawing/2014/main" id="{E1EADC75-56E6-1C4A-B993-B316066C0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510" y="1877980"/>
            <a:ext cx="4385958" cy="33569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01086A-03C2-364E-A6EA-4D7E4995227F}"/>
              </a:ext>
            </a:extLst>
          </p:cNvPr>
          <p:cNvSpPr txBox="1"/>
          <p:nvPr/>
        </p:nvSpPr>
        <p:spPr>
          <a:xfrm>
            <a:off x="2673927" y="5915891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50X8 replicates is ideal  to avoid the secondary infection</a:t>
            </a:r>
          </a:p>
        </p:txBody>
      </p:sp>
    </p:spTree>
    <p:extLst>
      <p:ext uri="{BB962C8B-B14F-4D97-AF65-F5344CB8AC3E}">
        <p14:creationId xmlns:p14="http://schemas.microsoft.com/office/powerpoint/2010/main" val="1913511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ECA6-5951-F045-83CF-C02EB1E2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6" y="365125"/>
            <a:ext cx="10673654" cy="798657"/>
          </a:xfrm>
        </p:spPr>
        <p:txBody>
          <a:bodyPr/>
          <a:lstStyle/>
          <a:p>
            <a:r>
              <a:rPr lang="en-US" dirty="0"/>
              <a:t>Seedling infection- Between Blotter (BB)</a:t>
            </a:r>
          </a:p>
        </p:txBody>
      </p:sp>
      <p:pic>
        <p:nvPicPr>
          <p:cNvPr id="5" name="Content Placeholder 4" descr="A picture containing blue, animal, invertebrate, floor&#10;&#10;Description automatically generated">
            <a:extLst>
              <a:ext uri="{FF2B5EF4-FFF2-40B4-BE49-F238E27FC236}">
                <a16:creationId xmlns:a16="http://schemas.microsoft.com/office/drawing/2014/main" id="{D09A5A61-870D-294E-A60C-C4D7427DD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30" y="2001537"/>
            <a:ext cx="4929332" cy="351778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2EE10C-24C0-4149-AF3F-92580E2EBBD7}"/>
              </a:ext>
            </a:extLst>
          </p:cNvPr>
          <p:cNvSpPr txBox="1"/>
          <p:nvPr/>
        </p:nvSpPr>
        <p:spPr>
          <a:xfrm>
            <a:off x="5514106" y="4748047"/>
            <a:ext cx="202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Seedling root decay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9A038A-9B46-9D48-913F-8DB1BB0F425B}"/>
              </a:ext>
            </a:extLst>
          </p:cNvPr>
          <p:cNvCxnSpPr/>
          <p:nvPr/>
        </p:nvCxnSpPr>
        <p:spPr>
          <a:xfrm>
            <a:off x="2854036" y="2812473"/>
            <a:ext cx="21613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4D41C3-2D1E-4D49-9D37-DF1652602552}"/>
              </a:ext>
            </a:extLst>
          </p:cNvPr>
          <p:cNvSpPr txBox="1"/>
          <p:nvPr/>
        </p:nvSpPr>
        <p:spPr>
          <a:xfrm>
            <a:off x="5181600" y="2660073"/>
            <a:ext cx="358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Tight Seed coat -Cotyledon Infection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FF8730-FCE4-6945-A264-18EF089E2207}"/>
              </a:ext>
            </a:extLst>
          </p:cNvPr>
          <p:cNvCxnSpPr>
            <a:cxnSpLocks/>
          </p:cNvCxnSpPr>
          <p:nvPr/>
        </p:nvCxnSpPr>
        <p:spPr>
          <a:xfrm>
            <a:off x="2147454" y="4692629"/>
            <a:ext cx="3034146" cy="156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18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963CE80-B7C3-4767-82F8-619831531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1088" y="365125"/>
            <a:ext cx="10272712" cy="423863"/>
          </a:xfrm>
        </p:spPr>
        <p:txBody>
          <a:bodyPr/>
          <a:lstStyle/>
          <a:p>
            <a:r>
              <a:rPr lang="en-US" altLang="en-US" dirty="0"/>
              <a:t>Abnormal Seedlings of Malabar Spinach </a:t>
            </a:r>
          </a:p>
        </p:txBody>
      </p:sp>
      <p:pic>
        <p:nvPicPr>
          <p:cNvPr id="12291" name="Picture 10">
            <a:extLst>
              <a:ext uri="{FF2B5EF4-FFF2-40B4-BE49-F238E27FC236}">
                <a16:creationId xmlns:a16="http://schemas.microsoft.com/office/drawing/2014/main" id="{036DC8C3-5FD6-4C13-A963-B41307D3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6" y="1209724"/>
            <a:ext cx="4291012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4">
            <a:extLst>
              <a:ext uri="{FF2B5EF4-FFF2-40B4-BE49-F238E27FC236}">
                <a16:creationId xmlns:a16="http://schemas.microsoft.com/office/drawing/2014/main" id="{30DC2450-0C7A-4C6D-B7F4-A9515114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"/>
          <a:stretch>
            <a:fillRect/>
          </a:stretch>
        </p:blipFill>
        <p:spPr bwMode="auto">
          <a:xfrm>
            <a:off x="5514323" y="1209724"/>
            <a:ext cx="4032250" cy="28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20">
            <a:extLst>
              <a:ext uri="{FF2B5EF4-FFF2-40B4-BE49-F238E27FC236}">
                <a16:creationId xmlns:a16="http://schemas.microsoft.com/office/drawing/2014/main" id="{FF93DBC5-81BC-400C-826F-182DC70C3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3" y="4326825"/>
            <a:ext cx="3887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Abnormal of Red stem Malabar spinach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7917A8B-AFD4-4856-B3B8-788E08C17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25" y="365125"/>
            <a:ext cx="10861675" cy="303213"/>
          </a:xfrm>
        </p:spPr>
        <p:txBody>
          <a:bodyPr/>
          <a:lstStyle/>
          <a:p>
            <a:r>
              <a:rPr lang="en-US" altLang="en-US" sz="2800" b="1" dirty="0"/>
              <a:t>Abnormal Seedlings of Malabar Spinach </a:t>
            </a:r>
          </a:p>
        </p:txBody>
      </p:sp>
      <p:pic>
        <p:nvPicPr>
          <p:cNvPr id="13315" name="Content Placeholder 4">
            <a:extLst>
              <a:ext uri="{FF2B5EF4-FFF2-40B4-BE49-F238E27FC236}">
                <a16:creationId xmlns:a16="http://schemas.microsoft.com/office/drawing/2014/main" id="{AB1304FB-8B84-45FF-86D3-2F431C1871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8" r="7201"/>
          <a:stretch>
            <a:fillRect/>
          </a:stretch>
        </p:blipFill>
        <p:spPr>
          <a:xfrm>
            <a:off x="8035925" y="2620963"/>
            <a:ext cx="4005263" cy="2822575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BD87E8-4497-460B-9E81-16A2D8F9260A}"/>
              </a:ext>
            </a:extLst>
          </p:cNvPr>
          <p:cNvCxnSpPr>
            <a:cxnSpLocks/>
          </p:cNvCxnSpPr>
          <p:nvPr/>
        </p:nvCxnSpPr>
        <p:spPr>
          <a:xfrm>
            <a:off x="4334549" y="1226066"/>
            <a:ext cx="162295" cy="1266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TextBox 6">
            <a:extLst>
              <a:ext uri="{FF2B5EF4-FFF2-40B4-BE49-F238E27FC236}">
                <a16:creationId xmlns:a16="http://schemas.microsoft.com/office/drawing/2014/main" id="{57724F28-6633-4C87-8C14-D43E5C307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041400"/>
            <a:ext cx="4144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Abnormal of Green stem Malabar spinach</a:t>
            </a:r>
          </a:p>
        </p:txBody>
      </p:sp>
      <p:pic>
        <p:nvPicPr>
          <p:cNvPr id="13318" name="Content Placeholder 4">
            <a:extLst>
              <a:ext uri="{FF2B5EF4-FFF2-40B4-BE49-F238E27FC236}">
                <a16:creationId xmlns:a16="http://schemas.microsoft.com/office/drawing/2014/main" id="{EE10E11E-CF7F-4038-B98B-0C0323C26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2620963"/>
            <a:ext cx="329088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>
            <a:extLst>
              <a:ext uri="{FF2B5EF4-FFF2-40B4-BE49-F238E27FC236}">
                <a16:creationId xmlns:a16="http://schemas.microsoft.com/office/drawing/2014/main" id="{7954C545-A1F1-4EEF-B370-478B4341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620963"/>
            <a:ext cx="31273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946F-21D1-2041-B0E7-47CCFFE7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54" y="115735"/>
            <a:ext cx="10425545" cy="272183"/>
          </a:xfrm>
        </p:spPr>
        <p:txBody>
          <a:bodyPr/>
          <a:lstStyle/>
          <a:p>
            <a:r>
              <a:rPr lang="en-US" sz="2200" b="1" dirty="0">
                <a:latin typeface="Bookman Old Style" panose="02050604050505020204" pitchFamily="18" charset="0"/>
              </a:rPr>
              <a:t>Difference between three Spinach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DA5031-15E8-144D-8FAC-DF0456C922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570053"/>
              </p:ext>
            </p:extLst>
          </p:nvPr>
        </p:nvGraphicFramePr>
        <p:xfrm>
          <a:off x="714896" y="532014"/>
          <a:ext cx="10823170" cy="602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286">
                  <a:extLst>
                    <a:ext uri="{9D8B030D-6E8A-4147-A177-3AD203B41FA5}">
                      <a16:colId xmlns:a16="http://schemas.microsoft.com/office/drawing/2014/main" val="181978596"/>
                    </a:ext>
                  </a:extLst>
                </a:gridCol>
                <a:gridCol w="1693811">
                  <a:extLst>
                    <a:ext uri="{9D8B030D-6E8A-4147-A177-3AD203B41FA5}">
                      <a16:colId xmlns:a16="http://schemas.microsoft.com/office/drawing/2014/main" val="130847392"/>
                    </a:ext>
                  </a:extLst>
                </a:gridCol>
                <a:gridCol w="2589118">
                  <a:extLst>
                    <a:ext uri="{9D8B030D-6E8A-4147-A177-3AD203B41FA5}">
                      <a16:colId xmlns:a16="http://schemas.microsoft.com/office/drawing/2014/main" val="2981737172"/>
                    </a:ext>
                  </a:extLst>
                </a:gridCol>
                <a:gridCol w="3041731">
                  <a:extLst>
                    <a:ext uri="{9D8B030D-6E8A-4147-A177-3AD203B41FA5}">
                      <a16:colId xmlns:a16="http://schemas.microsoft.com/office/drawing/2014/main" val="1066024866"/>
                    </a:ext>
                  </a:extLst>
                </a:gridCol>
                <a:gridCol w="2642224">
                  <a:extLst>
                    <a:ext uri="{9D8B030D-6E8A-4147-A177-3AD203B41FA5}">
                      <a16:colId xmlns:a16="http://schemas.microsoft.com/office/drawing/2014/main" val="1534186194"/>
                    </a:ext>
                  </a:extLst>
                </a:gridCol>
              </a:tblGrid>
              <a:tr h="493517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Bookman Old Style" panose="02050604050505020204" pitchFamily="18" charset="0"/>
                        </a:rPr>
                        <a:t>S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Bookman Old Style" panose="02050604050505020204" pitchFamily="18" charset="0"/>
                        </a:rPr>
                        <a:t>Characters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Bookman Old Style" panose="02050604050505020204" pitchFamily="18" charset="0"/>
                        </a:rPr>
                        <a:t>Malabar Spinach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Bookman Old Style" panose="02050604050505020204" pitchFamily="18" charset="0"/>
                        </a:rPr>
                        <a:t>New Zealand spinach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Bookman Old Style" panose="02050604050505020204" pitchFamily="18" charset="0"/>
                        </a:rPr>
                        <a:t>Spinach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365516"/>
                  </a:ext>
                </a:extLst>
              </a:tr>
              <a:tr h="17385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Genus</a:t>
                      </a:r>
                    </a:p>
                    <a:p>
                      <a:pPr marL="0" algn="l" defTabSz="914400" rtl="0" eaLnBrk="1" latinLnBrk="0" hangingPunct="1"/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Scientific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Basella spp.</a:t>
                      </a:r>
                    </a:p>
                    <a:p>
                      <a:pPr marL="0" algn="l" defTabSz="914400" rtl="0" eaLnBrk="1" latinLnBrk="0" hangingPunct="1"/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Basella alba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Basella rubra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Tetragonia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Tetragonia tetragonoides</a:t>
                      </a:r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Spinacia</a:t>
                      </a:r>
                      <a:endParaRPr lang="en-IN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Spinacia oleracea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348545"/>
                  </a:ext>
                </a:extLst>
              </a:tr>
              <a:tr h="128971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Basellaceae</a:t>
                      </a:r>
                    </a:p>
                    <a:p>
                      <a:pPr marL="0" algn="l" defTabSz="914400" rtl="0" eaLnBrk="1" latinLnBrk="0" hangingPunct="1"/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Perennial vine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Aizoaceae</a:t>
                      </a:r>
                    </a:p>
                    <a:p>
                      <a:r>
                        <a:rPr lang="en-IN" sz="18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Perennial-grown as warm weather annual (60-75 </a:t>
                      </a:r>
                      <a:r>
                        <a:rPr lang="en-IN" sz="1800" b="0" i="0" u="none" kern="1200" baseline="300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0</a:t>
                      </a:r>
                      <a:r>
                        <a:rPr lang="en-IN" sz="1800" b="0" i="0" u="none" kern="1200" baseline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Amaranthaceae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Annual plant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516518"/>
                  </a:ext>
                </a:extLst>
              </a:tr>
              <a:tr h="15149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Indian subcontinent  Southeast Asia, China, and Africa.</a:t>
                      </a:r>
                      <a:b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IN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i="0" u="none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New Zealand</a:t>
                      </a:r>
                      <a:endParaRPr lang="en-US" sz="1800" b="0" i="0" u="none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i="0" u="none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Persia or today’s Iran and surrounding countries.</a:t>
                      </a:r>
                    </a:p>
                    <a:p>
                      <a:r>
                        <a:rPr lang="en-IN" sz="1800" b="0" i="0" u="none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Central&amp; Western Asia</a:t>
                      </a:r>
                      <a:endParaRPr lang="en-US" sz="1800" b="0" i="0" u="none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488883"/>
                  </a:ext>
                </a:extLst>
              </a:tr>
              <a:tr h="9926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Seed pictures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1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kern="1200" baseline="0" dirty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63887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4D491D0-19A8-FE49-A1C7-360F64058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4" t="17776" r="26099" b="29698"/>
          <a:stretch/>
        </p:blipFill>
        <p:spPr>
          <a:xfrm>
            <a:off x="5986277" y="5532409"/>
            <a:ext cx="1200390" cy="1048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02E2E-26E3-434C-88C9-B50EE9FBEF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4" t="6558" r="9926" b="11234"/>
          <a:stretch/>
        </p:blipFill>
        <p:spPr>
          <a:xfrm>
            <a:off x="9177252" y="5585127"/>
            <a:ext cx="1046028" cy="94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34890-C109-B248-90F4-5D02221D4C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47" t="22868" r="32424" b="20234"/>
          <a:stretch/>
        </p:blipFill>
        <p:spPr>
          <a:xfrm>
            <a:off x="3364922" y="5648307"/>
            <a:ext cx="1200390" cy="9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9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6C1BD34A-B9FB-4B6D-A6CF-315A5D4E0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8488" y="365125"/>
            <a:ext cx="4705350" cy="447675"/>
          </a:xfrm>
        </p:spPr>
        <p:txBody>
          <a:bodyPr/>
          <a:lstStyle/>
          <a:p>
            <a:r>
              <a:rPr lang="en-US" altLang="en-US" b="1"/>
              <a:t>Abnormal Seedling</a:t>
            </a:r>
          </a:p>
        </p:txBody>
      </p:sp>
      <p:pic>
        <p:nvPicPr>
          <p:cNvPr id="14339" name="Content Placeholder 4">
            <a:extLst>
              <a:ext uri="{FF2B5EF4-FFF2-40B4-BE49-F238E27FC236}">
                <a16:creationId xmlns:a16="http://schemas.microsoft.com/office/drawing/2014/main" id="{1D25B7E2-05CE-4E90-9888-466A1150C6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9801" y="1205813"/>
            <a:ext cx="4556125" cy="3767138"/>
          </a:xfrm>
        </p:spPr>
      </p:pic>
      <p:pic>
        <p:nvPicPr>
          <p:cNvPr id="14340" name="Picture 8">
            <a:extLst>
              <a:ext uri="{FF2B5EF4-FFF2-40B4-BE49-F238E27FC236}">
                <a16:creationId xmlns:a16="http://schemas.microsoft.com/office/drawing/2014/main" id="{79957C09-3F73-48CF-85BE-6A0E1960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1286701"/>
            <a:ext cx="2903537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9">
            <a:extLst>
              <a:ext uri="{FF2B5EF4-FFF2-40B4-BE49-F238E27FC236}">
                <a16:creationId xmlns:a16="http://schemas.microsoft.com/office/drawing/2014/main" id="{292052F9-D802-4851-A76E-0BD8E992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1350963"/>
            <a:ext cx="40095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/>
              <a:t>Abnormal: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-Seed Coat is tightly adhered to seedling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718E7FA7-8819-497D-8CA4-3FAEB9B60D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884" y="0"/>
            <a:ext cx="11611073" cy="67595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altLang="en-US" b="1" dirty="0"/>
              <a:t>Conclusion</a:t>
            </a:r>
            <a:endParaRPr lang="en-US" dirty="0"/>
          </a:p>
          <a:p>
            <a:pPr lvl="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Best Substrata is </a:t>
            </a:r>
            <a:r>
              <a:rPr lang="en-US" sz="2000" b="1" dirty="0">
                <a:latin typeface="Bookman Old Style" panose="02050604050505020204" pitchFamily="18" charset="0"/>
              </a:rPr>
              <a:t>Rolled towel (RT</a:t>
            </a:r>
            <a:r>
              <a:rPr lang="en-US" sz="2000" dirty="0">
                <a:latin typeface="Bookman Old Style" panose="02050604050505020204" pitchFamily="18" charset="0"/>
              </a:rPr>
              <a:t>) followed by  </a:t>
            </a:r>
            <a:r>
              <a:rPr lang="en-US" sz="2000" b="1" dirty="0">
                <a:latin typeface="Bookman Old Style" panose="02050604050505020204" pitchFamily="18" charset="0"/>
              </a:rPr>
              <a:t>Between blotter (BB</a:t>
            </a:r>
            <a:r>
              <a:rPr lang="en-US" sz="2000" dirty="0">
                <a:latin typeface="Bookman Old Style" panose="02050604050505020204" pitchFamily="18" charset="0"/>
              </a:rPr>
              <a:t>)  with a optimum temperature- </a:t>
            </a:r>
            <a:r>
              <a:rPr lang="en-US" sz="2000" b="1" dirty="0">
                <a:latin typeface="Bookman Old Style" panose="02050604050505020204" pitchFamily="18" charset="0"/>
              </a:rPr>
              <a:t>20-30 light </a:t>
            </a:r>
            <a:r>
              <a:rPr lang="en-US" sz="2000" dirty="0">
                <a:latin typeface="Bookman Old Style" panose="02050604050505020204" pitchFamily="18" charset="0"/>
              </a:rPr>
              <a:t>,</a:t>
            </a:r>
            <a:r>
              <a:rPr lang="en-US" sz="2000" b="1" dirty="0">
                <a:latin typeface="Bookman Old Style" panose="02050604050505020204" pitchFamily="18" charset="0"/>
              </a:rPr>
              <a:t>First count -10 days </a:t>
            </a:r>
            <a:r>
              <a:rPr lang="en-US" sz="2000" dirty="0">
                <a:latin typeface="Bookman Old Style" panose="02050604050505020204" pitchFamily="18" charset="0"/>
              </a:rPr>
              <a:t>(Since the seed coat shedding takes extra 2 days), </a:t>
            </a:r>
            <a:r>
              <a:rPr lang="en-US" sz="2000" b="1" dirty="0">
                <a:latin typeface="Bookman Old Style" panose="02050604050505020204" pitchFamily="18" charset="0"/>
              </a:rPr>
              <a:t>Final count -14 days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lvl="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Soaking in water (2hr) noticed best result than Mechanical scarification using sand paper in red stem variety.</a:t>
            </a:r>
          </a:p>
          <a:p>
            <a:pPr marL="0" lvl="0" indent="0" algn="just">
              <a:lnSpc>
                <a:spcPct val="150000"/>
              </a:lnSpc>
              <a:buNone/>
            </a:pPr>
            <a:endParaRPr lang="en-US" sz="2000" dirty="0">
              <a:latin typeface="Bookman Old Style" panose="020506040505050202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50 seeds-8replicates is best than 100 seeds in Between Blotter  in 20-30 light condition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000" dirty="0">
              <a:latin typeface="Bookman Old Style" panose="020506040505050202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The above findings need to be </a:t>
            </a:r>
            <a:r>
              <a:rPr lang="en-US" sz="2000" b="1" dirty="0">
                <a:latin typeface="Bookman Old Style" panose="02050604050505020204" pitchFamily="18" charset="0"/>
              </a:rPr>
              <a:t>referee tested for AOSA</a:t>
            </a:r>
            <a:r>
              <a:rPr lang="en-US" sz="2000" dirty="0">
                <a:latin typeface="Bookman Old Style" panose="02050604050505020204" pitchFamily="18" charset="0"/>
              </a:rPr>
              <a:t> and  </a:t>
            </a:r>
            <a:r>
              <a:rPr lang="en-US" sz="2000" b="1" dirty="0">
                <a:latin typeface="Bookman Old Style" panose="02050604050505020204" pitchFamily="18" charset="0"/>
              </a:rPr>
              <a:t>validated  for ISTA</a:t>
            </a:r>
            <a:r>
              <a:rPr lang="en-US" sz="2000" dirty="0">
                <a:latin typeface="Bookman Old Style" panose="02050604050505020204" pitchFamily="18" charset="0"/>
              </a:rPr>
              <a:t>(</a:t>
            </a:r>
            <a:r>
              <a:rPr lang="en-US" sz="2000" b="1" dirty="0">
                <a:latin typeface="Bookman Old Style" panose="02050604050505020204" pitchFamily="18" charset="0"/>
              </a:rPr>
              <a:t>collaboratively validated method) </a:t>
            </a:r>
            <a:r>
              <a:rPr lang="en-US" sz="2000" dirty="0">
                <a:latin typeface="Bookman Old Style" panose="02050604050505020204" pitchFamily="18" charset="0"/>
              </a:rPr>
              <a:t>to introduce in both  the organization rule book. (Future line of work for 2019-2020 study).</a:t>
            </a:r>
          </a:p>
          <a:p>
            <a:endParaRPr lang="en-US" alt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16D5-EFCE-43A8-839B-1F7BDC28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252582"/>
            <a:ext cx="10931769" cy="493004"/>
          </a:xfrm>
        </p:spPr>
        <p:txBody>
          <a:bodyPr/>
          <a:lstStyle/>
          <a:p>
            <a:r>
              <a:rPr lang="en-US" sz="3600" b="1" u="sng" dirty="0">
                <a:solidFill>
                  <a:srgbClr val="002060"/>
                </a:solidFill>
              </a:rPr>
              <a:t>Future line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83209-829B-469C-AA4A-8AA619418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745586"/>
            <a:ext cx="11394831" cy="585983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 Proposal for inclusion of new species in the AOSA&amp; ISTA Rules VZ., includes (scientific name of proposed species)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 Lot and sample weights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Pure seed definition-distinguishing characteristics of the species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 Validated germination test methods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Validated tetrazolium test procedure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Validated moisture test methods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1000 seed weight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latin typeface="Bookman Old Style" panose="02050604050505020204" pitchFamily="18" charset="0"/>
              </a:rPr>
              <a:t>Validated  varietal identification method  </a:t>
            </a:r>
          </a:p>
        </p:txBody>
      </p:sp>
    </p:spTree>
    <p:extLst>
      <p:ext uri="{BB962C8B-B14F-4D97-AF65-F5344CB8AC3E}">
        <p14:creationId xmlns:p14="http://schemas.microsoft.com/office/powerpoint/2010/main" val="347540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650"/>
          </a:xfrm>
        </p:spPr>
        <p:txBody>
          <a:bodyPr/>
          <a:lstStyle/>
          <a:p>
            <a:r>
              <a:rPr lang="en-US" b="1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6909"/>
            <a:ext cx="10515600" cy="49300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My supervisors- Nishit Patel, Johnny Zook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Seed Material- Seed way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Technical advise-Dr. S. Elias, David J, Dr. R. Baalbaki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4D6BE5E-06C7-4355-99C6-6F05455B9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875" y="475270"/>
            <a:ext cx="11144250" cy="733425"/>
          </a:xfrm>
        </p:spPr>
        <p:txBody>
          <a:bodyPr/>
          <a:lstStyle/>
          <a:p>
            <a:pPr eaLnBrk="1" hangingPunct="1"/>
            <a:br>
              <a:rPr lang="en-US" altLang="en-US" b="1" dirty="0"/>
            </a:br>
            <a:r>
              <a:rPr lang="en-US" altLang="en-US" sz="2400" b="1" dirty="0"/>
              <a:t>General Information -</a:t>
            </a:r>
            <a:r>
              <a:rPr lang="en-US" altLang="en-US" sz="2400" i="1" dirty="0">
                <a:latin typeface="Calibri" panose="020F0502020204030204" pitchFamily="34" charset="0"/>
              </a:rPr>
              <a:t>Basella alba</a:t>
            </a:r>
            <a:r>
              <a:rPr lang="en-US" altLang="en-US" sz="2400" dirty="0">
                <a:latin typeface="Calibri" panose="020F0502020204030204" pitchFamily="34" charset="0"/>
              </a:rPr>
              <a:t> L.- Ceylon spinach- USDA plants database</a:t>
            </a:r>
            <a:br>
              <a:rPr lang="en-US" altLang="en-US" dirty="0">
                <a:latin typeface="Calibri" panose="020F0502020204030204" pitchFamily="34" charset="0"/>
              </a:rPr>
            </a:br>
            <a:endParaRPr lang="en-US" alt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86CA7C-AA9D-4345-BA5D-F56FFE01A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469175"/>
              </p:ext>
            </p:extLst>
          </p:nvPr>
        </p:nvGraphicFramePr>
        <p:xfrm>
          <a:off x="663903" y="1399739"/>
          <a:ext cx="11004222" cy="4842308"/>
        </p:xfrm>
        <a:graphic>
          <a:graphicData uri="http://schemas.openxmlformats.org/drawingml/2006/table">
            <a:tbl>
              <a:tblPr/>
              <a:tblGrid>
                <a:gridCol w="11004222">
                  <a:extLst>
                    <a:ext uri="{9D8B030D-6E8A-4147-A177-3AD203B41FA5}">
                      <a16:colId xmlns:a16="http://schemas.microsoft.com/office/drawing/2014/main" val="3557998904"/>
                    </a:ext>
                  </a:extLst>
                </a:gridCol>
              </a:tblGrid>
              <a:tr h="297673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/>
                        <a:t>Symbol:  </a:t>
                      </a:r>
                      <a:r>
                        <a:rPr lang="en-US" sz="1800" b="0" dirty="0"/>
                        <a:t>BAAL2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022290"/>
                  </a:ext>
                </a:extLst>
              </a:tr>
              <a:tr h="297673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/>
                        <a:t>Group: </a:t>
                      </a:r>
                      <a:r>
                        <a:rPr lang="en-US" sz="1800" b="0" dirty="0"/>
                        <a:t>Dicot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516407"/>
                  </a:ext>
                </a:extLst>
              </a:tr>
              <a:tr h="5631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Family:  </a:t>
                      </a:r>
                      <a:r>
                        <a:rPr lang="en-US" sz="1800" dirty="0"/>
                        <a:t>Basellaceae </a:t>
                      </a:r>
                    </a:p>
                    <a:p>
                      <a:pPr algn="just"/>
                      <a:endParaRPr lang="en-US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878167"/>
                  </a:ext>
                </a:extLst>
              </a:tr>
              <a:tr h="595345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/>
                        <a:t>Duration: </a:t>
                      </a:r>
                      <a:r>
                        <a:rPr lang="en-US" sz="1800" dirty="0"/>
                        <a:t>Perennial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5772"/>
                  </a:ext>
                </a:extLst>
              </a:tr>
              <a:tr h="972259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hlinkClick r:id="rId2" tooltip="Opens in a new window"/>
                        </a:rPr>
                        <a:t>Growth Habit</a:t>
                      </a:r>
                      <a:r>
                        <a:rPr lang="en-US" sz="1800" b="1" dirty="0"/>
                        <a:t>: </a:t>
                      </a:r>
                      <a:r>
                        <a:rPr lang="en-US" sz="1800" dirty="0"/>
                        <a:t>Forb/herb, Vine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278695"/>
                  </a:ext>
                </a:extLst>
              </a:tr>
              <a:tr h="105809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hlinkClick r:id="rId3" tooltip="Opens in a new window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hlinkClick r:id="rId3" tooltip="Opens in a new window"/>
                        </a:rPr>
                        <a:t>Native Status</a:t>
                      </a:r>
                      <a:r>
                        <a:rPr lang="en-US" sz="1800" b="1" dirty="0"/>
                        <a:t>:   </a:t>
                      </a:r>
                      <a:endParaRPr lang="en-US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302500"/>
                  </a:ext>
                </a:extLst>
              </a:tr>
              <a:tr h="105809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024147"/>
                  </a:ext>
                </a:extLst>
              </a:tr>
            </a:tbl>
          </a:graphicData>
        </a:graphic>
      </p:graphicFrame>
      <p:pic>
        <p:nvPicPr>
          <p:cNvPr id="5130" name="Picture 3">
            <a:extLst>
              <a:ext uri="{FF2B5EF4-FFF2-40B4-BE49-F238E27FC236}">
                <a16:creationId xmlns:a16="http://schemas.microsoft.com/office/drawing/2014/main" id="{CBC6CC5E-FF98-443B-B4DE-E75AE237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06" y="2025467"/>
            <a:ext cx="2470898" cy="24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">
            <a:extLst>
              <a:ext uri="{FF2B5EF4-FFF2-40B4-BE49-F238E27FC236}">
                <a16:creationId xmlns:a16="http://schemas.microsoft.com/office/drawing/2014/main" id="{10AF709B-11C6-4E4D-ABEC-F51D21560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2" y="1657167"/>
            <a:ext cx="3016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800" dirty="0"/>
              <a:t>Red Malabar seed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B7BA0-93C8-4196-A53A-77D849316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11177" r="16962" b="587"/>
          <a:stretch/>
        </p:blipFill>
        <p:spPr>
          <a:xfrm rot="10800000">
            <a:off x="8293762" y="1986018"/>
            <a:ext cx="2705102" cy="2476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E970E-EFA9-4068-9BD0-18C18C0B0F7D}"/>
              </a:ext>
            </a:extLst>
          </p:cNvPr>
          <p:cNvSpPr txBox="1"/>
          <p:nvPr/>
        </p:nvSpPr>
        <p:spPr>
          <a:xfrm>
            <a:off x="8398412" y="1636816"/>
            <a:ext cx="241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Malabar seed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ACE06C-245E-4F80-9D70-2F1506304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47136"/>
              </p:ext>
            </p:extLst>
          </p:nvPr>
        </p:nvGraphicFramePr>
        <p:xfrm>
          <a:off x="2321169" y="4543868"/>
          <a:ext cx="5036234" cy="1350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6671">
                  <a:extLst>
                    <a:ext uri="{9D8B030D-6E8A-4147-A177-3AD203B41FA5}">
                      <a16:colId xmlns:a16="http://schemas.microsoft.com/office/drawing/2014/main" val="2503530882"/>
                    </a:ext>
                  </a:extLst>
                </a:gridCol>
                <a:gridCol w="3289563">
                  <a:extLst>
                    <a:ext uri="{9D8B030D-6E8A-4147-A177-3AD203B41FA5}">
                      <a16:colId xmlns:a16="http://schemas.microsoft.com/office/drawing/2014/main" val="1203986673"/>
                    </a:ext>
                  </a:extLst>
                </a:gridCol>
              </a:tblGrid>
              <a:tr h="51758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Hawaii Introduced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146196"/>
                  </a:ext>
                </a:extLst>
              </a:tr>
              <a:tr h="4166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PB 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Pacific basin Introduced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481118"/>
                  </a:ext>
                </a:extLst>
              </a:tr>
              <a:tr h="4166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 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Puerto Rico Introduced                    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83323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99B0-E324-44B9-AAFE-6DFFB038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365125"/>
            <a:ext cx="11030243" cy="171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highlight>
                  <a:srgbClr val="FFFF00"/>
                </a:highlight>
              </a:rPr>
              <a:t>Malabar Spinach      </a:t>
            </a:r>
            <a:r>
              <a:rPr lang="en-US" altLang="en-US" b="1" dirty="0">
                <a:highlight>
                  <a:srgbClr val="FFFF00"/>
                </a:highlight>
              </a:rPr>
              <a:t>Family - Basellaceae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05D8-A4F3-4258-A06A-4D94D2D80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1099930"/>
            <a:ext cx="11219156" cy="5221495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800" b="1" dirty="0"/>
              <a:t>Introduction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Vine, Vegetable (Warm Season) - Salad Greens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Also known as Indian spinach, Ceylon spinach, basella, vine spinach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n-US" sz="2600" dirty="0"/>
            </a:br>
            <a:r>
              <a:rPr lang="en-US" sz="2600" b="1" dirty="0"/>
              <a:t>Family: Basellaceae</a:t>
            </a:r>
            <a:br>
              <a:rPr lang="en-US" sz="2600" dirty="0"/>
            </a:br>
            <a:endParaRPr lang="en-US" sz="2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The leaves from this heat-loving vine have a mild flavor and are used like spinach in salads and cooking.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 Extremely frost-sensitive.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It creeps when temperatures are cool, but leaps when the mercury hits 90 F.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6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b="1" u="sng" dirty="0"/>
              <a:t>Special Considerations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Special characteristics: not native to North America , </a:t>
            </a:r>
            <a:r>
              <a:rPr lang="en-US" sz="2600" b="1" dirty="0">
                <a:highlight>
                  <a:srgbClr val="FFFF00"/>
                </a:highlight>
              </a:rPr>
              <a:t>East Asia origins</a:t>
            </a:r>
            <a:r>
              <a:rPr lang="en-US" sz="2600" b="1" dirty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Special uses: Edible landscaping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5F74B69-5CA4-4B12-93CE-CB20D6E4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227013"/>
            <a:ext cx="182403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56" y="404048"/>
            <a:ext cx="10175034" cy="4762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Morphological difference between the red stem and green varieties  </a:t>
            </a:r>
          </a:p>
        </p:txBody>
      </p:sp>
      <p:pic>
        <p:nvPicPr>
          <p:cNvPr id="4" name="Content Placeholder 3" descr="file2-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717" y="2490545"/>
            <a:ext cx="4152090" cy="2432504"/>
          </a:xfrm>
        </p:spPr>
      </p:pic>
      <p:sp>
        <p:nvSpPr>
          <p:cNvPr id="7" name="TextBox 6"/>
          <p:cNvSpPr txBox="1"/>
          <p:nvPr/>
        </p:nvSpPr>
        <p:spPr>
          <a:xfrm>
            <a:off x="1314495" y="5963821"/>
            <a:ext cx="288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stem –Malabar Spinach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F5C0D48-6389-8340-BBA5-7439D9861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88307"/>
              </p:ext>
            </p:extLst>
          </p:nvPr>
        </p:nvGraphicFramePr>
        <p:xfrm>
          <a:off x="1200724" y="941341"/>
          <a:ext cx="99268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088">
                  <a:extLst>
                    <a:ext uri="{9D8B030D-6E8A-4147-A177-3AD203B41FA5}">
                      <a16:colId xmlns:a16="http://schemas.microsoft.com/office/drawing/2014/main" val="3811151191"/>
                    </a:ext>
                  </a:extLst>
                </a:gridCol>
                <a:gridCol w="1537824">
                  <a:extLst>
                    <a:ext uri="{9D8B030D-6E8A-4147-A177-3AD203B41FA5}">
                      <a16:colId xmlns:a16="http://schemas.microsoft.com/office/drawing/2014/main" val="166835180"/>
                    </a:ext>
                  </a:extLst>
                </a:gridCol>
                <a:gridCol w="3851564">
                  <a:extLst>
                    <a:ext uri="{9D8B030D-6E8A-4147-A177-3AD203B41FA5}">
                      <a16:colId xmlns:a16="http://schemas.microsoft.com/office/drawing/2014/main" val="1026115013"/>
                    </a:ext>
                  </a:extLst>
                </a:gridCol>
                <a:gridCol w="3812391">
                  <a:extLst>
                    <a:ext uri="{9D8B030D-6E8A-4147-A177-3AD203B41FA5}">
                      <a16:colId xmlns:a16="http://schemas.microsoft.com/office/drawing/2014/main" val="3332499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Characters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 Stem- </a:t>
                      </a:r>
                      <a:r>
                        <a:rPr lang="en-US" sz="1800" i="1" dirty="0">
                          <a:latin typeface="Bookman Old Style" panose="02050604050505020204" pitchFamily="18" charset="0"/>
                        </a:rPr>
                        <a:t>Basella Rubra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Green Stem-</a:t>
                      </a:r>
                      <a:r>
                        <a:rPr lang="en-US" sz="1800" i="1" dirty="0">
                          <a:latin typeface="Bookman Old Style" panose="02050604050505020204" pitchFamily="18" charset="0"/>
                        </a:rPr>
                        <a:t>Basella Alba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72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Dark Black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Green 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47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Pink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 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381437"/>
                  </a:ext>
                </a:extLst>
              </a:tr>
            </a:tbl>
          </a:graphicData>
        </a:graphic>
      </p:graphicFrame>
      <p:pic>
        <p:nvPicPr>
          <p:cNvPr id="9" name="Picture 8" descr="file-17.jpeg">
            <a:extLst>
              <a:ext uri="{FF2B5EF4-FFF2-40B4-BE49-F238E27FC236}">
                <a16:creationId xmlns:a16="http://schemas.microsoft.com/office/drawing/2014/main" id="{027CE6E9-F4A5-D74C-8CF6-53522A144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" t="25078" r="6358"/>
          <a:stretch/>
        </p:blipFill>
        <p:spPr>
          <a:xfrm>
            <a:off x="6040073" y="5046651"/>
            <a:ext cx="3295134" cy="1653557"/>
          </a:xfrm>
          <a:prstGeom prst="rect">
            <a:avLst/>
          </a:prstGeom>
        </p:spPr>
      </p:pic>
      <p:pic>
        <p:nvPicPr>
          <p:cNvPr id="5" name="Picture 4" descr="A picture containing cake, table, food, indoor&#10;&#10;Description automatically generated">
            <a:extLst>
              <a:ext uri="{FF2B5EF4-FFF2-40B4-BE49-F238E27FC236}">
                <a16:creationId xmlns:a16="http://schemas.microsoft.com/office/drawing/2014/main" id="{DA2D53EA-F881-5546-B89D-187F46401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20808" r="2122" b="14060"/>
          <a:stretch/>
        </p:blipFill>
        <p:spPr>
          <a:xfrm rot="10800000">
            <a:off x="5398014" y="2365173"/>
            <a:ext cx="5173004" cy="2550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41ED4-E710-4F42-BF07-A9F563093AA5}"/>
              </a:ext>
            </a:extLst>
          </p:cNvPr>
          <p:cNvSpPr txBox="1"/>
          <p:nvPr/>
        </p:nvSpPr>
        <p:spPr>
          <a:xfrm>
            <a:off x="940420" y="5046651"/>
            <a:ext cx="360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Presoaked Green and Red stem seed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FAD585-84DC-784A-A886-46620F016149}"/>
              </a:ext>
            </a:extLst>
          </p:cNvPr>
          <p:cNvCxnSpPr>
            <a:stCxn id="7" idx="3"/>
          </p:cNvCxnSpPr>
          <p:nvPr/>
        </p:nvCxnSpPr>
        <p:spPr>
          <a:xfrm>
            <a:off x="4201030" y="6148487"/>
            <a:ext cx="1451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63E49A-A73A-435A-BB63-DD1A546F6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634" y="266007"/>
            <a:ext cx="11660838" cy="6423718"/>
          </a:xfrm>
        </p:spPr>
        <p:txBody>
          <a:bodyPr rtlCol="0">
            <a:normAutofit fontScale="25000" lnSpcReduction="2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800" b="1" u="sng" dirty="0">
                <a:latin typeface="Bookman Old Style" panose="02050604050505020204" pitchFamily="18" charset="0"/>
              </a:rPr>
              <a:t>Objective of the Referee </a:t>
            </a:r>
            <a:r>
              <a:rPr lang="en-US" sz="7200" dirty="0">
                <a:latin typeface="Bookman Old Style" panose="02050604050505020204" pitchFamily="18" charset="0"/>
              </a:rPr>
              <a:t>:</a:t>
            </a:r>
          </a:p>
          <a:p>
            <a:pPr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7200" dirty="0">
                <a:latin typeface="Bookman Old Style" panose="02050604050505020204" pitchFamily="18" charset="0"/>
              </a:rPr>
              <a:t>1)</a:t>
            </a:r>
            <a:r>
              <a:rPr lang="en-US" sz="8000" dirty="0">
                <a:latin typeface="Bookman Old Style" panose="02050604050505020204" pitchFamily="18" charset="0"/>
              </a:rPr>
              <a:t>To standardize the germination  standards ,seedling evaluation procedure for Malabar spinach -</a:t>
            </a:r>
            <a:r>
              <a:rPr lang="en-US" sz="8000" b="1" dirty="0">
                <a:latin typeface="Bookman Old Style" panose="02050604050505020204" pitchFamily="18" charset="0"/>
              </a:rPr>
              <a:t> Family: Basellaceae</a:t>
            </a:r>
            <a:endParaRPr lang="en-US" sz="8000" dirty="0">
              <a:latin typeface="Bookman Old Style" panose="02050604050505020204" pitchFamily="18" charset="0"/>
            </a:endParaRPr>
          </a:p>
          <a:p>
            <a:pPr marL="91440"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8000" dirty="0">
                <a:latin typeface="Bookman Old Style" panose="02050604050505020204" pitchFamily="18" charset="0"/>
              </a:rPr>
              <a:t> varieties: </a:t>
            </a:r>
            <a:r>
              <a:rPr lang="en-US" sz="8000" i="1" dirty="0">
                <a:latin typeface="Bookman Old Style" panose="02050604050505020204" pitchFamily="18" charset="0"/>
              </a:rPr>
              <a:t>Basella Alba </a:t>
            </a:r>
          </a:p>
          <a:p>
            <a:pPr marL="91440"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8000" dirty="0">
                <a:latin typeface="Bookman Old Style" panose="02050604050505020204" pitchFamily="18" charset="0"/>
              </a:rPr>
              <a:t>varieties: </a:t>
            </a:r>
            <a:r>
              <a:rPr lang="en-US" sz="8000" i="1" dirty="0">
                <a:latin typeface="Bookman Old Style" panose="02050604050505020204" pitchFamily="18" charset="0"/>
              </a:rPr>
              <a:t>Basella Rubra</a:t>
            </a:r>
          </a:p>
          <a:p>
            <a:pPr marL="91440"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8000" i="1" dirty="0">
                <a:latin typeface="Bookman Old Style" panose="02050604050505020204" pitchFamily="18" charset="0"/>
              </a:rPr>
              <a:t>	a) To standardize the  best germination substrata , temperature, first count  and final count for Malabar spinach </a:t>
            </a:r>
          </a:p>
          <a:p>
            <a:pPr marL="91440"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8000" i="1" dirty="0">
                <a:latin typeface="Bookman Old Style" panose="02050604050505020204" pitchFamily="18" charset="0"/>
              </a:rPr>
              <a:t>2) To determine ideal dormancy (if any) breaking procedure in Malabar spinach (scarification, chemicals-GA</a:t>
            </a:r>
            <a:r>
              <a:rPr lang="en-US" sz="8000" i="1" baseline="-25000" dirty="0">
                <a:latin typeface="Bookman Old Style" panose="02050604050505020204" pitchFamily="18" charset="0"/>
              </a:rPr>
              <a:t>3</a:t>
            </a:r>
            <a:r>
              <a:rPr lang="en-US" sz="8000" i="1" dirty="0">
                <a:latin typeface="Bookman Old Style" panose="02050604050505020204" pitchFamily="18" charset="0"/>
              </a:rPr>
              <a:t>, KNO</a:t>
            </a:r>
            <a:r>
              <a:rPr lang="en-US" sz="8000" i="1" baseline="-25000" dirty="0">
                <a:latin typeface="Bookman Old Style" panose="02050604050505020204" pitchFamily="18" charset="0"/>
              </a:rPr>
              <a:t>3</a:t>
            </a:r>
            <a:r>
              <a:rPr lang="en-US" sz="8000" i="1" dirty="0">
                <a:latin typeface="Bookman Old Style" panose="02050604050505020204" pitchFamily="18" charset="0"/>
              </a:rPr>
              <a:t> and control test) </a:t>
            </a:r>
          </a:p>
          <a:p>
            <a:pPr marL="91440"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8000" i="1" dirty="0">
                <a:latin typeface="Bookman Old Style" panose="02050604050505020204" pitchFamily="18" charset="0"/>
              </a:rPr>
              <a:t> 3) </a:t>
            </a:r>
            <a:r>
              <a:rPr lang="en-US" sz="80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To introduce and determine a standard method to produce uniform results for Malabar spinach species, in the AOSA rule and ISTA rule book</a:t>
            </a:r>
          </a:p>
          <a:p>
            <a:pPr marL="91440" algn="l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endParaRPr lang="en-US" i="1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20A37857-B282-454E-8789-D3AC2A38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15" y="1661044"/>
            <a:ext cx="1570037" cy="15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898D1B-29F8-44F2-A7FA-0732DC8EAC9C}"/>
              </a:ext>
            </a:extLst>
          </p:cNvPr>
          <p:cNvCxnSpPr>
            <a:cxnSpLocks/>
          </p:cNvCxnSpPr>
          <p:nvPr/>
        </p:nvCxnSpPr>
        <p:spPr>
          <a:xfrm flipV="1">
            <a:off x="2968466" y="2116758"/>
            <a:ext cx="19088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1CBA561-7B8E-4887-9114-EE01285B1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11177" r="16962" b="587"/>
          <a:stretch/>
        </p:blipFill>
        <p:spPr>
          <a:xfrm rot="10800000" flipH="1">
            <a:off x="5256801" y="1661045"/>
            <a:ext cx="1570036" cy="153970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58BC61-E46C-408C-9398-97BDF8AB055A}"/>
              </a:ext>
            </a:extLst>
          </p:cNvPr>
          <p:cNvCxnSpPr>
            <a:cxnSpLocks/>
          </p:cNvCxnSpPr>
          <p:nvPr/>
        </p:nvCxnSpPr>
        <p:spPr>
          <a:xfrm>
            <a:off x="3017976" y="2944191"/>
            <a:ext cx="43899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4C29284-07E3-49BC-AA65-B680FEE19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1328" y="158750"/>
            <a:ext cx="10802471" cy="485895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C00000"/>
                </a:solidFill>
              </a:rPr>
              <a:t>Material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841C9-6C8B-47F8-B95E-B9FB797FF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69" y="637317"/>
            <a:ext cx="11482705" cy="588505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/>
              <a:t>In house study was made in the Seed laboratory-PA and data was collected using commercial Malabar spinach samples from three different seed companies.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1)Burpee Seed Company-Green stem&amp; Red stem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2) Kitazawa seed company-Red stem and Green stem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3) Seed way-Green stem and Red stem </a:t>
            </a:r>
          </a:p>
          <a:p>
            <a:pPr marL="0" indent="0">
              <a:buNone/>
              <a:defRPr/>
            </a:pPr>
            <a:r>
              <a:rPr lang="en-US" sz="2400" dirty="0"/>
              <a:t>											</a:t>
            </a:r>
            <a:r>
              <a:rPr lang="en-US" sz="2400" dirty="0" err="1"/>
              <a:t>Contd</a:t>
            </a:r>
            <a:r>
              <a:rPr lang="en-US" sz="2400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D83BD-FFDE-416B-889F-1377FD492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26923" r="20125" b="13090"/>
          <a:stretch/>
        </p:blipFill>
        <p:spPr>
          <a:xfrm>
            <a:off x="3170913" y="1836830"/>
            <a:ext cx="3018101" cy="1869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12560-726B-4C07-AB58-C2260D566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1" r="3580" b="12807"/>
          <a:stretch/>
        </p:blipFill>
        <p:spPr>
          <a:xfrm rot="10800000">
            <a:off x="8155495" y="1409015"/>
            <a:ext cx="3198304" cy="1869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7A0766-4959-445A-84D2-627BF6DBE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57" y="3579844"/>
            <a:ext cx="3256444" cy="1869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C000E-6593-404C-AA03-9C67B3BB1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9437" r="6468" b="10457"/>
          <a:stretch/>
        </p:blipFill>
        <p:spPr>
          <a:xfrm rot="5400000">
            <a:off x="6764770" y="5127282"/>
            <a:ext cx="1650164" cy="149377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25AD91-DAC3-426A-9D8F-826658EB4BD0}"/>
              </a:ext>
            </a:extLst>
          </p:cNvPr>
          <p:cNvCxnSpPr>
            <a:cxnSpLocks/>
          </p:cNvCxnSpPr>
          <p:nvPr/>
        </p:nvCxnSpPr>
        <p:spPr>
          <a:xfrm>
            <a:off x="7222435" y="4019786"/>
            <a:ext cx="9330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4C8A0C-84E5-4862-805C-C43128B19330}"/>
              </a:ext>
            </a:extLst>
          </p:cNvPr>
          <p:cNvCxnSpPr>
            <a:cxnSpLocks/>
          </p:cNvCxnSpPr>
          <p:nvPr/>
        </p:nvCxnSpPr>
        <p:spPr>
          <a:xfrm>
            <a:off x="5303520" y="6209294"/>
            <a:ext cx="144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15D08E-14BF-41DA-88A6-A2E02205FE37}"/>
              </a:ext>
            </a:extLst>
          </p:cNvPr>
          <p:cNvCxnSpPr>
            <a:cxnSpLocks/>
          </p:cNvCxnSpPr>
          <p:nvPr/>
        </p:nvCxnSpPr>
        <p:spPr>
          <a:xfrm>
            <a:off x="1709530" y="1836830"/>
            <a:ext cx="1221244" cy="560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57C1-2EAD-47B7-9DF8-10FBE9AB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3" y="463463"/>
            <a:ext cx="11423737" cy="6087649"/>
          </a:xfrm>
        </p:spPr>
        <p:txBody>
          <a:bodyPr/>
          <a:lstStyle/>
          <a:p>
            <a:pPr marL="685800">
              <a:lnSpc>
                <a:spcPct val="100000"/>
              </a:lnSpc>
              <a:defRPr/>
            </a:pPr>
            <a:b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sz="1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Observations recorded were recorded as follows:</a:t>
            </a:r>
            <a:br>
              <a:rPr lang="en-US" sz="18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en-US" sz="1800" b="1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Pure seed units (grams)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Weight  of 2500 seeds (for the purity analysis)- (grams)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Weight  of 25000 seeds (for bulk/noxious weed examination) NWS/BWE (grams)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Initial seed quality-Germination (%), MC (%)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b="1" dirty="0">
                <a:latin typeface="Bookman Old Style" panose="02050604050505020204" pitchFamily="18" charset="0"/>
              </a:rPr>
              <a:t>Preliminary study was conducted and based on the best results</a:t>
            </a:r>
            <a:br>
              <a:rPr lang="en-US" sz="1800" b="1" dirty="0">
                <a:latin typeface="Bookman Old Style" panose="02050604050505020204" pitchFamily="18" charset="0"/>
              </a:rPr>
            </a:br>
            <a:r>
              <a:rPr lang="en-US" sz="1800" b="1" dirty="0">
                <a:latin typeface="Bookman Old Style" panose="020506040505050202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Seeds were tested for following parameters- </a:t>
            </a:r>
            <a:r>
              <a:rPr lang="en-US" sz="1800" b="1" dirty="0">
                <a:latin typeface="Bookman Old Style" panose="02050604050505020204" pitchFamily="18" charset="0"/>
              </a:rPr>
              <a:t>(4 replicates of 100 seeds)</a:t>
            </a:r>
            <a:br>
              <a:rPr lang="en-US" sz="1800" b="1" dirty="0">
                <a:latin typeface="Bookman Old Style" panose="02050604050505020204" pitchFamily="18" charset="0"/>
              </a:rPr>
            </a:br>
            <a:br>
              <a:rPr lang="en-US" sz="1800" b="1" u="sng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1)Temperature-20-30</a:t>
            </a:r>
            <a:r>
              <a:rPr lang="en-US" sz="1800" baseline="30000" dirty="0">
                <a:latin typeface="Bookman Old Style" panose="02050604050505020204" pitchFamily="18" charset="0"/>
              </a:rPr>
              <a:t> 0 </a:t>
            </a:r>
            <a:r>
              <a:rPr lang="en-US" sz="1800" dirty="0">
                <a:latin typeface="Bookman Old Style" panose="02050604050505020204" pitchFamily="18" charset="0"/>
              </a:rPr>
              <a:t>C light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2)Substratum - Rolled towel, Between Blotter (BB)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3)Dormancy breaking  procedure using Mechanical scarification (sand paper), Different chemicals viz.,- GA</a:t>
            </a:r>
            <a:r>
              <a:rPr lang="en-US" sz="1800" baseline="-25000" dirty="0">
                <a:latin typeface="Bookman Old Style" panose="02050604050505020204" pitchFamily="18" charset="0"/>
              </a:rPr>
              <a:t>3,</a:t>
            </a:r>
            <a:r>
              <a:rPr lang="en-US" sz="1800" dirty="0">
                <a:latin typeface="Bookman Old Style" panose="02050604050505020204" pitchFamily="18" charset="0"/>
              </a:rPr>
              <a:t> KNO</a:t>
            </a:r>
            <a:r>
              <a:rPr lang="en-US" sz="1800" baseline="-25000" dirty="0">
                <a:latin typeface="Bookman Old Style" panose="02050604050505020204" pitchFamily="18" charset="0"/>
              </a:rPr>
              <a:t>3 , </a:t>
            </a:r>
            <a:r>
              <a:rPr lang="en-US" sz="1800" dirty="0">
                <a:latin typeface="Bookman Old Style" panose="02050604050505020204" pitchFamily="18" charset="0"/>
              </a:rPr>
              <a:t>water and control. 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4) Spacing- 100 seeds-4 replicates, 50 seeds-8 replicates</a:t>
            </a: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br>
              <a:rPr lang="en-US" sz="1800" dirty="0">
                <a:latin typeface="Bookman Old Style" panose="02050604050505020204" pitchFamily="18" charset="0"/>
              </a:rPr>
            </a:br>
            <a:r>
              <a:rPr lang="en-US" sz="1800" dirty="0">
                <a:latin typeface="Bookman Old Style" panose="02050604050505020204" pitchFamily="18" charset="0"/>
              </a:rPr>
              <a:t>									</a:t>
            </a:r>
            <a:r>
              <a:rPr lang="en-US" sz="1800" dirty="0">
                <a:latin typeface="Calibri" panose="020F050202020403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7252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F04C-F9B5-4A01-A0A2-F75BD7A3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78" y="365127"/>
            <a:ext cx="11116122" cy="394528"/>
          </a:xfrm>
        </p:spPr>
        <p:txBody>
          <a:bodyPr/>
          <a:lstStyle/>
          <a:p>
            <a:r>
              <a:rPr lang="en-US" sz="2800" b="1" dirty="0"/>
              <a:t>Table 2A.    Determination Pure Seed Units  for Malabar Spinach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A8DC4-21F6-48FC-9DE7-DC1F1D74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79" y="1041004"/>
            <a:ext cx="11355571" cy="519223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Pure seed working weight-PSU  determined by Non Mechanical seed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C07D6B-143A-4C18-BE0C-A1992592B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13753"/>
              </p:ext>
            </p:extLst>
          </p:nvPr>
        </p:nvGraphicFramePr>
        <p:xfrm>
          <a:off x="237677" y="3952810"/>
          <a:ext cx="11355572" cy="1105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39553">
                  <a:extLst>
                    <a:ext uri="{9D8B030D-6E8A-4147-A177-3AD203B41FA5}">
                      <a16:colId xmlns:a16="http://schemas.microsoft.com/office/drawing/2014/main" val="2105103453"/>
                    </a:ext>
                  </a:extLst>
                </a:gridCol>
                <a:gridCol w="2030047">
                  <a:extLst>
                    <a:ext uri="{9D8B030D-6E8A-4147-A177-3AD203B41FA5}">
                      <a16:colId xmlns:a16="http://schemas.microsoft.com/office/drawing/2014/main" val="1802487567"/>
                    </a:ext>
                  </a:extLst>
                </a:gridCol>
                <a:gridCol w="1585972">
                  <a:extLst>
                    <a:ext uri="{9D8B030D-6E8A-4147-A177-3AD203B41FA5}">
                      <a16:colId xmlns:a16="http://schemas.microsoft.com/office/drawing/2014/main" val="1227214678"/>
                    </a:ext>
                  </a:extLst>
                </a:gridCol>
              </a:tblGrid>
              <a:tr h="288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Pure Seed Unit for Malabar Spinach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baseline="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Green stem</a:t>
                      </a:r>
                      <a:endParaRPr lang="en-US" sz="1800" b="1" i="0" u="none" strike="noStrike" baseline="0" dirty="0">
                        <a:solidFill>
                          <a:srgbClr val="00B05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baseline="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Red stem</a:t>
                      </a:r>
                      <a:endParaRPr lang="en-US" sz="1800" b="1" i="0" u="none" strike="noStrike" baseline="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491535"/>
                  </a:ext>
                </a:extLst>
              </a:tr>
              <a:tr h="288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Weight  of 2500 seeds (for the purity analysis)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25g (25.0347g)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35g (34.8961g)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47967008"/>
                  </a:ext>
                </a:extLst>
              </a:tr>
              <a:tr h="52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Weight  of 25000 seeds (for Bulk/noxious weed examination) NWS/BWE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250g (250.347g)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350g (348.961g)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9557691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E9D2EA-DBD7-4CE1-9383-536D7BD1A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62674"/>
              </p:ext>
            </p:extLst>
          </p:nvPr>
        </p:nvGraphicFramePr>
        <p:xfrm>
          <a:off x="237676" y="5414994"/>
          <a:ext cx="10256821" cy="295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6950">
                  <a:extLst>
                    <a:ext uri="{9D8B030D-6E8A-4147-A177-3AD203B41FA5}">
                      <a16:colId xmlns:a16="http://schemas.microsoft.com/office/drawing/2014/main" val="2367141955"/>
                    </a:ext>
                  </a:extLst>
                </a:gridCol>
                <a:gridCol w="2119871">
                  <a:extLst>
                    <a:ext uri="{9D8B030D-6E8A-4147-A177-3AD203B41FA5}">
                      <a16:colId xmlns:a16="http://schemas.microsoft.com/office/drawing/2014/main" val="606944862"/>
                    </a:ext>
                  </a:extLst>
                </a:gridCol>
              </a:tblGrid>
              <a:tr h="29542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Number of seeds per gram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337060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4317C8-D2B2-2741-BF29-48D6DAD83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075518"/>
              </p:ext>
            </p:extLst>
          </p:nvPr>
        </p:nvGraphicFramePr>
        <p:xfrm>
          <a:off x="448505" y="982902"/>
          <a:ext cx="1135557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368">
                  <a:extLst>
                    <a:ext uri="{9D8B030D-6E8A-4147-A177-3AD203B41FA5}">
                      <a16:colId xmlns:a16="http://schemas.microsoft.com/office/drawing/2014/main" val="2894311887"/>
                    </a:ext>
                  </a:extLst>
                </a:gridCol>
                <a:gridCol w="1490082">
                  <a:extLst>
                    <a:ext uri="{9D8B030D-6E8A-4147-A177-3AD203B41FA5}">
                      <a16:colId xmlns:a16="http://schemas.microsoft.com/office/drawing/2014/main" val="2981845318"/>
                    </a:ext>
                  </a:extLst>
                </a:gridCol>
                <a:gridCol w="1622225">
                  <a:extLst>
                    <a:ext uri="{9D8B030D-6E8A-4147-A177-3AD203B41FA5}">
                      <a16:colId xmlns:a16="http://schemas.microsoft.com/office/drawing/2014/main" val="2940368811"/>
                    </a:ext>
                  </a:extLst>
                </a:gridCol>
                <a:gridCol w="1622225">
                  <a:extLst>
                    <a:ext uri="{9D8B030D-6E8A-4147-A177-3AD203B41FA5}">
                      <a16:colId xmlns:a16="http://schemas.microsoft.com/office/drawing/2014/main" val="102489836"/>
                    </a:ext>
                  </a:extLst>
                </a:gridCol>
                <a:gridCol w="1622225">
                  <a:extLst>
                    <a:ext uri="{9D8B030D-6E8A-4147-A177-3AD203B41FA5}">
                      <a16:colId xmlns:a16="http://schemas.microsoft.com/office/drawing/2014/main" val="2084537248"/>
                    </a:ext>
                  </a:extLst>
                </a:gridCol>
                <a:gridCol w="1622225">
                  <a:extLst>
                    <a:ext uri="{9D8B030D-6E8A-4147-A177-3AD203B41FA5}">
                      <a16:colId xmlns:a16="http://schemas.microsoft.com/office/drawing/2014/main" val="3188648567"/>
                    </a:ext>
                  </a:extLst>
                </a:gridCol>
                <a:gridCol w="1622225">
                  <a:extLst>
                    <a:ext uri="{9D8B030D-6E8A-4147-A177-3AD203B41FA5}">
                      <a16:colId xmlns:a16="http://schemas.microsoft.com/office/drawing/2014/main" val="11382582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Pure Seed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Chaffy /super chaffy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Kind of Seed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 weight of purity analysis</a:t>
                      </a:r>
                    </a:p>
                    <a:p>
                      <a:r>
                        <a:rPr lang="en-US" dirty="0"/>
                        <a:t>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Minimum weight for  NWS/ Bulk examination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Appropriate  number of seeds per 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Appropriate  number of seeds per ounce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833542"/>
                  </a:ext>
                </a:extLst>
              </a:tr>
              <a:tr h="603057">
                <a:tc>
                  <a:txBody>
                    <a:bodyPr/>
                    <a:lstStyle/>
                    <a:p>
                      <a:r>
                        <a:rPr lang="en-US" dirty="0"/>
                        <a:t>1 </a:t>
                      </a:r>
                    </a:p>
                    <a:p>
                      <a:r>
                        <a:rPr lang="en-US" dirty="0"/>
                        <a:t>(Similar to Okra)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Basella Alba (L.)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24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278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902</Words>
  <Application>Microsoft Macintosh PowerPoint</Application>
  <PresentationFormat>Widescreen</PresentationFormat>
  <Paragraphs>296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Wingdings</vt:lpstr>
      <vt:lpstr>Office Theme</vt:lpstr>
      <vt:lpstr> Determine appropriate germination methods for Malabar Spinach spp. (Basella alba and Basella rubra L.)</vt:lpstr>
      <vt:lpstr>Difference between three Spinach</vt:lpstr>
      <vt:lpstr> General Information -Basella alba L.- Ceylon spinach- USDA plants database </vt:lpstr>
      <vt:lpstr>Malabar Spinach      Family - Basellaceae</vt:lpstr>
      <vt:lpstr>Morphological difference between the red stem and green varieties  </vt:lpstr>
      <vt:lpstr>PowerPoint Presentation</vt:lpstr>
      <vt:lpstr>Material and Methods</vt:lpstr>
      <vt:lpstr> Observations recorded were recorded as follows:  Pure seed units (grams)  Weight  of 2500 seeds (for the purity analysis)- (grams)  Weight  of 25000 seeds (for bulk/noxious weed examination) NWS/BWE (grams)  Initial seed quality-Germination (%), MC (%)  Preliminary study was conducted and based on the best results  Seeds were tested for following parameters- (4 replicates of 100 seeds)  1)Temperature-20-30 0 C light  2)Substratum - Rolled towel, Between Blotter (BB)  3)Dormancy breaking  procedure using Mechanical scarification (sand paper), Different chemicals viz.,- GA3, KNO3 , water and control.   4) Spacing- 100 seeds-4 replicates, 50 seeds-8 replicates              </vt:lpstr>
      <vt:lpstr>Table 2A.    Determination Pure Seed Units  for Malabar Spinach </vt:lpstr>
      <vt:lpstr> Vol. 3 - Uniform classification of weed  and crop seeds</vt:lpstr>
      <vt:lpstr>Moisture determination</vt:lpstr>
      <vt:lpstr>Table 1.  Initial Seed Quality of Malabar Spinach </vt:lpstr>
      <vt:lpstr> </vt:lpstr>
      <vt:lpstr>3. Effect of different seed treatment on Malabar Spinach var., Red stem</vt:lpstr>
      <vt:lpstr>Normal Seedlings of Malabar Spinach</vt:lpstr>
      <vt:lpstr>Red stem germination in Between Blotter (BB)</vt:lpstr>
      <vt:lpstr>Seedling infection- Between Blotter (BB)</vt:lpstr>
      <vt:lpstr>Abnormal Seedlings of Malabar Spinach </vt:lpstr>
      <vt:lpstr>Abnormal Seedlings of Malabar Spinach </vt:lpstr>
      <vt:lpstr>Abnormal Seedling</vt:lpstr>
      <vt:lpstr>PowerPoint Presentation</vt:lpstr>
      <vt:lpstr>Future line of work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Determine appropriate germination methods for Malabar Spinach spp. (Basella alba and Basella rubra)L.</dc:title>
  <dc:creator>Reddy, Roopa</dc:creator>
  <cp:lastModifiedBy>Reddy, Roopa</cp:lastModifiedBy>
  <cp:revision>71</cp:revision>
  <dcterms:created xsi:type="dcterms:W3CDTF">2019-06-02T12:21:59Z</dcterms:created>
  <dcterms:modified xsi:type="dcterms:W3CDTF">2019-06-03T19:42:21Z</dcterms:modified>
</cp:coreProperties>
</file>