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7"/>
  </p:notesMasterIdLst>
  <p:sldIdLst>
    <p:sldId id="256" r:id="rId2"/>
    <p:sldId id="257" r:id="rId3"/>
    <p:sldId id="299" r:id="rId4"/>
    <p:sldId id="283" r:id="rId5"/>
    <p:sldId id="259" r:id="rId6"/>
    <p:sldId id="258" r:id="rId7"/>
    <p:sldId id="271" r:id="rId8"/>
    <p:sldId id="272" r:id="rId9"/>
    <p:sldId id="290" r:id="rId10"/>
    <p:sldId id="303" r:id="rId11"/>
    <p:sldId id="273" r:id="rId12"/>
    <p:sldId id="291" r:id="rId13"/>
    <p:sldId id="292" r:id="rId14"/>
    <p:sldId id="293" r:id="rId15"/>
    <p:sldId id="287" r:id="rId16"/>
    <p:sldId id="294" r:id="rId17"/>
    <p:sldId id="295" r:id="rId18"/>
    <p:sldId id="296" r:id="rId19"/>
    <p:sldId id="288" r:id="rId20"/>
    <p:sldId id="300" r:id="rId21"/>
    <p:sldId id="269" r:id="rId22"/>
    <p:sldId id="280" r:id="rId23"/>
    <p:sldId id="266" r:id="rId24"/>
    <p:sldId id="282" r:id="rId25"/>
    <p:sldId id="30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5CADFF"/>
    <a:srgbClr val="F692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6" autoAdjust="0"/>
  </p:normalViewPr>
  <p:slideViewPr>
    <p:cSldViewPr>
      <p:cViewPr varScale="1">
        <p:scale>
          <a:sx n="86" d="100"/>
          <a:sy n="86" d="100"/>
        </p:scale>
        <p:origin x="1382"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cott\Dropbox\AMM%20Lab%20Applications\Referee%202019,%20hot%20peppers\Hot%20pepper%20referee%20final%20results%202.2.1%20for%20line%20charts%20onl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dirty="0"/>
              <a:t>Sample</a:t>
            </a:r>
            <a:r>
              <a:rPr lang="en-US" b="1" baseline="0" dirty="0"/>
              <a:t> A</a:t>
            </a:r>
            <a:endParaRPr lang="en-US" b="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064104092661222E-2"/>
          <c:y val="7.8731320468698907E-2"/>
          <c:w val="0.97987179181467754"/>
          <c:h val="0.73981248649946452"/>
        </c:manualLayout>
      </c:layout>
      <c:lineChart>
        <c:grouping val="standard"/>
        <c:varyColors val="0"/>
        <c:ser>
          <c:idx val="0"/>
          <c:order val="0"/>
          <c:tx>
            <c:strRef>
              <c:f>Sheet1!$B$3:$B$4</c:f>
              <c:strCache>
                <c:ptCount val="2"/>
                <c:pt idx="0">
                  <c:v>Method #1</c:v>
                </c:pt>
                <c:pt idx="1">
                  <c:v>Water only</c:v>
                </c:pt>
              </c:strCache>
            </c:strRef>
          </c:tx>
          <c:spPr>
            <a:ln w="3810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Sheet1!$B$5:$B$17</c:f>
              <c:numCache>
                <c:formatCode>General</c:formatCode>
                <c:ptCount val="13"/>
                <c:pt idx="0">
                  <c:v>65</c:v>
                </c:pt>
                <c:pt idx="1">
                  <c:v>62</c:v>
                </c:pt>
                <c:pt idx="2">
                  <c:v>59</c:v>
                </c:pt>
                <c:pt idx="3">
                  <c:v>57</c:v>
                </c:pt>
                <c:pt idx="4">
                  <c:v>56</c:v>
                </c:pt>
                <c:pt idx="5">
                  <c:v>55</c:v>
                </c:pt>
                <c:pt idx="6">
                  <c:v>53</c:v>
                </c:pt>
                <c:pt idx="7">
                  <c:v>50</c:v>
                </c:pt>
                <c:pt idx="8">
                  <c:v>49</c:v>
                </c:pt>
                <c:pt idx="9">
                  <c:v>47</c:v>
                </c:pt>
                <c:pt idx="10">
                  <c:v>34</c:v>
                </c:pt>
                <c:pt idx="11">
                  <c:v>25</c:v>
                </c:pt>
                <c:pt idx="12">
                  <c:v>15</c:v>
                </c:pt>
              </c:numCache>
            </c:numRef>
          </c:val>
          <c:smooth val="0"/>
          <c:extLst>
            <c:ext xmlns:c16="http://schemas.microsoft.com/office/drawing/2014/chart" uri="{C3380CC4-5D6E-409C-BE32-E72D297353CC}">
              <c16:uniqueId val="{00000000-BE0A-4171-A861-2DA01A919882}"/>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4094154628583772"/>
          <c:y val="0.89167031216169623"/>
          <c:w val="0.71811690742832457"/>
          <c:h val="9.707566807080993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dirty="0"/>
              <a:t>Sample</a:t>
            </a:r>
            <a:r>
              <a:rPr lang="en-US" b="1" baseline="0" dirty="0"/>
              <a:t> A     </a:t>
            </a:r>
            <a:r>
              <a:rPr lang="en-US" b="0" dirty="0"/>
              <a:t>(sorted for M1)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064100582491686E-2"/>
          <c:y val="7.8731257730714696E-2"/>
          <c:w val="0.97987179181467754"/>
          <c:h val="0.73981248649946452"/>
        </c:manualLayout>
      </c:layout>
      <c:lineChart>
        <c:grouping val="standard"/>
        <c:varyColors val="0"/>
        <c:ser>
          <c:idx val="0"/>
          <c:order val="0"/>
          <c:tx>
            <c:strRef>
              <c:f>Sheet1!$B$3:$B$4</c:f>
              <c:strCache>
                <c:ptCount val="2"/>
                <c:pt idx="0">
                  <c:v>Method #1</c:v>
                </c:pt>
                <c:pt idx="1">
                  <c:v>Water only</c:v>
                </c:pt>
              </c:strCache>
            </c:strRef>
          </c:tx>
          <c:spPr>
            <a:ln w="3810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Sheet1!$B$5:$B$17</c:f>
              <c:numCache>
                <c:formatCode>General</c:formatCode>
                <c:ptCount val="13"/>
                <c:pt idx="0">
                  <c:v>65</c:v>
                </c:pt>
                <c:pt idx="1">
                  <c:v>62</c:v>
                </c:pt>
                <c:pt idx="2">
                  <c:v>59</c:v>
                </c:pt>
                <c:pt idx="3">
                  <c:v>57</c:v>
                </c:pt>
                <c:pt idx="4">
                  <c:v>56</c:v>
                </c:pt>
                <c:pt idx="5">
                  <c:v>55</c:v>
                </c:pt>
                <c:pt idx="6">
                  <c:v>53</c:v>
                </c:pt>
                <c:pt idx="7">
                  <c:v>50</c:v>
                </c:pt>
                <c:pt idx="8">
                  <c:v>49</c:v>
                </c:pt>
                <c:pt idx="9">
                  <c:v>47</c:v>
                </c:pt>
                <c:pt idx="10">
                  <c:v>34</c:v>
                </c:pt>
                <c:pt idx="11">
                  <c:v>25</c:v>
                </c:pt>
                <c:pt idx="12">
                  <c:v>15</c:v>
                </c:pt>
              </c:numCache>
            </c:numRef>
          </c:val>
          <c:smooth val="0"/>
          <c:extLst>
            <c:ext xmlns:c16="http://schemas.microsoft.com/office/drawing/2014/chart" uri="{C3380CC4-5D6E-409C-BE32-E72D297353CC}">
              <c16:uniqueId val="{00000000-BE0A-4171-A861-2DA01A919882}"/>
            </c:ext>
          </c:extLst>
        </c:ser>
        <c:ser>
          <c:idx val="1"/>
          <c:order val="1"/>
          <c:tx>
            <c:strRef>
              <c:f>Sheet1!$C$3:$C$4</c:f>
              <c:strCache>
                <c:ptCount val="2"/>
                <c:pt idx="0">
                  <c:v>Method #2</c:v>
                </c:pt>
                <c:pt idx="1">
                  <c:v>KNO3</c:v>
                </c:pt>
              </c:strCache>
            </c:strRef>
          </c:tx>
          <c:spPr>
            <a:ln w="3810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Sheet1!$C$5:$C$17</c:f>
              <c:numCache>
                <c:formatCode>General</c:formatCode>
                <c:ptCount val="13"/>
                <c:pt idx="0">
                  <c:v>58</c:v>
                </c:pt>
                <c:pt idx="1">
                  <c:v>60</c:v>
                </c:pt>
                <c:pt idx="2">
                  <c:v>53</c:v>
                </c:pt>
                <c:pt idx="3">
                  <c:v>31</c:v>
                </c:pt>
                <c:pt idx="4">
                  <c:v>41</c:v>
                </c:pt>
                <c:pt idx="5">
                  <c:v>60</c:v>
                </c:pt>
                <c:pt idx="6">
                  <c:v>59</c:v>
                </c:pt>
                <c:pt idx="7">
                  <c:v>58</c:v>
                </c:pt>
                <c:pt idx="8">
                  <c:v>45</c:v>
                </c:pt>
                <c:pt idx="9">
                  <c:v>29</c:v>
                </c:pt>
                <c:pt idx="10">
                  <c:v>39</c:v>
                </c:pt>
                <c:pt idx="11">
                  <c:v>12</c:v>
                </c:pt>
                <c:pt idx="12">
                  <c:v>8</c:v>
                </c:pt>
              </c:numCache>
            </c:numRef>
          </c:val>
          <c:smooth val="0"/>
          <c:extLst>
            <c:ext xmlns:c16="http://schemas.microsoft.com/office/drawing/2014/chart" uri="{C3380CC4-5D6E-409C-BE32-E72D297353CC}">
              <c16:uniqueId val="{00000001-BE0A-4171-A861-2DA01A919882}"/>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4094154628583772"/>
          <c:y val="0.89167031216169623"/>
          <c:w val="0.71811690742832457"/>
          <c:h val="9.707566807080993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dirty="0"/>
              <a:t>Sample</a:t>
            </a:r>
            <a:r>
              <a:rPr lang="en-US" b="1" baseline="0" dirty="0"/>
              <a:t> A   </a:t>
            </a:r>
            <a:r>
              <a:rPr lang="en-US" b="0" baseline="0" dirty="0"/>
              <a:t> (</a:t>
            </a:r>
            <a:r>
              <a:rPr lang="en-US" b="0" dirty="0"/>
              <a:t>sorted for M1)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064100582491686E-2"/>
          <c:y val="7.8731257730714696E-2"/>
          <c:w val="0.97987179181467754"/>
          <c:h val="0.73981248649946452"/>
        </c:manualLayout>
      </c:layout>
      <c:lineChart>
        <c:grouping val="standard"/>
        <c:varyColors val="0"/>
        <c:ser>
          <c:idx val="0"/>
          <c:order val="0"/>
          <c:tx>
            <c:strRef>
              <c:f>Sheet1!$B$3:$B$4</c:f>
              <c:strCache>
                <c:ptCount val="2"/>
                <c:pt idx="0">
                  <c:v>Method #1</c:v>
                </c:pt>
                <c:pt idx="1">
                  <c:v>Water only</c:v>
                </c:pt>
              </c:strCache>
            </c:strRef>
          </c:tx>
          <c:spPr>
            <a:ln w="3810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Sheet1!$B$5:$B$17</c:f>
              <c:numCache>
                <c:formatCode>General</c:formatCode>
                <c:ptCount val="13"/>
                <c:pt idx="0">
                  <c:v>65</c:v>
                </c:pt>
                <c:pt idx="1">
                  <c:v>62</c:v>
                </c:pt>
                <c:pt idx="2">
                  <c:v>59</c:v>
                </c:pt>
                <c:pt idx="3">
                  <c:v>57</c:v>
                </c:pt>
                <c:pt idx="4">
                  <c:v>56</c:v>
                </c:pt>
                <c:pt idx="5">
                  <c:v>55</c:v>
                </c:pt>
                <c:pt idx="6">
                  <c:v>53</c:v>
                </c:pt>
                <c:pt idx="7">
                  <c:v>50</c:v>
                </c:pt>
                <c:pt idx="8">
                  <c:v>49</c:v>
                </c:pt>
                <c:pt idx="9">
                  <c:v>47</c:v>
                </c:pt>
                <c:pt idx="10">
                  <c:v>34</c:v>
                </c:pt>
                <c:pt idx="11">
                  <c:v>25</c:v>
                </c:pt>
                <c:pt idx="12">
                  <c:v>15</c:v>
                </c:pt>
              </c:numCache>
            </c:numRef>
          </c:val>
          <c:smooth val="0"/>
          <c:extLst>
            <c:ext xmlns:c16="http://schemas.microsoft.com/office/drawing/2014/chart" uri="{C3380CC4-5D6E-409C-BE32-E72D297353CC}">
              <c16:uniqueId val="{00000000-BE0A-4171-A861-2DA01A919882}"/>
            </c:ext>
          </c:extLst>
        </c:ser>
        <c:ser>
          <c:idx val="1"/>
          <c:order val="1"/>
          <c:tx>
            <c:strRef>
              <c:f>Sheet1!$C$3:$C$4</c:f>
              <c:strCache>
                <c:ptCount val="2"/>
                <c:pt idx="0">
                  <c:v>Method #2</c:v>
                </c:pt>
                <c:pt idx="1">
                  <c:v>KNO3</c:v>
                </c:pt>
              </c:strCache>
            </c:strRef>
          </c:tx>
          <c:spPr>
            <a:ln w="3810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Sheet1!$C$5:$C$17</c:f>
              <c:numCache>
                <c:formatCode>General</c:formatCode>
                <c:ptCount val="13"/>
                <c:pt idx="0">
                  <c:v>58</c:v>
                </c:pt>
                <c:pt idx="1">
                  <c:v>60</c:v>
                </c:pt>
                <c:pt idx="2">
                  <c:v>53</c:v>
                </c:pt>
                <c:pt idx="3">
                  <c:v>31</c:v>
                </c:pt>
                <c:pt idx="4">
                  <c:v>41</c:v>
                </c:pt>
                <c:pt idx="5">
                  <c:v>60</c:v>
                </c:pt>
                <c:pt idx="6">
                  <c:v>59</c:v>
                </c:pt>
                <c:pt idx="7">
                  <c:v>58</c:v>
                </c:pt>
                <c:pt idx="8">
                  <c:v>45</c:v>
                </c:pt>
                <c:pt idx="9">
                  <c:v>29</c:v>
                </c:pt>
                <c:pt idx="10">
                  <c:v>39</c:v>
                </c:pt>
                <c:pt idx="11">
                  <c:v>12</c:v>
                </c:pt>
                <c:pt idx="12">
                  <c:v>8</c:v>
                </c:pt>
              </c:numCache>
            </c:numRef>
          </c:val>
          <c:smooth val="0"/>
          <c:extLst>
            <c:ext xmlns:c16="http://schemas.microsoft.com/office/drawing/2014/chart" uri="{C3380CC4-5D6E-409C-BE32-E72D297353CC}">
              <c16:uniqueId val="{00000001-BE0A-4171-A861-2DA01A919882}"/>
            </c:ext>
          </c:extLst>
        </c:ser>
        <c:ser>
          <c:idx val="2"/>
          <c:order val="2"/>
          <c:tx>
            <c:strRef>
              <c:f>Sheet1!$D$3:$D$4</c:f>
              <c:strCache>
                <c:ptCount val="2"/>
                <c:pt idx="0">
                  <c:v>Method #3</c:v>
                </c:pt>
                <c:pt idx="1">
                  <c:v>GA3</c:v>
                </c:pt>
              </c:strCache>
            </c:strRef>
          </c:tx>
          <c:spPr>
            <a:ln w="38100" cap="rnd">
              <a:solidFill>
                <a:srgbClr val="92D050"/>
              </a:solidFill>
              <a:round/>
            </a:ln>
            <a:effectLst/>
          </c:spPr>
          <c:marker>
            <c:symbol val="circle"/>
            <c:size val="17"/>
            <c:spPr>
              <a:solidFill>
                <a:srgbClr val="92D05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Sheet1!$D$5:$D$17</c:f>
              <c:numCache>
                <c:formatCode>General</c:formatCode>
                <c:ptCount val="13"/>
                <c:pt idx="0">
                  <c:v>53</c:v>
                </c:pt>
                <c:pt idx="1">
                  <c:v>54</c:v>
                </c:pt>
                <c:pt idx="2">
                  <c:v>41</c:v>
                </c:pt>
                <c:pt idx="3">
                  <c:v>48</c:v>
                </c:pt>
                <c:pt idx="4">
                  <c:v>56</c:v>
                </c:pt>
                <c:pt idx="5">
                  <c:v>49</c:v>
                </c:pt>
                <c:pt idx="6">
                  <c:v>1</c:v>
                </c:pt>
                <c:pt idx="7">
                  <c:v>44</c:v>
                </c:pt>
                <c:pt idx="8">
                  <c:v>37</c:v>
                </c:pt>
                <c:pt idx="9">
                  <c:v>35</c:v>
                </c:pt>
                <c:pt idx="10">
                  <c:v>27</c:v>
                </c:pt>
                <c:pt idx="11">
                  <c:v>24</c:v>
                </c:pt>
                <c:pt idx="12">
                  <c:v>26</c:v>
                </c:pt>
              </c:numCache>
            </c:numRef>
          </c:val>
          <c:smooth val="0"/>
          <c:extLst>
            <c:ext xmlns:c16="http://schemas.microsoft.com/office/drawing/2014/chart" uri="{C3380CC4-5D6E-409C-BE32-E72D297353CC}">
              <c16:uniqueId val="{00000002-BE0A-4171-A861-2DA01A919882}"/>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4094154628583772"/>
          <c:y val="0.89167031216169623"/>
          <c:w val="0.71811690742832457"/>
          <c:h val="9.707566807080993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dirty="0"/>
              <a:t>Sample</a:t>
            </a:r>
            <a:r>
              <a:rPr lang="en-US" b="1" baseline="0" dirty="0"/>
              <a:t> A</a:t>
            </a:r>
            <a:r>
              <a:rPr lang="en-US" b="0" baseline="0" dirty="0"/>
              <a:t>    </a:t>
            </a:r>
            <a:r>
              <a:rPr lang="en-US" b="0" dirty="0"/>
              <a:t>(sorted for M1)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064104092661222E-2"/>
          <c:y val="7.8731320468698907E-2"/>
          <c:w val="0.97987179181467754"/>
          <c:h val="0.73981248649946452"/>
        </c:manualLayout>
      </c:layout>
      <c:lineChart>
        <c:grouping val="standard"/>
        <c:varyColors val="0"/>
        <c:ser>
          <c:idx val="0"/>
          <c:order val="0"/>
          <c:tx>
            <c:strRef>
              <c:f>Sheet1!$B$3:$B$4</c:f>
              <c:strCache>
                <c:ptCount val="2"/>
                <c:pt idx="0">
                  <c:v>Method #1</c:v>
                </c:pt>
                <c:pt idx="1">
                  <c:v>Water only</c:v>
                </c:pt>
              </c:strCache>
            </c:strRef>
          </c:tx>
          <c:spPr>
            <a:ln w="3810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Sheet1!$B$5:$B$17</c:f>
              <c:numCache>
                <c:formatCode>General</c:formatCode>
                <c:ptCount val="13"/>
                <c:pt idx="0">
                  <c:v>65</c:v>
                </c:pt>
                <c:pt idx="1">
                  <c:v>62</c:v>
                </c:pt>
                <c:pt idx="2">
                  <c:v>59</c:v>
                </c:pt>
                <c:pt idx="3">
                  <c:v>57</c:v>
                </c:pt>
                <c:pt idx="4">
                  <c:v>56</c:v>
                </c:pt>
                <c:pt idx="5">
                  <c:v>55</c:v>
                </c:pt>
                <c:pt idx="6">
                  <c:v>53</c:v>
                </c:pt>
                <c:pt idx="7">
                  <c:v>50</c:v>
                </c:pt>
                <c:pt idx="8">
                  <c:v>49</c:v>
                </c:pt>
                <c:pt idx="9">
                  <c:v>47</c:v>
                </c:pt>
                <c:pt idx="10">
                  <c:v>34</c:v>
                </c:pt>
                <c:pt idx="11">
                  <c:v>25</c:v>
                </c:pt>
                <c:pt idx="12">
                  <c:v>15</c:v>
                </c:pt>
              </c:numCache>
            </c:numRef>
          </c:val>
          <c:smooth val="0"/>
          <c:extLst>
            <c:ext xmlns:c16="http://schemas.microsoft.com/office/drawing/2014/chart" uri="{C3380CC4-5D6E-409C-BE32-E72D297353CC}">
              <c16:uniqueId val="{00000000-BE0A-4171-A861-2DA01A919882}"/>
            </c:ext>
          </c:extLst>
        </c:ser>
        <c:ser>
          <c:idx val="1"/>
          <c:order val="1"/>
          <c:tx>
            <c:strRef>
              <c:f>Sheet1!$C$3:$C$4</c:f>
              <c:strCache>
                <c:ptCount val="2"/>
                <c:pt idx="0">
                  <c:v>Method #2</c:v>
                </c:pt>
                <c:pt idx="1">
                  <c:v>KNO3</c:v>
                </c:pt>
              </c:strCache>
            </c:strRef>
          </c:tx>
          <c:spPr>
            <a:ln w="3810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Sheet1!$C$5:$C$17</c:f>
              <c:numCache>
                <c:formatCode>General</c:formatCode>
                <c:ptCount val="13"/>
                <c:pt idx="0">
                  <c:v>58</c:v>
                </c:pt>
                <c:pt idx="1">
                  <c:v>60</c:v>
                </c:pt>
                <c:pt idx="2">
                  <c:v>53</c:v>
                </c:pt>
                <c:pt idx="3">
                  <c:v>31</c:v>
                </c:pt>
                <c:pt idx="4">
                  <c:v>41</c:v>
                </c:pt>
                <c:pt idx="5">
                  <c:v>60</c:v>
                </c:pt>
                <c:pt idx="6">
                  <c:v>59</c:v>
                </c:pt>
                <c:pt idx="7">
                  <c:v>58</c:v>
                </c:pt>
                <c:pt idx="8">
                  <c:v>45</c:v>
                </c:pt>
                <c:pt idx="9">
                  <c:v>29</c:v>
                </c:pt>
                <c:pt idx="10">
                  <c:v>39</c:v>
                </c:pt>
                <c:pt idx="11">
                  <c:v>12</c:v>
                </c:pt>
                <c:pt idx="12">
                  <c:v>8</c:v>
                </c:pt>
              </c:numCache>
            </c:numRef>
          </c:val>
          <c:smooth val="0"/>
          <c:extLst>
            <c:ext xmlns:c16="http://schemas.microsoft.com/office/drawing/2014/chart" uri="{C3380CC4-5D6E-409C-BE32-E72D297353CC}">
              <c16:uniqueId val="{00000001-BE0A-4171-A861-2DA01A919882}"/>
            </c:ext>
          </c:extLst>
        </c:ser>
        <c:ser>
          <c:idx val="2"/>
          <c:order val="2"/>
          <c:tx>
            <c:strRef>
              <c:f>Sheet1!$D$3:$D$4</c:f>
              <c:strCache>
                <c:ptCount val="2"/>
                <c:pt idx="0">
                  <c:v>Method #3</c:v>
                </c:pt>
                <c:pt idx="1">
                  <c:v>GA3</c:v>
                </c:pt>
              </c:strCache>
            </c:strRef>
          </c:tx>
          <c:spPr>
            <a:ln w="38100" cap="rnd">
              <a:solidFill>
                <a:srgbClr val="92D050"/>
              </a:solidFill>
              <a:round/>
            </a:ln>
            <a:effectLst/>
          </c:spPr>
          <c:marker>
            <c:symbol val="circle"/>
            <c:size val="17"/>
            <c:spPr>
              <a:solidFill>
                <a:srgbClr val="92D05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Sheet1!$D$5:$D$17</c:f>
              <c:numCache>
                <c:formatCode>General</c:formatCode>
                <c:ptCount val="13"/>
                <c:pt idx="0">
                  <c:v>53</c:v>
                </c:pt>
                <c:pt idx="1">
                  <c:v>54</c:v>
                </c:pt>
                <c:pt idx="2">
                  <c:v>41</c:v>
                </c:pt>
                <c:pt idx="3">
                  <c:v>48</c:v>
                </c:pt>
                <c:pt idx="4">
                  <c:v>56</c:v>
                </c:pt>
                <c:pt idx="5">
                  <c:v>49</c:v>
                </c:pt>
                <c:pt idx="6">
                  <c:v>1</c:v>
                </c:pt>
                <c:pt idx="7">
                  <c:v>44</c:v>
                </c:pt>
                <c:pt idx="8">
                  <c:v>37</c:v>
                </c:pt>
                <c:pt idx="9">
                  <c:v>35</c:v>
                </c:pt>
                <c:pt idx="10">
                  <c:v>27</c:v>
                </c:pt>
                <c:pt idx="11">
                  <c:v>24</c:v>
                </c:pt>
                <c:pt idx="12">
                  <c:v>26</c:v>
                </c:pt>
              </c:numCache>
            </c:numRef>
          </c:val>
          <c:smooth val="0"/>
          <c:extLst>
            <c:ext xmlns:c16="http://schemas.microsoft.com/office/drawing/2014/chart" uri="{C3380CC4-5D6E-409C-BE32-E72D297353CC}">
              <c16:uniqueId val="{00000002-BE0A-4171-A861-2DA01A919882}"/>
            </c:ext>
          </c:extLst>
        </c:ser>
        <c:ser>
          <c:idx val="3"/>
          <c:order val="3"/>
          <c:tx>
            <c:strRef>
              <c:f>Sheet1!$E$3:$E$4</c:f>
              <c:strCache>
                <c:ptCount val="2"/>
                <c:pt idx="0">
                  <c:v>Method #4</c:v>
                </c:pt>
                <c:pt idx="1">
                  <c:v>KNO3 and GA3</c:v>
                </c:pt>
              </c:strCache>
            </c:strRef>
          </c:tx>
          <c:spPr>
            <a:ln w="38100" cap="rnd">
              <a:solidFill>
                <a:srgbClr val="9751CB"/>
              </a:solidFill>
              <a:round/>
            </a:ln>
            <a:effectLst/>
          </c:spPr>
          <c:marker>
            <c:symbol val="circle"/>
            <c:size val="17"/>
            <c:spPr>
              <a:solidFill>
                <a:srgbClr val="9751CB"/>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Sheet1!$A$5:$A$17</c:f>
              <c:strCache>
                <c:ptCount val="13"/>
                <c:pt idx="0">
                  <c:v>lab 6</c:v>
                </c:pt>
                <c:pt idx="1">
                  <c:v>lab 18</c:v>
                </c:pt>
                <c:pt idx="2">
                  <c:v>lab 12</c:v>
                </c:pt>
                <c:pt idx="3">
                  <c:v>lab 9</c:v>
                </c:pt>
                <c:pt idx="4">
                  <c:v>lab 1</c:v>
                </c:pt>
                <c:pt idx="5">
                  <c:v>lab 19</c:v>
                </c:pt>
                <c:pt idx="6">
                  <c:v>lab 17</c:v>
                </c:pt>
                <c:pt idx="7">
                  <c:v>lab 15</c:v>
                </c:pt>
                <c:pt idx="8">
                  <c:v>lab 16</c:v>
                </c:pt>
                <c:pt idx="9">
                  <c:v>lab 14</c:v>
                </c:pt>
                <c:pt idx="10">
                  <c:v>lab 5</c:v>
                </c:pt>
                <c:pt idx="11">
                  <c:v>lab 8</c:v>
                </c:pt>
                <c:pt idx="12">
                  <c:v>lab 11</c:v>
                </c:pt>
              </c:strCache>
            </c:strRef>
          </c:cat>
          <c:val>
            <c:numRef>
              <c:f>Sheet1!$E$5:$E$17</c:f>
              <c:numCache>
                <c:formatCode>General</c:formatCode>
                <c:ptCount val="13"/>
                <c:pt idx="0">
                  <c:v>51</c:v>
                </c:pt>
                <c:pt idx="1">
                  <c:v>57</c:v>
                </c:pt>
                <c:pt idx="2">
                  <c:v>44</c:v>
                </c:pt>
                <c:pt idx="3">
                  <c:v>50</c:v>
                </c:pt>
                <c:pt idx="4">
                  <c:v>55</c:v>
                </c:pt>
                <c:pt idx="5">
                  <c:v>52</c:v>
                </c:pt>
                <c:pt idx="6">
                  <c:v>44</c:v>
                </c:pt>
                <c:pt idx="7">
                  <c:v>55</c:v>
                </c:pt>
                <c:pt idx="8">
                  <c:v>20</c:v>
                </c:pt>
                <c:pt idx="9">
                  <c:v>30</c:v>
                </c:pt>
                <c:pt idx="10">
                  <c:v>35</c:v>
                </c:pt>
                <c:pt idx="11">
                  <c:v>18</c:v>
                </c:pt>
                <c:pt idx="12">
                  <c:v>50</c:v>
                </c:pt>
              </c:numCache>
            </c:numRef>
          </c:val>
          <c:smooth val="0"/>
          <c:extLst>
            <c:ext xmlns:c16="http://schemas.microsoft.com/office/drawing/2014/chart" uri="{C3380CC4-5D6E-409C-BE32-E72D297353CC}">
              <c16:uniqueId val="{00000003-BE0A-4171-A861-2DA01A919882}"/>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4094154628583772"/>
          <c:y val="0.89167031216169623"/>
          <c:w val="0.71811690742832457"/>
          <c:h val="9.707566807080993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a:effectLst/>
              </a:rPr>
              <a:t>Sample B</a:t>
            </a:r>
            <a:endParaRPr lang="en-US" b="0"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533614329456638E-2"/>
          <c:y val="6.8516736537528128E-2"/>
          <c:w val="0.98372671599712158"/>
          <c:h val="0.77531515039667642"/>
        </c:manualLayout>
      </c:layout>
      <c:lineChart>
        <c:grouping val="standard"/>
        <c:varyColors val="0"/>
        <c:ser>
          <c:idx val="0"/>
          <c:order val="0"/>
          <c:tx>
            <c:strRef>
              <c:f>Sheet1!$B$20:$B$21</c:f>
              <c:strCache>
                <c:ptCount val="2"/>
                <c:pt idx="0">
                  <c:v>Method #1</c:v>
                </c:pt>
                <c:pt idx="1">
                  <c:v>Water only</c:v>
                </c:pt>
              </c:strCache>
            </c:strRef>
          </c:tx>
          <c:spPr>
            <a:ln w="3175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Sheet1!$B$22:$B$31</c:f>
              <c:numCache>
                <c:formatCode>General</c:formatCode>
                <c:ptCount val="10"/>
                <c:pt idx="0">
                  <c:v>89</c:v>
                </c:pt>
                <c:pt idx="1">
                  <c:v>83</c:v>
                </c:pt>
                <c:pt idx="2">
                  <c:v>78</c:v>
                </c:pt>
                <c:pt idx="3">
                  <c:v>72</c:v>
                </c:pt>
                <c:pt idx="4">
                  <c:v>61</c:v>
                </c:pt>
                <c:pt idx="5">
                  <c:v>60</c:v>
                </c:pt>
                <c:pt idx="6">
                  <c:v>57</c:v>
                </c:pt>
                <c:pt idx="7">
                  <c:v>37</c:v>
                </c:pt>
                <c:pt idx="8">
                  <c:v>37</c:v>
                </c:pt>
                <c:pt idx="9">
                  <c:v>25</c:v>
                </c:pt>
              </c:numCache>
            </c:numRef>
          </c:val>
          <c:smooth val="0"/>
          <c:extLst>
            <c:ext xmlns:c16="http://schemas.microsoft.com/office/drawing/2014/chart" uri="{C3380CC4-5D6E-409C-BE32-E72D297353CC}">
              <c16:uniqueId val="{00000000-3CE4-4BD8-85D9-190DF2A1CD0E}"/>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0803561827620099"/>
          <c:y val="0.89126272000194773"/>
          <c:w val="0.76214181251674418"/>
          <c:h val="8.25649416872098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a:effectLst/>
              </a:rPr>
              <a:t>Sample B</a:t>
            </a:r>
            <a:r>
              <a:rPr lang="en-US" sz="1800" b="0" i="0" baseline="0" dirty="0">
                <a:effectLst/>
              </a:rPr>
              <a:t>    (sorted for M1)</a:t>
            </a:r>
            <a:endParaRPr lang="en-US" b="0"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533614329456638E-2"/>
          <c:y val="6.8516736537528128E-2"/>
          <c:w val="0.98372671599712158"/>
          <c:h val="0.77531515039667642"/>
        </c:manualLayout>
      </c:layout>
      <c:lineChart>
        <c:grouping val="standard"/>
        <c:varyColors val="0"/>
        <c:ser>
          <c:idx val="0"/>
          <c:order val="0"/>
          <c:tx>
            <c:strRef>
              <c:f>Sheet1!$B$20:$B$21</c:f>
              <c:strCache>
                <c:ptCount val="2"/>
                <c:pt idx="0">
                  <c:v>Method #1</c:v>
                </c:pt>
                <c:pt idx="1">
                  <c:v>Water only</c:v>
                </c:pt>
              </c:strCache>
            </c:strRef>
          </c:tx>
          <c:spPr>
            <a:ln w="3175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Sheet1!$B$22:$B$31</c:f>
              <c:numCache>
                <c:formatCode>General</c:formatCode>
                <c:ptCount val="10"/>
                <c:pt idx="0">
                  <c:v>89</c:v>
                </c:pt>
                <c:pt idx="1">
                  <c:v>83</c:v>
                </c:pt>
                <c:pt idx="2">
                  <c:v>78</c:v>
                </c:pt>
                <c:pt idx="3">
                  <c:v>72</c:v>
                </c:pt>
                <c:pt idx="4">
                  <c:v>61</c:v>
                </c:pt>
                <c:pt idx="5">
                  <c:v>60</c:v>
                </c:pt>
                <c:pt idx="6">
                  <c:v>57</c:v>
                </c:pt>
                <c:pt idx="7">
                  <c:v>37</c:v>
                </c:pt>
                <c:pt idx="8">
                  <c:v>37</c:v>
                </c:pt>
                <c:pt idx="9">
                  <c:v>25</c:v>
                </c:pt>
              </c:numCache>
            </c:numRef>
          </c:val>
          <c:smooth val="0"/>
          <c:extLst>
            <c:ext xmlns:c16="http://schemas.microsoft.com/office/drawing/2014/chart" uri="{C3380CC4-5D6E-409C-BE32-E72D297353CC}">
              <c16:uniqueId val="{00000000-3CE4-4BD8-85D9-190DF2A1CD0E}"/>
            </c:ext>
          </c:extLst>
        </c:ser>
        <c:ser>
          <c:idx val="1"/>
          <c:order val="1"/>
          <c:tx>
            <c:strRef>
              <c:f>Sheet1!$C$20:$C$21</c:f>
              <c:strCache>
                <c:ptCount val="2"/>
                <c:pt idx="0">
                  <c:v>Method #2</c:v>
                </c:pt>
                <c:pt idx="1">
                  <c:v>KNO3</c:v>
                </c:pt>
              </c:strCache>
            </c:strRef>
          </c:tx>
          <c:spPr>
            <a:ln w="3175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Sheet1!$C$22:$C$31</c:f>
              <c:numCache>
                <c:formatCode>General</c:formatCode>
                <c:ptCount val="10"/>
                <c:pt idx="0">
                  <c:v>77</c:v>
                </c:pt>
                <c:pt idx="1">
                  <c:v>90</c:v>
                </c:pt>
                <c:pt idx="2">
                  <c:v>64</c:v>
                </c:pt>
                <c:pt idx="3">
                  <c:v>36</c:v>
                </c:pt>
                <c:pt idx="4">
                  <c:v>84</c:v>
                </c:pt>
                <c:pt idx="5">
                  <c:v>87</c:v>
                </c:pt>
                <c:pt idx="6">
                  <c:v>80</c:v>
                </c:pt>
                <c:pt idx="7">
                  <c:v>48</c:v>
                </c:pt>
                <c:pt idx="8">
                  <c:v>80</c:v>
                </c:pt>
                <c:pt idx="9">
                  <c:v>44</c:v>
                </c:pt>
              </c:numCache>
            </c:numRef>
          </c:val>
          <c:smooth val="0"/>
          <c:extLst>
            <c:ext xmlns:c16="http://schemas.microsoft.com/office/drawing/2014/chart" uri="{C3380CC4-5D6E-409C-BE32-E72D297353CC}">
              <c16:uniqueId val="{00000001-3CE4-4BD8-85D9-190DF2A1CD0E}"/>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0803561827620099"/>
          <c:y val="0.89126272000194773"/>
          <c:w val="0.76214181251674418"/>
          <c:h val="8.25649416872098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a:effectLst/>
              </a:rPr>
              <a:t>Sample B</a:t>
            </a:r>
            <a:r>
              <a:rPr lang="en-US" sz="1800" b="0" i="0" baseline="0" dirty="0">
                <a:effectLst/>
              </a:rPr>
              <a:t>    (sorted for M1)</a:t>
            </a:r>
            <a:endParaRPr lang="en-US" b="0"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533614329456638E-2"/>
          <c:y val="6.8516736537528128E-2"/>
          <c:w val="0.98372671599712158"/>
          <c:h val="0.77531515039667642"/>
        </c:manualLayout>
      </c:layout>
      <c:lineChart>
        <c:grouping val="standard"/>
        <c:varyColors val="0"/>
        <c:ser>
          <c:idx val="0"/>
          <c:order val="0"/>
          <c:tx>
            <c:strRef>
              <c:f>Sheet1!$B$20:$B$21</c:f>
              <c:strCache>
                <c:ptCount val="2"/>
                <c:pt idx="0">
                  <c:v>Method #1</c:v>
                </c:pt>
                <c:pt idx="1">
                  <c:v>Water only</c:v>
                </c:pt>
              </c:strCache>
            </c:strRef>
          </c:tx>
          <c:spPr>
            <a:ln w="3175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Sheet1!$B$22:$B$31</c:f>
              <c:numCache>
                <c:formatCode>General</c:formatCode>
                <c:ptCount val="10"/>
                <c:pt idx="0">
                  <c:v>89</c:v>
                </c:pt>
                <c:pt idx="1">
                  <c:v>83</c:v>
                </c:pt>
                <c:pt idx="2">
                  <c:v>78</c:v>
                </c:pt>
                <c:pt idx="3">
                  <c:v>72</c:v>
                </c:pt>
                <c:pt idx="4">
                  <c:v>61</c:v>
                </c:pt>
                <c:pt idx="5">
                  <c:v>60</c:v>
                </c:pt>
                <c:pt idx="6">
                  <c:v>57</c:v>
                </c:pt>
                <c:pt idx="7">
                  <c:v>37</c:v>
                </c:pt>
                <c:pt idx="8">
                  <c:v>37</c:v>
                </c:pt>
                <c:pt idx="9">
                  <c:v>25</c:v>
                </c:pt>
              </c:numCache>
            </c:numRef>
          </c:val>
          <c:smooth val="0"/>
          <c:extLst>
            <c:ext xmlns:c16="http://schemas.microsoft.com/office/drawing/2014/chart" uri="{C3380CC4-5D6E-409C-BE32-E72D297353CC}">
              <c16:uniqueId val="{00000000-3CE4-4BD8-85D9-190DF2A1CD0E}"/>
            </c:ext>
          </c:extLst>
        </c:ser>
        <c:ser>
          <c:idx val="1"/>
          <c:order val="1"/>
          <c:tx>
            <c:strRef>
              <c:f>Sheet1!$C$20:$C$21</c:f>
              <c:strCache>
                <c:ptCount val="2"/>
                <c:pt idx="0">
                  <c:v>Method #2</c:v>
                </c:pt>
                <c:pt idx="1">
                  <c:v>KNO3</c:v>
                </c:pt>
              </c:strCache>
            </c:strRef>
          </c:tx>
          <c:spPr>
            <a:ln w="3175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Sheet1!$C$22:$C$31</c:f>
              <c:numCache>
                <c:formatCode>General</c:formatCode>
                <c:ptCount val="10"/>
                <c:pt idx="0">
                  <c:v>77</c:v>
                </c:pt>
                <c:pt idx="1">
                  <c:v>90</c:v>
                </c:pt>
                <c:pt idx="2">
                  <c:v>64</c:v>
                </c:pt>
                <c:pt idx="3">
                  <c:v>36</c:v>
                </c:pt>
                <c:pt idx="4">
                  <c:v>84</c:v>
                </c:pt>
                <c:pt idx="5">
                  <c:v>87</c:v>
                </c:pt>
                <c:pt idx="6">
                  <c:v>80</c:v>
                </c:pt>
                <c:pt idx="7">
                  <c:v>48</c:v>
                </c:pt>
                <c:pt idx="8">
                  <c:v>80</c:v>
                </c:pt>
                <c:pt idx="9">
                  <c:v>44</c:v>
                </c:pt>
              </c:numCache>
            </c:numRef>
          </c:val>
          <c:smooth val="0"/>
          <c:extLst>
            <c:ext xmlns:c16="http://schemas.microsoft.com/office/drawing/2014/chart" uri="{C3380CC4-5D6E-409C-BE32-E72D297353CC}">
              <c16:uniqueId val="{00000001-3CE4-4BD8-85D9-190DF2A1CD0E}"/>
            </c:ext>
          </c:extLst>
        </c:ser>
        <c:ser>
          <c:idx val="2"/>
          <c:order val="2"/>
          <c:tx>
            <c:strRef>
              <c:f>Sheet1!$D$20:$D$21</c:f>
              <c:strCache>
                <c:ptCount val="2"/>
                <c:pt idx="0">
                  <c:v>Method #3</c:v>
                </c:pt>
                <c:pt idx="1">
                  <c:v>GA3</c:v>
                </c:pt>
              </c:strCache>
            </c:strRef>
          </c:tx>
          <c:spPr>
            <a:ln w="31750" cap="rnd">
              <a:solidFill>
                <a:srgbClr val="92D050"/>
              </a:solidFill>
              <a:round/>
            </a:ln>
            <a:effectLst/>
          </c:spPr>
          <c:marker>
            <c:symbol val="circle"/>
            <c:size val="17"/>
            <c:spPr>
              <a:solidFill>
                <a:srgbClr val="92D05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Sheet1!$D$22:$D$31</c:f>
              <c:numCache>
                <c:formatCode>General</c:formatCode>
                <c:ptCount val="10"/>
                <c:pt idx="0">
                  <c:v>73</c:v>
                </c:pt>
                <c:pt idx="1">
                  <c:v>88</c:v>
                </c:pt>
                <c:pt idx="2">
                  <c:v>69</c:v>
                </c:pt>
                <c:pt idx="3">
                  <c:v>30</c:v>
                </c:pt>
                <c:pt idx="4">
                  <c:v>77</c:v>
                </c:pt>
                <c:pt idx="5">
                  <c:v>0</c:v>
                </c:pt>
                <c:pt idx="6">
                  <c:v>49</c:v>
                </c:pt>
                <c:pt idx="7">
                  <c:v>42</c:v>
                </c:pt>
                <c:pt idx="8">
                  <c:v>22</c:v>
                </c:pt>
                <c:pt idx="9">
                  <c:v>26</c:v>
                </c:pt>
              </c:numCache>
            </c:numRef>
          </c:val>
          <c:smooth val="0"/>
          <c:extLst>
            <c:ext xmlns:c16="http://schemas.microsoft.com/office/drawing/2014/chart" uri="{C3380CC4-5D6E-409C-BE32-E72D297353CC}">
              <c16:uniqueId val="{00000002-3CE4-4BD8-85D9-190DF2A1CD0E}"/>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0803561827620099"/>
          <c:y val="0.89126272000194773"/>
          <c:w val="0.76214181251674418"/>
          <c:h val="8.25649416872098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a:effectLst/>
              </a:rPr>
              <a:t>Sample B</a:t>
            </a:r>
            <a:r>
              <a:rPr lang="en-US" sz="1800" b="0" i="0" baseline="0" dirty="0">
                <a:effectLst/>
              </a:rPr>
              <a:t>  All tests    (sorted for M1)</a:t>
            </a:r>
            <a:endParaRPr lang="en-US" b="0"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533614329456638E-2"/>
          <c:y val="6.8516736537528128E-2"/>
          <c:w val="0.98372671599712158"/>
          <c:h val="0.77531515039667642"/>
        </c:manualLayout>
      </c:layout>
      <c:lineChart>
        <c:grouping val="standard"/>
        <c:varyColors val="0"/>
        <c:ser>
          <c:idx val="0"/>
          <c:order val="0"/>
          <c:tx>
            <c:strRef>
              <c:f>Sheet1!$B$20:$B$21</c:f>
              <c:strCache>
                <c:ptCount val="2"/>
                <c:pt idx="0">
                  <c:v>Method #1</c:v>
                </c:pt>
                <c:pt idx="1">
                  <c:v>Water only</c:v>
                </c:pt>
              </c:strCache>
            </c:strRef>
          </c:tx>
          <c:spPr>
            <a:ln w="31750" cap="rnd">
              <a:solidFill>
                <a:srgbClr val="5CADFF"/>
              </a:solidFill>
              <a:round/>
            </a:ln>
            <a:effectLst/>
          </c:spPr>
          <c:marker>
            <c:symbol val="circle"/>
            <c:size val="17"/>
            <c:spPr>
              <a:solidFill>
                <a:srgbClr val="5CADFF"/>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Sheet1!$B$22:$B$31</c:f>
              <c:numCache>
                <c:formatCode>General</c:formatCode>
                <c:ptCount val="10"/>
                <c:pt idx="0">
                  <c:v>89</c:v>
                </c:pt>
                <c:pt idx="1">
                  <c:v>83</c:v>
                </c:pt>
                <c:pt idx="2">
                  <c:v>78</c:v>
                </c:pt>
                <c:pt idx="3">
                  <c:v>72</c:v>
                </c:pt>
                <c:pt idx="4">
                  <c:v>61</c:v>
                </c:pt>
                <c:pt idx="5">
                  <c:v>60</c:v>
                </c:pt>
                <c:pt idx="6">
                  <c:v>57</c:v>
                </c:pt>
                <c:pt idx="7">
                  <c:v>37</c:v>
                </c:pt>
                <c:pt idx="8">
                  <c:v>37</c:v>
                </c:pt>
                <c:pt idx="9">
                  <c:v>25</c:v>
                </c:pt>
              </c:numCache>
            </c:numRef>
          </c:val>
          <c:smooth val="0"/>
          <c:extLst>
            <c:ext xmlns:c16="http://schemas.microsoft.com/office/drawing/2014/chart" uri="{C3380CC4-5D6E-409C-BE32-E72D297353CC}">
              <c16:uniqueId val="{00000000-3CE4-4BD8-85D9-190DF2A1CD0E}"/>
            </c:ext>
          </c:extLst>
        </c:ser>
        <c:ser>
          <c:idx val="1"/>
          <c:order val="1"/>
          <c:tx>
            <c:strRef>
              <c:f>Sheet1!$C$20:$C$21</c:f>
              <c:strCache>
                <c:ptCount val="2"/>
                <c:pt idx="0">
                  <c:v>Method #2</c:v>
                </c:pt>
                <c:pt idx="1">
                  <c:v>KNO3</c:v>
                </c:pt>
              </c:strCache>
            </c:strRef>
          </c:tx>
          <c:spPr>
            <a:ln w="3175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Sheet1!$C$22:$C$31</c:f>
              <c:numCache>
                <c:formatCode>General</c:formatCode>
                <c:ptCount val="10"/>
                <c:pt idx="0">
                  <c:v>77</c:v>
                </c:pt>
                <c:pt idx="1">
                  <c:v>90</c:v>
                </c:pt>
                <c:pt idx="2">
                  <c:v>64</c:v>
                </c:pt>
                <c:pt idx="3">
                  <c:v>36</c:v>
                </c:pt>
                <c:pt idx="4">
                  <c:v>84</c:v>
                </c:pt>
                <c:pt idx="5">
                  <c:v>87</c:v>
                </c:pt>
                <c:pt idx="6">
                  <c:v>80</c:v>
                </c:pt>
                <c:pt idx="7">
                  <c:v>48</c:v>
                </c:pt>
                <c:pt idx="8">
                  <c:v>80</c:v>
                </c:pt>
                <c:pt idx="9">
                  <c:v>44</c:v>
                </c:pt>
              </c:numCache>
            </c:numRef>
          </c:val>
          <c:smooth val="0"/>
          <c:extLst>
            <c:ext xmlns:c16="http://schemas.microsoft.com/office/drawing/2014/chart" uri="{C3380CC4-5D6E-409C-BE32-E72D297353CC}">
              <c16:uniqueId val="{00000001-3CE4-4BD8-85D9-190DF2A1CD0E}"/>
            </c:ext>
          </c:extLst>
        </c:ser>
        <c:ser>
          <c:idx val="2"/>
          <c:order val="2"/>
          <c:tx>
            <c:strRef>
              <c:f>Sheet1!$D$20:$D$21</c:f>
              <c:strCache>
                <c:ptCount val="2"/>
                <c:pt idx="0">
                  <c:v>Method #3</c:v>
                </c:pt>
                <c:pt idx="1">
                  <c:v>GA3</c:v>
                </c:pt>
              </c:strCache>
            </c:strRef>
          </c:tx>
          <c:spPr>
            <a:ln w="31750" cap="rnd">
              <a:solidFill>
                <a:srgbClr val="92D050"/>
              </a:solidFill>
              <a:round/>
            </a:ln>
            <a:effectLst/>
          </c:spPr>
          <c:marker>
            <c:symbol val="circle"/>
            <c:size val="17"/>
            <c:spPr>
              <a:solidFill>
                <a:srgbClr val="92D05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Sheet1!$D$22:$D$31</c:f>
              <c:numCache>
                <c:formatCode>General</c:formatCode>
                <c:ptCount val="10"/>
                <c:pt idx="0">
                  <c:v>73</c:v>
                </c:pt>
                <c:pt idx="1">
                  <c:v>88</c:v>
                </c:pt>
                <c:pt idx="2">
                  <c:v>69</c:v>
                </c:pt>
                <c:pt idx="3">
                  <c:v>30</c:v>
                </c:pt>
                <c:pt idx="4">
                  <c:v>77</c:v>
                </c:pt>
                <c:pt idx="5">
                  <c:v>0</c:v>
                </c:pt>
                <c:pt idx="6">
                  <c:v>49</c:v>
                </c:pt>
                <c:pt idx="7">
                  <c:v>42</c:v>
                </c:pt>
                <c:pt idx="8">
                  <c:v>22</c:v>
                </c:pt>
                <c:pt idx="9">
                  <c:v>26</c:v>
                </c:pt>
              </c:numCache>
            </c:numRef>
          </c:val>
          <c:smooth val="0"/>
          <c:extLst>
            <c:ext xmlns:c16="http://schemas.microsoft.com/office/drawing/2014/chart" uri="{C3380CC4-5D6E-409C-BE32-E72D297353CC}">
              <c16:uniqueId val="{00000002-3CE4-4BD8-85D9-190DF2A1CD0E}"/>
            </c:ext>
          </c:extLst>
        </c:ser>
        <c:ser>
          <c:idx val="3"/>
          <c:order val="3"/>
          <c:tx>
            <c:strRef>
              <c:f>Sheet1!$E$20:$E$21</c:f>
              <c:strCache>
                <c:ptCount val="2"/>
                <c:pt idx="0">
                  <c:v>Method #4</c:v>
                </c:pt>
                <c:pt idx="1">
                  <c:v>KNO3 and GA3</c:v>
                </c:pt>
              </c:strCache>
            </c:strRef>
          </c:tx>
          <c:spPr>
            <a:ln w="31750" cap="rnd">
              <a:solidFill>
                <a:srgbClr val="9751CB"/>
              </a:solidFill>
              <a:round/>
            </a:ln>
            <a:effectLst/>
          </c:spPr>
          <c:marker>
            <c:symbol val="circle"/>
            <c:size val="17"/>
            <c:spPr>
              <a:solidFill>
                <a:srgbClr val="9751CB"/>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Sheet1!$A$22:$A$31</c:f>
              <c:strCache>
                <c:ptCount val="10"/>
                <c:pt idx="0">
                  <c:v>lab 6</c:v>
                </c:pt>
                <c:pt idx="1">
                  <c:v>lab 9</c:v>
                </c:pt>
                <c:pt idx="2">
                  <c:v>lab 18</c:v>
                </c:pt>
                <c:pt idx="3">
                  <c:v>lab 16</c:v>
                </c:pt>
                <c:pt idx="4">
                  <c:v>lab 1</c:v>
                </c:pt>
                <c:pt idx="5">
                  <c:v>lab 17</c:v>
                </c:pt>
                <c:pt idx="6">
                  <c:v>lab 8</c:v>
                </c:pt>
                <c:pt idx="7">
                  <c:v>lab 12</c:v>
                </c:pt>
                <c:pt idx="8">
                  <c:v>lab 15</c:v>
                </c:pt>
                <c:pt idx="9">
                  <c:v>lab 5</c:v>
                </c:pt>
              </c:strCache>
            </c:strRef>
          </c:cat>
          <c:val>
            <c:numRef>
              <c:f>Sheet1!$E$22:$E$31</c:f>
              <c:numCache>
                <c:formatCode>General</c:formatCode>
                <c:ptCount val="10"/>
                <c:pt idx="0">
                  <c:v>89</c:v>
                </c:pt>
                <c:pt idx="1">
                  <c:v>89</c:v>
                </c:pt>
                <c:pt idx="2">
                  <c:v>77</c:v>
                </c:pt>
                <c:pt idx="3">
                  <c:v>17</c:v>
                </c:pt>
                <c:pt idx="4">
                  <c:v>88</c:v>
                </c:pt>
                <c:pt idx="5">
                  <c:v>70</c:v>
                </c:pt>
                <c:pt idx="6">
                  <c:v>65</c:v>
                </c:pt>
                <c:pt idx="7">
                  <c:v>58</c:v>
                </c:pt>
                <c:pt idx="8">
                  <c:v>73</c:v>
                </c:pt>
                <c:pt idx="9">
                  <c:v>35</c:v>
                </c:pt>
              </c:numCache>
            </c:numRef>
          </c:val>
          <c:smooth val="0"/>
          <c:extLst>
            <c:ext xmlns:c16="http://schemas.microsoft.com/office/drawing/2014/chart" uri="{C3380CC4-5D6E-409C-BE32-E72D297353CC}">
              <c16:uniqueId val="{00000003-3CE4-4BD8-85D9-190DF2A1CD0E}"/>
            </c:ext>
          </c:extLst>
        </c:ser>
        <c:dLbls>
          <c:dLblPos val="ctr"/>
          <c:showLegendKey val="0"/>
          <c:showVal val="1"/>
          <c:showCatName val="0"/>
          <c:showSerName val="0"/>
          <c:showPercent val="0"/>
          <c:showBubbleSize val="0"/>
        </c:dLbls>
        <c:marker val="1"/>
        <c:smooth val="0"/>
        <c:axId val="909256704"/>
        <c:axId val="841901824"/>
      </c:lineChart>
      <c:catAx>
        <c:axId val="9092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1901824"/>
        <c:crosses val="autoZero"/>
        <c:auto val="1"/>
        <c:lblAlgn val="ctr"/>
        <c:lblOffset val="100"/>
        <c:noMultiLvlLbl val="0"/>
      </c:catAx>
      <c:valAx>
        <c:axId val="841901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256704"/>
        <c:crosses val="autoZero"/>
        <c:crossBetween val="between"/>
      </c:valAx>
      <c:spPr>
        <a:noFill/>
        <a:ln>
          <a:noFill/>
        </a:ln>
        <a:effectLst/>
      </c:spPr>
    </c:plotArea>
    <c:legend>
      <c:legendPos val="b"/>
      <c:layout>
        <c:manualLayout>
          <c:xMode val="edge"/>
          <c:yMode val="edge"/>
          <c:x val="0.10803561827620099"/>
          <c:y val="0.89126272000194773"/>
          <c:w val="0.76214181251674418"/>
          <c:h val="8.25649416872098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EF38F-7155-402C-B67C-193E52D6C420}" type="datetimeFigureOut">
              <a:rPr lang="en-US" smtClean="0"/>
              <a:t>6/3/2019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FB6BC-CC2F-4617-8B15-C7D4EC974585}" type="slidenum">
              <a:rPr lang="en-US" smtClean="0"/>
              <a:t>‹#›</a:t>
            </a:fld>
            <a:endParaRPr lang="en-US"/>
          </a:p>
        </p:txBody>
      </p:sp>
    </p:spTree>
    <p:extLst>
      <p:ext uri="{BB962C8B-B14F-4D97-AF65-F5344CB8AC3E}">
        <p14:creationId xmlns:p14="http://schemas.microsoft.com/office/powerpoint/2010/main" val="402292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FB6BC-CC2F-4617-8B15-C7D4EC974585}" type="slidenum">
              <a:rPr lang="en-US" smtClean="0"/>
              <a:t>1</a:t>
            </a:fld>
            <a:endParaRPr lang="en-US"/>
          </a:p>
        </p:txBody>
      </p:sp>
    </p:spTree>
    <p:extLst>
      <p:ext uri="{BB962C8B-B14F-4D97-AF65-F5344CB8AC3E}">
        <p14:creationId xmlns:p14="http://schemas.microsoft.com/office/powerpoint/2010/main" val="154965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491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9156" name="Rectangle 4"/>
          <p:cNvSpPr>
            <a:spLocks noGrp="1" noChangeArrowheads="1"/>
          </p:cNvSpPr>
          <p:nvPr>
            <p:ph type="dt" sz="quarter" idx="2"/>
          </p:nvPr>
        </p:nvSpPr>
        <p:spPr/>
        <p:txBody>
          <a:bodyPr/>
          <a:lstStyle>
            <a:lvl1pPr>
              <a:defRPr/>
            </a:lvl1pPr>
          </a:lstStyle>
          <a:p>
            <a:fld id="{E06703F0-33C7-4625-B89B-576A30DB3011}" type="datetimeFigureOut">
              <a:rPr lang="en-US"/>
              <a:pPr/>
              <a:t>6/3/2019</a:t>
            </a:fld>
            <a:endParaRPr lang="en-US"/>
          </a:p>
        </p:txBody>
      </p:sp>
      <p:sp>
        <p:nvSpPr>
          <p:cNvPr id="49157" name="Rectangle 5"/>
          <p:cNvSpPr>
            <a:spLocks noGrp="1" noChangeArrowheads="1"/>
          </p:cNvSpPr>
          <p:nvPr>
            <p:ph type="ftr" sz="quarter" idx="3"/>
          </p:nvPr>
        </p:nvSpPr>
        <p:spPr/>
        <p:txBody>
          <a:bodyPr/>
          <a:lstStyle>
            <a:lvl1pPr>
              <a:defRPr/>
            </a:lvl1pPr>
          </a:lstStyle>
          <a:p>
            <a:endParaRPr lang="en-US"/>
          </a:p>
        </p:txBody>
      </p:sp>
      <p:sp>
        <p:nvSpPr>
          <p:cNvPr id="49158" name="Rectangle 6"/>
          <p:cNvSpPr>
            <a:spLocks noGrp="1" noChangeArrowheads="1"/>
          </p:cNvSpPr>
          <p:nvPr>
            <p:ph type="sldNum" sz="quarter" idx="4"/>
          </p:nvPr>
        </p:nvSpPr>
        <p:spPr/>
        <p:txBody>
          <a:bodyPr/>
          <a:lstStyle>
            <a:lvl1pPr>
              <a:defRPr/>
            </a:lvl1pPr>
          </a:lstStyle>
          <a:p>
            <a:fld id="{B399863C-3431-481A-B8CA-9D5315FF400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971B2A-BA02-4391-A34D-F589ADEF2205}" type="datetimeFigureOut">
              <a:rPr lang="en-US"/>
              <a:pPr/>
              <a:t>6/3/2019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2BAD6C-D821-4D66-A708-410462AAF5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2BDA8C0-9A5C-4870-91F0-5C55E49DE011}" type="datetimeFigureOut">
              <a:rPr lang="en-US"/>
              <a:pPr/>
              <a:t>6/3/2019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E5873A-4828-4C1F-9D39-FC6CE45640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7DBFD50-899A-420A-BECE-66EEEBFE06DE}" type="datetimeFigureOut">
              <a:rPr lang="en-US"/>
              <a:pPr/>
              <a:t>6/3/2019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736E93-961B-451D-9B3D-9FC43230A78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E2D7A61-39C7-474C-B756-BA4435CBCD9F}" type="datetimeFigureOut">
              <a:rPr lang="en-US"/>
              <a:pPr/>
              <a:t>6/3/2019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EFF0B2-0798-4115-BC5E-B4A4E4C8B7D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19C5EC2-2878-48B7-8187-07B12D046F60}" type="datetimeFigureOut">
              <a:rPr lang="en-US"/>
              <a:pPr/>
              <a:t>6/3/2019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1FDAB1-6F17-4C47-8453-A513AE1E5E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265E953-368F-4036-B16E-2E900365D851}" type="datetimeFigureOut">
              <a:rPr lang="en-US"/>
              <a:pPr/>
              <a:t>6/3/2019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7B3505-35A3-4944-AE13-F1A5A35210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A4590D5-C88F-4A33-9638-3193A39DAE9F}" type="datetimeFigureOut">
              <a:rPr lang="en-US"/>
              <a:pPr/>
              <a:t>6/3/2019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6C1716-FC4F-4D68-B71A-04BA3DC49B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B224652-B2ED-4AF2-9723-E509151EC0AA}" type="datetimeFigureOut">
              <a:rPr lang="en-US"/>
              <a:pPr/>
              <a:t>6/3/2019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72BA5D-3B0A-46AA-9CA0-696D5DC8D2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3F429F5-FE9B-4E2A-85E0-43D2FD7263E5}" type="datetimeFigureOut">
              <a:rPr lang="en-US"/>
              <a:pPr/>
              <a:t>6/3/2019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6F207D-0C10-4905-B28C-2C703F35D2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B48BAC5-2D6F-4D98-AF6D-BE68004A00FF}" type="datetimeFigureOut">
              <a:rPr lang="en-US"/>
              <a:pPr/>
              <a:t>6/3/2019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E06784-6945-4E24-A75C-AB45441A0B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851BEF19-0E77-465F-934D-33C70E7A6CDB}" type="datetimeFigureOut">
              <a:rPr lang="en-US"/>
              <a:pPr/>
              <a:t>6/3/2019</a:t>
            </a:fld>
            <a:endParaRPr lang="en-US"/>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68D3C85C-B48A-46D7-82CA-DAFBF66D748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E69B5-019E-4CA9-98FB-40E2C9E239C3}"/>
              </a:ext>
            </a:extLst>
          </p:cNvPr>
          <p:cNvPicPr>
            <a:picLocks noChangeAspect="1"/>
          </p:cNvPicPr>
          <p:nvPr/>
        </p:nvPicPr>
        <p:blipFill rotWithShape="1">
          <a:blip r:embed="rId3">
            <a:extLst>
              <a:ext uri="{28A0092B-C50C-407E-A947-70E740481C1C}">
                <a14:useLocalDpi xmlns:a14="http://schemas.microsoft.com/office/drawing/2010/main" val="0"/>
              </a:ext>
            </a:extLst>
          </a:blip>
          <a:srcRect l="4592" t="5102" r="3571" b="3061"/>
          <a:stretch/>
        </p:blipFill>
        <p:spPr>
          <a:xfrm>
            <a:off x="-10160" y="-55880"/>
            <a:ext cx="9144000" cy="6858000"/>
          </a:xfrm>
          <a:prstGeom prst="rect">
            <a:avLst/>
          </a:prstGeom>
        </p:spPr>
      </p:pic>
      <p:sp>
        <p:nvSpPr>
          <p:cNvPr id="2" name="Title 1"/>
          <p:cNvSpPr>
            <a:spLocks noGrp="1"/>
          </p:cNvSpPr>
          <p:nvPr>
            <p:ph type="ctrTitle" idx="4294967295"/>
          </p:nvPr>
        </p:nvSpPr>
        <p:spPr>
          <a:xfrm>
            <a:off x="685800" y="-76200"/>
            <a:ext cx="7772400" cy="1165225"/>
          </a:xfrm>
        </p:spPr>
        <p:txBody>
          <a:bodyPr anchor="b">
            <a:normAutofit/>
          </a:bodyPr>
          <a:lstStyle/>
          <a:p>
            <a:r>
              <a:rPr lang="en-US" sz="5400" dirty="0">
                <a:solidFill>
                  <a:srgbClr val="FF0000"/>
                </a:solidFill>
                <a:latin typeface="AR DARLING" panose="02000000000000000000" pitchFamily="2" charset="0"/>
              </a:rPr>
              <a:t>Hot</a:t>
            </a:r>
            <a:r>
              <a:rPr lang="en-US" sz="5400" dirty="0">
                <a:solidFill>
                  <a:srgbClr val="FFC000"/>
                </a:solidFill>
                <a:latin typeface="AR DARLING" panose="02000000000000000000" pitchFamily="2" charset="0"/>
              </a:rPr>
              <a:t> Pepper Germination</a:t>
            </a:r>
            <a:endParaRPr lang="en-US" sz="5400" i="1" dirty="0">
              <a:solidFill>
                <a:srgbClr val="FFC000"/>
              </a:solidFill>
              <a:latin typeface="AR DARLING" panose="02000000000000000000" pitchFamily="2" charset="0"/>
            </a:endParaRPr>
          </a:p>
        </p:txBody>
      </p:sp>
      <p:sp>
        <p:nvSpPr>
          <p:cNvPr id="13314" name="Subtitle 2"/>
          <p:cNvSpPr>
            <a:spLocks noGrp="1"/>
          </p:cNvSpPr>
          <p:nvPr>
            <p:ph type="subTitle" idx="4294967295"/>
          </p:nvPr>
        </p:nvSpPr>
        <p:spPr>
          <a:xfrm>
            <a:off x="1333500" y="1109740"/>
            <a:ext cx="6477000" cy="836613"/>
          </a:xfrm>
        </p:spPr>
        <p:txBody>
          <a:bodyPr/>
          <a:lstStyle/>
          <a:p>
            <a:pPr marL="0" indent="0" algn="ctr">
              <a:buFont typeface="Wingdings" pitchFamily="2" charset="2"/>
              <a:buNone/>
            </a:pPr>
            <a:r>
              <a:rPr lang="en-US" sz="2800" dirty="0"/>
              <a:t>Region IV (Southwest) Referee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314">
                                            <p:txEl>
                                              <p:pRg st="0" end="0"/>
                                            </p:txEl>
                                          </p:spTgt>
                                        </p:tgtEl>
                                        <p:attrNameLst>
                                          <p:attrName>style.visibility</p:attrName>
                                        </p:attrNameLst>
                                      </p:cBhvr>
                                      <p:to>
                                        <p:strVal val="visible"/>
                                      </p:to>
                                    </p:set>
                                    <p:animEffect transition="in" filter="fade">
                                      <p:cBhvr>
                                        <p:cTn id="13" dur="1000"/>
                                        <p:tgtEl>
                                          <p:spTgt spid="13314">
                                            <p:txEl>
                                              <p:pRg st="0" end="0"/>
                                            </p:txEl>
                                          </p:spTgt>
                                        </p:tgtEl>
                                      </p:cBhvr>
                                    </p:animEffect>
                                    <p:anim calcmode="lin" valueType="num">
                                      <p:cBhvr>
                                        <p:cTn id="14"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D660-7C84-40D9-9EE0-80675A603AF6}"/>
              </a:ext>
            </a:extLst>
          </p:cNvPr>
          <p:cNvSpPr>
            <a:spLocks noGrp="1"/>
          </p:cNvSpPr>
          <p:nvPr>
            <p:ph type="title"/>
          </p:nvPr>
        </p:nvSpPr>
        <p:spPr>
          <a:xfrm>
            <a:off x="457200" y="304800"/>
            <a:ext cx="8229600" cy="1143000"/>
          </a:xfrm>
        </p:spPr>
        <p:txBody>
          <a:bodyPr/>
          <a:lstStyle/>
          <a:p>
            <a:r>
              <a:rPr lang="en-US" sz="4000" dirty="0"/>
              <a:t>Results</a:t>
            </a:r>
          </a:p>
        </p:txBody>
      </p:sp>
      <p:sp>
        <p:nvSpPr>
          <p:cNvPr id="7" name="TextBox 6">
            <a:extLst>
              <a:ext uri="{FF2B5EF4-FFF2-40B4-BE49-F238E27FC236}">
                <a16:creationId xmlns:a16="http://schemas.microsoft.com/office/drawing/2014/main" id="{A7155546-37CC-464D-8A6D-B9FA4A5BF946}"/>
              </a:ext>
            </a:extLst>
          </p:cNvPr>
          <p:cNvSpPr txBox="1"/>
          <p:nvPr/>
        </p:nvSpPr>
        <p:spPr>
          <a:xfrm>
            <a:off x="5334000" y="522357"/>
            <a:ext cx="685800" cy="707886"/>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9" name="TextBox 8">
            <a:extLst>
              <a:ext uri="{FF2B5EF4-FFF2-40B4-BE49-F238E27FC236}">
                <a16:creationId xmlns:a16="http://schemas.microsoft.com/office/drawing/2014/main" id="{B2619F7C-9CD8-4A32-822A-95A4FA712B08}"/>
              </a:ext>
            </a:extLst>
          </p:cNvPr>
          <p:cNvSpPr txBox="1"/>
          <p:nvPr/>
        </p:nvSpPr>
        <p:spPr>
          <a:xfrm>
            <a:off x="5810491" y="522357"/>
            <a:ext cx="3124200" cy="707886"/>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10" name="TextBox 9">
            <a:extLst>
              <a:ext uri="{FF2B5EF4-FFF2-40B4-BE49-F238E27FC236}">
                <a16:creationId xmlns:a16="http://schemas.microsoft.com/office/drawing/2014/main" id="{C9CB2588-CE49-41B1-B30A-CB4B2B1EDE8A}"/>
              </a:ext>
            </a:extLst>
          </p:cNvPr>
          <p:cNvSpPr txBox="1"/>
          <p:nvPr/>
        </p:nvSpPr>
        <p:spPr>
          <a:xfrm>
            <a:off x="1104900" y="1093857"/>
            <a:ext cx="7277100" cy="1323439"/>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3" name="TextBox 2">
            <a:extLst>
              <a:ext uri="{FF2B5EF4-FFF2-40B4-BE49-F238E27FC236}">
                <a16:creationId xmlns:a16="http://schemas.microsoft.com/office/drawing/2014/main" id="{BE775A3D-B604-4CF0-A2A8-C504FB8CA9DB}"/>
              </a:ext>
            </a:extLst>
          </p:cNvPr>
          <p:cNvSpPr txBox="1"/>
          <p:nvPr/>
        </p:nvSpPr>
        <p:spPr>
          <a:xfrm>
            <a:off x="2362200" y="3019128"/>
            <a:ext cx="4953001"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outerShdw>
                </a:effectLst>
                <a:latin typeface="Chiller" panose="04020404031007020602" pitchFamily="82" charset="0"/>
                <a:ea typeface="+mj-ea"/>
                <a:cs typeface="+mj-cs"/>
              </a:rPr>
              <a:t>Can we talk about something else…?</a:t>
            </a:r>
          </a:p>
        </p:txBody>
      </p:sp>
    </p:spTree>
    <p:extLst>
      <p:ext uri="{BB962C8B-B14F-4D97-AF65-F5344CB8AC3E}">
        <p14:creationId xmlns:p14="http://schemas.microsoft.com/office/powerpoint/2010/main" val="37374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E72FCB7-5FB6-411D-8640-2F66807C506F}"/>
              </a:ext>
            </a:extLst>
          </p:cNvPr>
          <p:cNvGraphicFramePr>
            <a:graphicFrameLocks/>
          </p:cNvGraphicFramePr>
          <p:nvPr>
            <p:extLst>
              <p:ext uri="{D42A27DB-BD31-4B8C-83A1-F6EECF244321}">
                <p14:modId xmlns:p14="http://schemas.microsoft.com/office/powerpoint/2010/main" val="3406585402"/>
              </p:ext>
            </p:extLst>
          </p:nvPr>
        </p:nvGraphicFramePr>
        <p:xfrm>
          <a:off x="43180" y="76200"/>
          <a:ext cx="905764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E72FCB7-5FB6-411D-8640-2F66807C506F}"/>
              </a:ext>
            </a:extLst>
          </p:cNvPr>
          <p:cNvGraphicFramePr>
            <a:graphicFrameLocks/>
          </p:cNvGraphicFramePr>
          <p:nvPr>
            <p:extLst>
              <p:ext uri="{D42A27DB-BD31-4B8C-83A1-F6EECF244321}">
                <p14:modId xmlns:p14="http://schemas.microsoft.com/office/powerpoint/2010/main" val="1372932257"/>
              </p:ext>
            </p:extLst>
          </p:nvPr>
        </p:nvGraphicFramePr>
        <p:xfrm>
          <a:off x="43180" y="76200"/>
          <a:ext cx="905764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28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E72FCB7-5FB6-411D-8640-2F66807C506F}"/>
              </a:ext>
            </a:extLst>
          </p:cNvPr>
          <p:cNvGraphicFramePr>
            <a:graphicFrameLocks/>
          </p:cNvGraphicFramePr>
          <p:nvPr>
            <p:extLst>
              <p:ext uri="{D42A27DB-BD31-4B8C-83A1-F6EECF244321}">
                <p14:modId xmlns:p14="http://schemas.microsoft.com/office/powerpoint/2010/main" val="2844245323"/>
              </p:ext>
            </p:extLst>
          </p:nvPr>
        </p:nvGraphicFramePr>
        <p:xfrm>
          <a:off x="43180" y="76200"/>
          <a:ext cx="905764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1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E72FCB7-5FB6-411D-8640-2F66807C506F}"/>
              </a:ext>
            </a:extLst>
          </p:cNvPr>
          <p:cNvGraphicFramePr>
            <a:graphicFrameLocks/>
          </p:cNvGraphicFramePr>
          <p:nvPr>
            <p:extLst>
              <p:ext uri="{D42A27DB-BD31-4B8C-83A1-F6EECF244321}">
                <p14:modId xmlns:p14="http://schemas.microsoft.com/office/powerpoint/2010/main" val="313381039"/>
              </p:ext>
            </p:extLst>
          </p:nvPr>
        </p:nvGraphicFramePr>
        <p:xfrm>
          <a:off x="43180" y="76200"/>
          <a:ext cx="905764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27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1347D26-8C88-40C1-94DA-C9479DCBF2B2}"/>
              </a:ext>
            </a:extLst>
          </p:cNvPr>
          <p:cNvGraphicFramePr>
            <a:graphicFrameLocks/>
          </p:cNvGraphicFramePr>
          <p:nvPr>
            <p:extLst>
              <p:ext uri="{D42A27DB-BD31-4B8C-83A1-F6EECF244321}">
                <p14:modId xmlns:p14="http://schemas.microsoft.com/office/powerpoint/2010/main" val="3240767243"/>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935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1347D26-8C88-40C1-94DA-C9479DCBF2B2}"/>
              </a:ext>
            </a:extLst>
          </p:cNvPr>
          <p:cNvGraphicFramePr>
            <a:graphicFrameLocks/>
          </p:cNvGraphicFramePr>
          <p:nvPr>
            <p:extLst>
              <p:ext uri="{D42A27DB-BD31-4B8C-83A1-F6EECF244321}">
                <p14:modId xmlns:p14="http://schemas.microsoft.com/office/powerpoint/2010/main" val="2908769864"/>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195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1347D26-8C88-40C1-94DA-C9479DCBF2B2}"/>
              </a:ext>
            </a:extLst>
          </p:cNvPr>
          <p:cNvGraphicFramePr>
            <a:graphicFrameLocks/>
          </p:cNvGraphicFramePr>
          <p:nvPr>
            <p:extLst>
              <p:ext uri="{D42A27DB-BD31-4B8C-83A1-F6EECF244321}">
                <p14:modId xmlns:p14="http://schemas.microsoft.com/office/powerpoint/2010/main" val="1760468504"/>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41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1347D26-8C88-40C1-94DA-C9479DCBF2B2}"/>
              </a:ext>
            </a:extLst>
          </p:cNvPr>
          <p:cNvGraphicFramePr>
            <a:graphicFrameLocks/>
          </p:cNvGraphicFramePr>
          <p:nvPr>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42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DE283-35E9-40F5-8AEC-81E6D928CCEE}"/>
              </a:ext>
            </a:extLst>
          </p:cNvPr>
          <p:cNvPicPr>
            <a:picLocks noChangeAspect="1"/>
          </p:cNvPicPr>
          <p:nvPr/>
        </p:nvPicPr>
        <p:blipFill rotWithShape="1">
          <a:blip r:embed="rId2"/>
          <a:srcRect l="12546" t="24425" r="12453" b="15899"/>
          <a:stretch/>
        </p:blipFill>
        <p:spPr>
          <a:xfrm>
            <a:off x="0" y="1295400"/>
            <a:ext cx="9032488" cy="4267200"/>
          </a:xfrm>
          <a:prstGeom prst="rect">
            <a:avLst/>
          </a:prstGeom>
        </p:spPr>
      </p:pic>
    </p:spTree>
    <p:extLst>
      <p:ext uri="{BB962C8B-B14F-4D97-AF65-F5344CB8AC3E}">
        <p14:creationId xmlns:p14="http://schemas.microsoft.com/office/powerpoint/2010/main" val="28108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52400"/>
            <a:ext cx="5932488" cy="685800"/>
          </a:xfrm>
        </p:spPr>
        <p:txBody>
          <a:bodyPr>
            <a:normAutofit/>
          </a:bodyPr>
          <a:lstStyle/>
          <a:p>
            <a:r>
              <a:rPr lang="en-US" sz="3600" dirty="0"/>
              <a:t>Introduction</a:t>
            </a:r>
          </a:p>
        </p:txBody>
      </p:sp>
      <p:sp>
        <p:nvSpPr>
          <p:cNvPr id="14338" name="Content Placeholder 2"/>
          <p:cNvSpPr>
            <a:spLocks noGrp="1"/>
          </p:cNvSpPr>
          <p:nvPr>
            <p:ph idx="4294967295"/>
          </p:nvPr>
        </p:nvSpPr>
        <p:spPr>
          <a:xfrm>
            <a:off x="-1676400" y="1219200"/>
            <a:ext cx="10591800" cy="5486400"/>
          </a:xfrm>
        </p:spPr>
        <p:txBody>
          <a:bodyPr/>
          <a:lstStyle/>
          <a:p>
            <a:pPr lvl="4">
              <a:lnSpc>
                <a:spcPct val="107000"/>
              </a:lnSpc>
            </a:pPr>
            <a:r>
              <a:rPr lang="en-US" sz="2400" kern="1200" dirty="0">
                <a:ea typeface="+mn-ea"/>
              </a:rPr>
              <a:t>Region IV, Southwest, conducted a referee concerning the germination of extremely hot Pepper varieties.</a:t>
            </a:r>
          </a:p>
          <a:p>
            <a:pPr lvl="4">
              <a:lnSpc>
                <a:spcPct val="107000"/>
              </a:lnSpc>
            </a:pPr>
            <a:r>
              <a:rPr lang="en-US" sz="2400" kern="1200" dirty="0"/>
              <a:t>Some varieties that show low germination rates and dormant tendencies under standard test conditions will germinate at a high rate when tested in a solution containing both </a:t>
            </a:r>
            <a:r>
              <a:rPr lang="en-US" sz="2400" kern="1200" dirty="0">
                <a:solidFill>
                  <a:srgbClr val="FFC000"/>
                </a:solidFill>
              </a:rPr>
              <a:t>KNO3</a:t>
            </a:r>
            <a:r>
              <a:rPr lang="en-US" sz="2400" kern="1200" dirty="0"/>
              <a:t> (Potassium Nitrate) and </a:t>
            </a:r>
            <a:r>
              <a:rPr lang="en-US" sz="2400" kern="1200" dirty="0">
                <a:solidFill>
                  <a:srgbClr val="92D050"/>
                </a:solidFill>
              </a:rPr>
              <a:t>GA3</a:t>
            </a:r>
            <a:r>
              <a:rPr lang="en-US" sz="2400" kern="1200" dirty="0"/>
              <a:t> (Gibberellic Acid, gibberellin A3)</a:t>
            </a:r>
          </a:p>
          <a:p>
            <a:pPr lvl="4">
              <a:lnSpc>
                <a:spcPct val="107000"/>
              </a:lnSpc>
            </a:pPr>
            <a:r>
              <a:rPr lang="en-US" sz="2400" kern="1200" dirty="0"/>
              <a:t>Most of the knowledge regarding this method is more anecdotal than verifiable – several labs and analysts have found it to be effective in promoting the germination of stubborn hot pepper seeds.</a:t>
            </a:r>
          </a:p>
          <a:p>
            <a:pPr lvl="4">
              <a:lnSpc>
                <a:spcPct val="107000"/>
              </a:lnSpc>
            </a:pPr>
            <a:endParaRPr lang="en-US" sz="2400" kern="1200" dirty="0"/>
          </a:p>
          <a:p>
            <a:pPr lvl="4">
              <a:lnSpc>
                <a:spcPct val="107000"/>
              </a:lnSpc>
            </a:pPr>
            <a:endParaRPr lang="en-US" sz="2400" kern="1200" dirty="0">
              <a:ea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DE283-35E9-40F5-8AEC-81E6D928CCEE}"/>
              </a:ext>
            </a:extLst>
          </p:cNvPr>
          <p:cNvPicPr>
            <a:picLocks noChangeAspect="1"/>
          </p:cNvPicPr>
          <p:nvPr/>
        </p:nvPicPr>
        <p:blipFill rotWithShape="1">
          <a:blip r:embed="rId2"/>
          <a:srcRect l="14114" t="31111" r="41580" b="15899"/>
          <a:stretch/>
        </p:blipFill>
        <p:spPr>
          <a:xfrm>
            <a:off x="0" y="36653"/>
            <a:ext cx="11811000" cy="6915873"/>
          </a:xfrm>
          <a:prstGeom prst="rect">
            <a:avLst/>
          </a:prstGeom>
        </p:spPr>
      </p:pic>
    </p:spTree>
    <p:extLst>
      <p:ext uri="{BB962C8B-B14F-4D97-AF65-F5344CB8AC3E}">
        <p14:creationId xmlns:p14="http://schemas.microsoft.com/office/powerpoint/2010/main" val="69062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50873"/>
            <a:ext cx="7445375" cy="1289050"/>
          </a:xfrm>
        </p:spPr>
        <p:txBody>
          <a:bodyPr>
            <a:normAutofit/>
          </a:bodyPr>
          <a:lstStyle/>
          <a:p>
            <a:r>
              <a:rPr lang="en-US" sz="4000" dirty="0"/>
              <a:t>Discussion/observations</a:t>
            </a:r>
          </a:p>
        </p:txBody>
      </p:sp>
      <p:sp>
        <p:nvSpPr>
          <p:cNvPr id="24578" name="Content Placeholder 2"/>
          <p:cNvSpPr>
            <a:spLocks noGrp="1"/>
          </p:cNvSpPr>
          <p:nvPr>
            <p:ph idx="4294967295"/>
          </p:nvPr>
        </p:nvSpPr>
        <p:spPr>
          <a:xfrm>
            <a:off x="120650" y="762000"/>
            <a:ext cx="9023350" cy="5410200"/>
          </a:xfrm>
        </p:spPr>
        <p:txBody>
          <a:bodyPr/>
          <a:lstStyle/>
          <a:p>
            <a:r>
              <a:rPr lang="en-US" sz="2800" dirty="0"/>
              <a:t>Many labs reported that fungal infection was an inhibiting factor in the tests. This may account for many of the lower-end results, but probably did not affect the overall outcome</a:t>
            </a:r>
          </a:p>
          <a:p>
            <a:r>
              <a:rPr lang="en-US" sz="2800" dirty="0"/>
              <a:t>Although there was reasonably good consistency within the labs, the outcomes of the standard tests were, in most cases, as high as any other method.  This shows that dormancy had ceased to be a factor</a:t>
            </a:r>
          </a:p>
          <a:p>
            <a:r>
              <a:rPr lang="en-US" sz="2800" dirty="0"/>
              <a:t>The objective was to isolate the chemical additives as much as possible as contributing factors in germination results. However, the samples used proved to not be effective for this experiment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body" idx="1"/>
          </p:nvPr>
        </p:nvSpPr>
        <p:spPr>
          <a:xfrm>
            <a:off x="685800" y="685800"/>
            <a:ext cx="8229600" cy="4800600"/>
          </a:xfrm>
        </p:spPr>
        <p:txBody>
          <a:bodyPr/>
          <a:lstStyle/>
          <a:p>
            <a:pPr marL="0" indent="0">
              <a:lnSpc>
                <a:spcPct val="80000"/>
              </a:lnSpc>
              <a:buNone/>
            </a:pPr>
            <a:endParaRPr lang="en-US" sz="2800" dirty="0"/>
          </a:p>
          <a:p>
            <a:pPr marL="0" indent="0">
              <a:lnSpc>
                <a:spcPct val="80000"/>
              </a:lnSpc>
              <a:buNone/>
            </a:pPr>
            <a:r>
              <a:rPr lang="en-US" sz="2800" dirty="0"/>
              <a:t>The unavoidable conclusion is that this experiment did little or nothing to either support or disprove the hypothesis…  Not having fresh, dormant seeds to work with all but negated the effects of the chemical additives – </a:t>
            </a:r>
            <a:r>
              <a:rPr lang="en-US" sz="2800" dirty="0">
                <a:latin typeface="Ink Free" panose="03080402000500000000" pitchFamily="66" charset="0"/>
              </a:rPr>
              <a:t>sorry!</a:t>
            </a:r>
          </a:p>
          <a:p>
            <a:pPr>
              <a:lnSpc>
                <a:spcPct val="80000"/>
              </a:lnSpc>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62000"/>
            <a:ext cx="7696200" cy="1143000"/>
          </a:xfrm>
        </p:spPr>
        <p:txBody>
          <a:bodyPr>
            <a:normAutofit fontScale="90000"/>
          </a:bodyPr>
          <a:lstStyle/>
          <a:p>
            <a:br>
              <a:rPr lang="en-US" sz="5500" dirty="0"/>
            </a:br>
            <a:br>
              <a:rPr lang="en-US" sz="5500" dirty="0"/>
            </a:br>
            <a:br>
              <a:rPr lang="en-US" sz="5500" dirty="0"/>
            </a:br>
            <a:br>
              <a:rPr lang="en-US" sz="5500" dirty="0"/>
            </a:br>
            <a:r>
              <a:rPr lang="en-US" sz="4900" dirty="0"/>
              <a:t>Questions, Comments?</a:t>
            </a:r>
            <a:br>
              <a:rPr lang="en-US" sz="4900" dirty="0"/>
            </a:br>
            <a:br>
              <a:rPr lang="en-US" sz="4900" dirty="0"/>
            </a:br>
            <a:r>
              <a:rPr lang="en-US" sz="5500" dirty="0"/>
              <a:t>		</a:t>
            </a:r>
          </a:p>
        </p:txBody>
      </p:sp>
      <p:sp>
        <p:nvSpPr>
          <p:cNvPr id="27650" name="Content Placeholder 2"/>
          <p:cNvSpPr>
            <a:spLocks noGrp="1"/>
          </p:cNvSpPr>
          <p:nvPr>
            <p:ph idx="4294967295"/>
          </p:nvPr>
        </p:nvSpPr>
        <p:spPr>
          <a:xfrm>
            <a:off x="1143000" y="3429000"/>
            <a:ext cx="7391400" cy="1905000"/>
          </a:xfrm>
        </p:spPr>
        <p:txBody>
          <a:bodyPr/>
          <a:lstStyle/>
          <a:p>
            <a:pPr marL="0" indent="0">
              <a:buFont typeface="Wingdings" pitchFamily="2" charset="2"/>
              <a:buNone/>
            </a:pPr>
            <a:r>
              <a:rPr lang="en-US" sz="5000" dirty="0"/>
              <a:t>Thank you for your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10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5281136"/>
            <a:ext cx="4572000" cy="1508105"/>
          </a:xfrm>
          <a:prstGeom prst="rect">
            <a:avLst/>
          </a:prstGeom>
        </p:spPr>
        <p:txBody>
          <a:bodyPr>
            <a:spAutoFit/>
          </a:bodyPr>
          <a:lstStyle/>
          <a:p>
            <a:pPr marL="0" indent="0">
              <a:buFont typeface="Wingdings" pitchFamily="2" charset="2"/>
              <a:buNone/>
            </a:pPr>
            <a:r>
              <a:rPr lang="en-US" sz="2000" b="1" dirty="0"/>
              <a:t>Scott Taylor, RST</a:t>
            </a:r>
            <a:endParaRPr lang="en-US" sz="2000" b="1" u="sng" dirty="0"/>
          </a:p>
          <a:p>
            <a:pPr marL="0" indent="0">
              <a:buFont typeface="Wingdings" pitchFamily="2" charset="2"/>
              <a:buNone/>
            </a:pPr>
            <a:r>
              <a:rPr lang="en-US" dirty="0"/>
              <a:t>AMM Seed Testing, Inc.</a:t>
            </a:r>
          </a:p>
          <a:p>
            <a:pPr marL="0" indent="0">
              <a:buFont typeface="Wingdings" pitchFamily="2" charset="2"/>
              <a:buNone/>
            </a:pPr>
            <a:r>
              <a:rPr lang="en-US" dirty="0"/>
              <a:t>2064 Alameda Padre Serra, Suite 110</a:t>
            </a:r>
          </a:p>
          <a:p>
            <a:pPr marL="0" indent="0">
              <a:buFont typeface="Wingdings" pitchFamily="2" charset="2"/>
              <a:buNone/>
            </a:pPr>
            <a:r>
              <a:rPr lang="en-US" dirty="0"/>
              <a:t>Santa Barbara, CA  93103</a:t>
            </a:r>
          </a:p>
          <a:p>
            <a:pPr marL="0" indent="0">
              <a:buFont typeface="Wingdings" pitchFamily="2" charset="2"/>
              <a:buNone/>
            </a:pPr>
            <a:r>
              <a:rPr lang="en-US" dirty="0"/>
              <a:t>805.564.2155</a:t>
            </a:r>
          </a:p>
        </p:txBody>
      </p:sp>
      <p:sp>
        <p:nvSpPr>
          <p:cNvPr id="3" name="Title 2"/>
          <p:cNvSpPr>
            <a:spLocks noGrp="1"/>
          </p:cNvSpPr>
          <p:nvPr>
            <p:ph type="ctrTitle" sz="quarter"/>
          </p:nvPr>
        </p:nvSpPr>
        <p:spPr>
          <a:xfrm>
            <a:off x="838200" y="2514600"/>
            <a:ext cx="7772400" cy="1828800"/>
          </a:xfrm>
        </p:spPr>
        <p:txBody>
          <a:bodyPr>
            <a:normAutofit fontScale="90000"/>
          </a:bodyPr>
          <a:lstStyle/>
          <a:p>
            <a:r>
              <a:rPr lang="en-US" sz="4000" dirty="0"/>
              <a:t>2019 AOSA/SCST Annual Meeting</a:t>
            </a:r>
            <a:br>
              <a:rPr lang="en-US" sz="4000" dirty="0"/>
            </a:br>
            <a:r>
              <a:rPr lang="en-US" sz="4000" dirty="0"/>
              <a:t>June 3, 2019</a:t>
            </a:r>
            <a:br>
              <a:rPr lang="en-US" dirty="0"/>
            </a:br>
            <a:endParaRPr lang="en-US" dirty="0"/>
          </a:p>
        </p:txBody>
      </p:sp>
      <p:sp>
        <p:nvSpPr>
          <p:cNvPr id="4" name="Subtitle 3"/>
          <p:cNvSpPr>
            <a:spLocks noGrp="1"/>
          </p:cNvSpPr>
          <p:nvPr>
            <p:ph type="subTitle" sz="quarter" idx="1"/>
          </p:nvPr>
        </p:nvSpPr>
        <p:spPr>
          <a:xfrm>
            <a:off x="685800" y="1487254"/>
            <a:ext cx="7772400" cy="1752600"/>
          </a:xfrm>
        </p:spPr>
        <p:txBody>
          <a:bodyPr/>
          <a:lstStyle/>
          <a:p>
            <a:r>
              <a:rPr lang="en-US" sz="4000" dirty="0"/>
              <a:t>Southwest Region Referee Test</a:t>
            </a:r>
          </a:p>
        </p:txBody>
      </p:sp>
    </p:spTree>
    <p:extLst>
      <p:ext uri="{BB962C8B-B14F-4D97-AF65-F5344CB8AC3E}">
        <p14:creationId xmlns:p14="http://schemas.microsoft.com/office/powerpoint/2010/main" val="124419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1492A1-0123-46E3-AC52-DD6B43DAC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02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0077E-4498-4F36-9284-05B2F4FC5003}"/>
              </a:ext>
            </a:extLst>
          </p:cNvPr>
          <p:cNvSpPr/>
          <p:nvPr/>
        </p:nvSpPr>
        <p:spPr>
          <a:xfrm>
            <a:off x="-1483488" y="465876"/>
            <a:ext cx="10286999" cy="2042354"/>
          </a:xfrm>
          <a:prstGeom prst="rect">
            <a:avLst/>
          </a:prstGeom>
        </p:spPr>
        <p:txBody>
          <a:bodyPr wrap="square">
            <a:spAutoFit/>
          </a:bodyPr>
          <a:lstStyle/>
          <a:p>
            <a:pPr marL="2057400" lvl="4" indent="-228600">
              <a:lnSpc>
                <a:spcPct val="107000"/>
              </a:lnSpc>
              <a:spcBef>
                <a:spcPct val="20000"/>
              </a:spcBef>
              <a:buClr>
                <a:schemeClr val="hlink"/>
              </a:buClr>
              <a:buSzPct val="65000"/>
              <a:buFont typeface="Wingdings" pitchFamily="2" charset="2"/>
              <a:buChar char="n"/>
            </a:pPr>
            <a:r>
              <a:rPr lang="en-US" sz="2400" dirty="0">
                <a:effectLst>
                  <a:outerShdw blurRad="38100" dist="38100" dir="2700000" algn="tl">
                    <a:srgbClr val="000000"/>
                  </a:outerShdw>
                </a:effectLst>
                <a:latin typeface="+mn-lt"/>
                <a:cs typeface="+mn-cs"/>
              </a:rPr>
              <a:t>The </a:t>
            </a:r>
            <a:r>
              <a:rPr lang="en-US" sz="2400" i="1" dirty="0">
                <a:effectLst>
                  <a:outerShdw blurRad="38100" dist="38100" dir="2700000" algn="tl">
                    <a:srgbClr val="000000"/>
                  </a:outerShdw>
                </a:effectLst>
                <a:latin typeface="+mn-lt"/>
                <a:cs typeface="+mn-cs"/>
              </a:rPr>
              <a:t>AOSA Rules </a:t>
            </a:r>
            <a:r>
              <a:rPr lang="en-US" sz="2400" dirty="0">
                <a:effectLst>
                  <a:outerShdw blurRad="38100" dist="38100" dir="2700000" algn="tl">
                    <a:srgbClr val="000000"/>
                  </a:outerShdw>
                </a:effectLst>
                <a:latin typeface="+mn-lt"/>
                <a:cs typeface="+mn-cs"/>
              </a:rPr>
              <a:t>currently have prescribed methods for testing fresh and dormant Pepper seeds using KNO3 or GA3 individually, but there is little, if any, documented testing using both chemicals concurrently</a:t>
            </a:r>
          </a:p>
          <a:p>
            <a:endParaRPr lang="en-US" sz="2400" dirty="0">
              <a:effectLst>
                <a:outerShdw blurRad="38100" dist="38100" dir="2700000" algn="tl">
                  <a:srgbClr val="000000"/>
                </a:outerShdw>
              </a:effectLst>
              <a:latin typeface="+mn-lt"/>
              <a:cs typeface="+mn-cs"/>
            </a:endParaRPr>
          </a:p>
        </p:txBody>
      </p:sp>
      <p:pic>
        <p:nvPicPr>
          <p:cNvPr id="3" name="Picture 2">
            <a:extLst>
              <a:ext uri="{FF2B5EF4-FFF2-40B4-BE49-F238E27FC236}">
                <a16:creationId xmlns:a16="http://schemas.microsoft.com/office/drawing/2014/main" id="{96769567-4D97-42E7-8B43-111DEE1E6EB6}"/>
              </a:ext>
            </a:extLst>
          </p:cNvPr>
          <p:cNvPicPr/>
          <p:nvPr/>
        </p:nvPicPr>
        <p:blipFill rotWithShape="1">
          <a:blip r:embed="rId2" cstate="print">
            <a:extLst>
              <a:ext uri="{28A0092B-C50C-407E-A947-70E740481C1C}">
                <a14:useLocalDpi xmlns:a14="http://schemas.microsoft.com/office/drawing/2010/main" val="0"/>
              </a:ext>
            </a:extLst>
          </a:blip>
          <a:srcRect l="19017" t="34758" r="13248" b="47958"/>
          <a:stretch/>
        </p:blipFill>
        <p:spPr bwMode="auto">
          <a:xfrm>
            <a:off x="326985" y="2514600"/>
            <a:ext cx="8686800" cy="1676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8209A56-0C70-494E-A209-60A99D1C3048}"/>
              </a:ext>
            </a:extLst>
          </p:cNvPr>
          <p:cNvSpPr txBox="1"/>
          <p:nvPr/>
        </p:nvSpPr>
        <p:spPr>
          <a:xfrm>
            <a:off x="-1295400" y="4648200"/>
            <a:ext cx="10134600" cy="1637436"/>
          </a:xfrm>
          <a:prstGeom prst="rect">
            <a:avLst/>
          </a:prstGeom>
          <a:noFill/>
        </p:spPr>
        <p:txBody>
          <a:bodyPr wrap="square" rtlCol="0">
            <a:spAutoFit/>
          </a:bodyPr>
          <a:lstStyle/>
          <a:p>
            <a:pPr marL="2057400" lvl="4" indent="-228600">
              <a:lnSpc>
                <a:spcPct val="107000"/>
              </a:lnSpc>
              <a:spcBef>
                <a:spcPct val="20000"/>
              </a:spcBef>
              <a:buClr>
                <a:schemeClr val="hlink"/>
              </a:buClr>
              <a:buSzPct val="65000"/>
              <a:buFont typeface="Wingdings" pitchFamily="2" charset="2"/>
              <a:buChar char="n"/>
            </a:pPr>
            <a:r>
              <a:rPr lang="en-US" sz="2400" dirty="0">
                <a:effectLst>
                  <a:outerShdw blurRad="38100" dist="38100" dir="2700000" algn="tl">
                    <a:srgbClr val="000000"/>
                  </a:outerShdw>
                </a:effectLst>
                <a:latin typeface="+mn-lt"/>
                <a:cs typeface="+mn-cs"/>
              </a:rPr>
              <a:t>This experiment does concur with stated methods of other dormancy breaking procedures in that sometimes a </a:t>
            </a:r>
            <a:r>
              <a:rPr lang="en-US" sz="2400" u="sng" dirty="0">
                <a:effectLst>
                  <a:outerShdw blurRad="38100" dist="38100" dir="2700000" algn="tl">
                    <a:srgbClr val="000000"/>
                  </a:outerShdw>
                </a:effectLst>
                <a:latin typeface="+mn-lt"/>
                <a:cs typeface="+mn-cs"/>
              </a:rPr>
              <a:t>combination of factors is required to effectively break dormancy</a:t>
            </a:r>
          </a:p>
        </p:txBody>
      </p:sp>
    </p:spTree>
    <p:extLst>
      <p:ext uri="{BB962C8B-B14F-4D97-AF65-F5344CB8AC3E}">
        <p14:creationId xmlns:p14="http://schemas.microsoft.com/office/powerpoint/2010/main" val="20130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0077E-4498-4F36-9284-05B2F4FC5003}"/>
              </a:ext>
            </a:extLst>
          </p:cNvPr>
          <p:cNvSpPr/>
          <p:nvPr/>
        </p:nvSpPr>
        <p:spPr>
          <a:xfrm>
            <a:off x="-1676400" y="412821"/>
            <a:ext cx="10820400" cy="6032357"/>
          </a:xfrm>
          <a:prstGeom prst="rect">
            <a:avLst/>
          </a:prstGeom>
        </p:spPr>
        <p:txBody>
          <a:bodyPr wrap="square">
            <a:spAutoFit/>
          </a:bodyPr>
          <a:lstStyle/>
          <a:p>
            <a:pPr marR="0" lvl="4">
              <a:lnSpc>
                <a:spcPct val="107000"/>
              </a:lnSpc>
              <a:spcBef>
                <a:spcPct val="20000"/>
              </a:spcBef>
              <a:buClr>
                <a:schemeClr val="hlink"/>
              </a:buClr>
              <a:buSzPct val="65000"/>
            </a:pPr>
            <a:r>
              <a:rPr lang="en-US" sz="2400" dirty="0">
                <a:effectLst>
                  <a:outerShdw blurRad="38100" dist="38100" dir="2700000" algn="tl">
                    <a:srgbClr val="000000"/>
                  </a:outerShdw>
                </a:effectLst>
                <a:latin typeface="+mn-lt"/>
                <a:cs typeface="+mn-cs"/>
              </a:rPr>
              <a:t>KNO</a:t>
            </a:r>
            <a:r>
              <a:rPr lang="en-US" sz="1400" dirty="0">
                <a:effectLst>
                  <a:outerShdw blurRad="38100" dist="38100" dir="2700000" algn="tl">
                    <a:srgbClr val="000000"/>
                  </a:outerShdw>
                </a:effectLst>
                <a:latin typeface="+mn-lt"/>
                <a:cs typeface="+mn-cs"/>
              </a:rPr>
              <a:t>3</a:t>
            </a:r>
            <a:r>
              <a:rPr lang="en-US" sz="2400" dirty="0">
                <a:effectLst>
                  <a:outerShdw blurRad="38100" dist="38100" dir="2700000" algn="tl">
                    <a:srgbClr val="000000"/>
                  </a:outerShdw>
                </a:effectLst>
                <a:latin typeface="+mn-lt"/>
                <a:cs typeface="+mn-cs"/>
              </a:rPr>
              <a:t> and GA3 are both effective for inducing germination in dormant seeds, but they act on the seeds in different ways:</a:t>
            </a:r>
          </a:p>
          <a:p>
            <a:pPr marR="0" lvl="4">
              <a:lnSpc>
                <a:spcPct val="107000"/>
              </a:lnSpc>
              <a:spcBef>
                <a:spcPct val="20000"/>
              </a:spcBef>
              <a:buClr>
                <a:schemeClr val="hlink"/>
              </a:buClr>
              <a:buSzPct val="65000"/>
            </a:pPr>
            <a:endParaRPr lang="en-US" sz="2400" dirty="0">
              <a:effectLst>
                <a:outerShdw blurRad="38100" dist="38100" dir="2700000" algn="tl">
                  <a:srgbClr val="000000"/>
                </a:outerShdw>
              </a:effectLst>
              <a:latin typeface="+mn-lt"/>
              <a:cs typeface="+mn-cs"/>
            </a:endParaRPr>
          </a:p>
          <a:p>
            <a:pPr marL="2057400" marR="0" lvl="4" indent="-228600">
              <a:lnSpc>
                <a:spcPct val="107000"/>
              </a:lnSpc>
              <a:spcBef>
                <a:spcPct val="20000"/>
              </a:spcBef>
              <a:buClr>
                <a:schemeClr val="hlink"/>
              </a:buClr>
              <a:buSzPct val="65000"/>
              <a:buFont typeface="Wingdings" pitchFamily="2" charset="2"/>
              <a:buChar char="n"/>
            </a:pPr>
            <a:r>
              <a:rPr lang="en-US" sz="2400" b="1" dirty="0">
                <a:solidFill>
                  <a:srgbClr val="FFC000"/>
                </a:solidFill>
                <a:effectLst>
                  <a:outerShdw blurRad="38100" dist="38100" dir="2700000" algn="tl">
                    <a:srgbClr val="000000"/>
                  </a:outerShdw>
                </a:effectLst>
                <a:latin typeface="+mn-lt"/>
                <a:cs typeface="+mn-cs"/>
              </a:rPr>
              <a:t>KNO</a:t>
            </a:r>
            <a:r>
              <a:rPr lang="en-US" sz="1400" b="1" dirty="0">
                <a:solidFill>
                  <a:srgbClr val="FFC000"/>
                </a:solidFill>
                <a:effectLst>
                  <a:outerShdw blurRad="38100" dist="38100" dir="2700000" algn="tl">
                    <a:srgbClr val="000000"/>
                  </a:outerShdw>
                </a:effectLst>
              </a:rPr>
              <a:t>3</a:t>
            </a:r>
            <a:r>
              <a:rPr lang="en-US" sz="2400" b="1" dirty="0">
                <a:solidFill>
                  <a:srgbClr val="FFC000"/>
                </a:solidFill>
                <a:effectLst>
                  <a:outerShdw blurRad="38100" dist="38100" dir="2700000" algn="tl">
                    <a:srgbClr val="000000"/>
                  </a:outerShdw>
                </a:effectLst>
              </a:rPr>
              <a:t> </a:t>
            </a:r>
            <a:r>
              <a:rPr lang="en-US" sz="2400" dirty="0">
                <a:effectLst>
                  <a:outerShdw blurRad="38100" dist="38100" dir="2700000" algn="tl">
                    <a:srgbClr val="000000"/>
                  </a:outerShdw>
                </a:effectLst>
                <a:latin typeface="+mn-lt"/>
                <a:cs typeface="+mn-cs"/>
              </a:rPr>
              <a:t>aids in breaking dormancy associated with </a:t>
            </a:r>
            <a:r>
              <a:rPr lang="en-US" sz="2400" u="sng" dirty="0">
                <a:effectLst>
                  <a:outerShdw blurRad="38100" dist="38100" dir="2700000" algn="tl">
                    <a:srgbClr val="000000"/>
                  </a:outerShdw>
                </a:effectLst>
                <a:latin typeface="+mn-lt"/>
                <a:cs typeface="+mn-cs"/>
              </a:rPr>
              <a:t>seed coat impermeability</a:t>
            </a:r>
            <a:r>
              <a:rPr lang="en-US" sz="2400" dirty="0">
                <a:effectLst>
                  <a:outerShdw blurRad="38100" dist="38100" dir="2700000" algn="tl">
                    <a:srgbClr val="000000"/>
                  </a:outerShdw>
                </a:effectLst>
                <a:latin typeface="+mn-lt"/>
                <a:cs typeface="+mn-cs"/>
              </a:rPr>
              <a:t>.  It helps break down the seed coat to allow for imbibition and gas exchange</a:t>
            </a:r>
          </a:p>
          <a:p>
            <a:pPr marL="2057400" marR="0" lvl="4" indent="-228600">
              <a:lnSpc>
                <a:spcPct val="107000"/>
              </a:lnSpc>
              <a:spcBef>
                <a:spcPct val="20000"/>
              </a:spcBef>
              <a:buClr>
                <a:schemeClr val="hlink"/>
              </a:buClr>
              <a:buSzPct val="65000"/>
              <a:buFont typeface="Wingdings" pitchFamily="2" charset="2"/>
              <a:buChar char="n"/>
            </a:pPr>
            <a:r>
              <a:rPr lang="en-US" sz="2400" b="1" dirty="0">
                <a:solidFill>
                  <a:srgbClr val="92D050"/>
                </a:solidFill>
                <a:effectLst>
                  <a:outerShdw blurRad="38100" dist="38100" dir="2700000" algn="tl">
                    <a:srgbClr val="000000"/>
                  </a:outerShdw>
                </a:effectLst>
                <a:latin typeface="+mn-lt"/>
                <a:cs typeface="+mn-cs"/>
              </a:rPr>
              <a:t>GA3</a:t>
            </a:r>
            <a:r>
              <a:rPr lang="en-US" sz="2400" dirty="0">
                <a:effectLst>
                  <a:outerShdw blurRad="38100" dist="38100" dir="2700000" algn="tl">
                    <a:srgbClr val="000000"/>
                  </a:outerShdw>
                </a:effectLst>
                <a:latin typeface="+mn-lt"/>
                <a:cs typeface="+mn-cs"/>
              </a:rPr>
              <a:t> is a naturally occurring plant hormone that promotes cell division and growth in the seed.  It is effective with </a:t>
            </a:r>
            <a:r>
              <a:rPr lang="en-US" sz="2400" u="sng" dirty="0">
                <a:effectLst>
                  <a:outerShdw blurRad="38100" dist="38100" dir="2700000" algn="tl">
                    <a:srgbClr val="000000"/>
                  </a:outerShdw>
                </a:effectLst>
                <a:latin typeface="+mn-lt"/>
                <a:cs typeface="+mn-cs"/>
              </a:rPr>
              <a:t>embryo based dormancy</a:t>
            </a:r>
            <a:r>
              <a:rPr lang="en-US" sz="2400" dirty="0">
                <a:effectLst>
                  <a:outerShdw blurRad="38100" dist="38100" dir="2700000" algn="tl">
                    <a:srgbClr val="000000"/>
                  </a:outerShdw>
                </a:effectLst>
                <a:latin typeface="+mn-lt"/>
                <a:cs typeface="+mn-cs"/>
              </a:rPr>
              <a:t>, where the embryo is in a physiological state which does not allow germination, even when fully imbibed</a:t>
            </a:r>
          </a:p>
          <a:p>
            <a:pPr marL="2057400" marR="0" lvl="4" indent="-228600">
              <a:lnSpc>
                <a:spcPct val="107000"/>
              </a:lnSpc>
              <a:spcBef>
                <a:spcPct val="20000"/>
              </a:spcBef>
              <a:buClr>
                <a:schemeClr val="hlink"/>
              </a:buClr>
              <a:buSzPct val="65000"/>
              <a:buFont typeface="Wingdings" pitchFamily="2" charset="2"/>
              <a:buChar char="n"/>
            </a:pPr>
            <a:endParaRPr lang="en-US" sz="2400" dirty="0">
              <a:effectLst>
                <a:outerShdw blurRad="38100" dist="38100" dir="2700000" algn="tl">
                  <a:srgbClr val="000000"/>
                </a:outerShdw>
              </a:effectLst>
              <a:latin typeface="+mn-lt"/>
              <a:cs typeface="+mn-cs"/>
            </a:endParaRPr>
          </a:p>
          <a:p>
            <a:pPr lvl="4">
              <a:lnSpc>
                <a:spcPct val="107000"/>
              </a:lnSpc>
              <a:spcBef>
                <a:spcPct val="20000"/>
              </a:spcBef>
              <a:buClr>
                <a:schemeClr val="hlink"/>
              </a:buClr>
              <a:buSzPct val="65000"/>
            </a:pPr>
            <a:r>
              <a:rPr lang="en-US" sz="2400" dirty="0">
                <a:effectLst>
                  <a:outerShdw blurRad="38100" dist="38100" dir="2700000" algn="tl">
                    <a:srgbClr val="000000"/>
                  </a:outerShdw>
                </a:effectLst>
                <a:latin typeface="+mn-lt"/>
                <a:cs typeface="+mn-cs"/>
              </a:rPr>
              <a:t>Hypothetically, the two chemicals used concurrently could be more effective in breaking dormancy in some species.</a:t>
            </a:r>
          </a:p>
          <a:p>
            <a:pPr marL="2057400" marR="0" lvl="4" indent="-228600">
              <a:lnSpc>
                <a:spcPct val="107000"/>
              </a:lnSpc>
              <a:spcBef>
                <a:spcPct val="20000"/>
              </a:spcBef>
              <a:buClr>
                <a:schemeClr val="hlink"/>
              </a:buClr>
              <a:buSzPct val="65000"/>
              <a:buFont typeface="Wingdings" pitchFamily="2" charset="2"/>
              <a:buChar char="n"/>
            </a:pPr>
            <a:endParaRPr lang="en-US" sz="2400" dirty="0">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13905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457200" y="1524000"/>
            <a:ext cx="8458200" cy="4419600"/>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The purpose of this study was to was to determine whether or not combining </a:t>
            </a:r>
            <a:r>
              <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KNO</a:t>
            </a:r>
            <a:r>
              <a:rPr lang="en-US" sz="1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3</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GA3</a:t>
            </a:r>
            <a:r>
              <a:rPr lang="en-US" dirty="0">
                <a:latin typeface="Calibri" panose="020F0502020204030204" pitchFamily="34" charset="0"/>
                <a:ea typeface="Calibri" panose="020F0502020204030204" pitchFamily="34" charset="0"/>
                <a:cs typeface="Times New Roman" panose="02020603050405020304" pitchFamily="18" charset="0"/>
              </a:rPr>
              <a:t> has an advantage in inducing germination </a:t>
            </a:r>
            <a:r>
              <a:rPr lang="en-US" dirty="0">
                <a:latin typeface="Calibri" panose="020F0502020204030204" pitchFamily="34" charset="0"/>
                <a:cs typeface="Times New Roman" panose="02020603050405020304" pitchFamily="18" charset="0"/>
              </a:rPr>
              <a:t>in Pepper seeds, over </a:t>
            </a:r>
            <a:r>
              <a:rPr lang="en-US" dirty="0">
                <a:latin typeface="Calibri" panose="020F0502020204030204" pitchFamily="34" charset="0"/>
                <a:ea typeface="Calibri" panose="020F0502020204030204" pitchFamily="34" charset="0"/>
                <a:cs typeface="Times New Roman" panose="02020603050405020304" pitchFamily="18" charset="0"/>
              </a:rPr>
              <a:t>either one used separately.</a:t>
            </a:r>
          </a:p>
        </p:txBody>
      </p:sp>
      <p:sp>
        <p:nvSpPr>
          <p:cNvPr id="2" name="Title 1"/>
          <p:cNvSpPr>
            <a:spLocks noGrp="1"/>
          </p:cNvSpPr>
          <p:nvPr>
            <p:ph type="title" idx="4294967295"/>
          </p:nvPr>
        </p:nvSpPr>
        <p:spPr>
          <a:xfrm>
            <a:off x="1066800" y="0"/>
            <a:ext cx="7445375" cy="1289050"/>
          </a:xfrm>
        </p:spPr>
        <p:txBody>
          <a:bodyPr>
            <a:normAutofit/>
          </a:bodyPr>
          <a:lstStyle/>
          <a:p>
            <a:r>
              <a:rPr lang="en-US" sz="3600" dirty="0"/>
              <a:t>Objective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500" fill="hold"/>
                                        <p:tgtEl>
                                          <p:spTgt spid="153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1825" y="311150"/>
            <a:ext cx="8054975" cy="1289050"/>
          </a:xfrm>
        </p:spPr>
        <p:txBody>
          <a:bodyPr>
            <a:normAutofit/>
          </a:bodyPr>
          <a:lstStyle/>
          <a:p>
            <a:r>
              <a:rPr lang="en-US" sz="3600" dirty="0"/>
              <a:t>Materials and Methods</a:t>
            </a:r>
          </a:p>
        </p:txBody>
      </p:sp>
      <p:sp>
        <p:nvSpPr>
          <p:cNvPr id="16386" name="Content Placeholder 2"/>
          <p:cNvSpPr>
            <a:spLocks noGrp="1"/>
          </p:cNvSpPr>
          <p:nvPr>
            <p:ph idx="4294967295"/>
          </p:nvPr>
        </p:nvSpPr>
        <p:spPr>
          <a:xfrm>
            <a:off x="457200" y="1600200"/>
            <a:ext cx="8458200" cy="4419600"/>
          </a:xfrm>
        </p:spPr>
        <p:txBody>
          <a:bodyPr/>
          <a:lstStyle/>
          <a:p>
            <a:r>
              <a:rPr lang="en-US" sz="2800"/>
              <a:t>Two different samples </a:t>
            </a:r>
            <a:r>
              <a:rPr lang="en-US" sz="2800" dirty="0"/>
              <a:t>of Pepper seeds were sent to fifteen laboratories</a:t>
            </a:r>
          </a:p>
          <a:p>
            <a:r>
              <a:rPr lang="en-US" sz="2800" dirty="0"/>
              <a:t>Both samples were known to have low germination under standard test conditions. One sample was known to respond very well when tested in a solution with both </a:t>
            </a:r>
            <a:r>
              <a:rPr lang="en-US" sz="2800" dirty="0">
                <a:solidFill>
                  <a:srgbClr val="FFC000"/>
                </a:solidFill>
              </a:rPr>
              <a:t>KNO</a:t>
            </a:r>
            <a:r>
              <a:rPr lang="en-US" sz="1800" dirty="0">
                <a:solidFill>
                  <a:srgbClr val="FFC000"/>
                </a:solidFill>
              </a:rPr>
              <a:t>3</a:t>
            </a:r>
            <a:r>
              <a:rPr lang="en-US" sz="2800" dirty="0"/>
              <a:t> and </a:t>
            </a:r>
            <a:r>
              <a:rPr lang="en-US" sz="2800" dirty="0">
                <a:solidFill>
                  <a:srgbClr val="92D050"/>
                </a:solidFill>
              </a:rPr>
              <a:t>GA3</a:t>
            </a:r>
          </a:p>
          <a:p>
            <a:r>
              <a:rPr lang="en-US" sz="2800" dirty="0"/>
              <a:t>Both samples were tested using four different methods:</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76200" y="457200"/>
            <a:ext cx="8915400" cy="5867400"/>
          </a:xfrm>
        </p:spPr>
        <p:txBody>
          <a:bodyPr/>
          <a:lstStyle/>
          <a:p>
            <a:r>
              <a:rPr lang="en-US" sz="2800" b="1" dirty="0"/>
              <a:t>Method #1</a:t>
            </a:r>
            <a:r>
              <a:rPr lang="en-US" sz="2800" dirty="0"/>
              <a:t>: Test substrate moistened with </a:t>
            </a:r>
            <a:r>
              <a:rPr lang="en-US" sz="2800" b="1" dirty="0">
                <a:solidFill>
                  <a:schemeClr val="bg2">
                    <a:lumMod val="60000"/>
                    <a:lumOff val="40000"/>
                  </a:schemeClr>
                </a:solidFill>
              </a:rPr>
              <a:t>water</a:t>
            </a:r>
            <a:r>
              <a:rPr lang="en-US" sz="2800" dirty="0">
                <a:solidFill>
                  <a:schemeClr val="bg2">
                    <a:lumMod val="60000"/>
                    <a:lumOff val="40000"/>
                  </a:schemeClr>
                </a:solidFill>
              </a:rPr>
              <a:t> </a:t>
            </a:r>
            <a:r>
              <a:rPr lang="en-US" sz="2800" dirty="0"/>
              <a:t>only. May be tested in any manner in accordance with AOSA Rules</a:t>
            </a:r>
          </a:p>
          <a:p>
            <a:endParaRPr lang="en-US" sz="2800" dirty="0"/>
          </a:p>
          <a:p>
            <a:r>
              <a:rPr lang="en-US" sz="2800" b="1" dirty="0"/>
              <a:t>Method #2</a:t>
            </a:r>
            <a:r>
              <a:rPr lang="en-US" sz="2800" dirty="0"/>
              <a:t>: Test substrate moistened with </a:t>
            </a:r>
            <a:r>
              <a:rPr lang="en-US" sz="2800" b="1" dirty="0">
                <a:solidFill>
                  <a:srgbClr val="FFC000"/>
                </a:solidFill>
              </a:rPr>
              <a:t>KNO</a:t>
            </a:r>
            <a:r>
              <a:rPr lang="en-US" sz="1800" b="1" dirty="0">
                <a:solidFill>
                  <a:srgbClr val="FFC000"/>
                </a:solidFill>
              </a:rPr>
              <a:t>3</a:t>
            </a:r>
            <a:r>
              <a:rPr lang="en-US" sz="2800" dirty="0">
                <a:solidFill>
                  <a:srgbClr val="FFC000"/>
                </a:solidFill>
              </a:rPr>
              <a:t> </a:t>
            </a:r>
            <a:r>
              <a:rPr lang="en-US" sz="2800" dirty="0"/>
              <a:t>solution (0.2%), with light</a:t>
            </a:r>
          </a:p>
          <a:p>
            <a:endParaRPr lang="en-US" sz="2800" dirty="0"/>
          </a:p>
          <a:p>
            <a:r>
              <a:rPr lang="en-US" sz="2800" b="1" dirty="0"/>
              <a:t>Method #3</a:t>
            </a:r>
            <a:r>
              <a:rPr lang="en-US" sz="2800" dirty="0"/>
              <a:t>: Test substrate moistened with </a:t>
            </a:r>
            <a:r>
              <a:rPr lang="en-US" sz="2800" b="1" dirty="0">
                <a:solidFill>
                  <a:srgbClr val="92D050"/>
                </a:solidFill>
              </a:rPr>
              <a:t>GA3</a:t>
            </a:r>
            <a:r>
              <a:rPr lang="en-US" sz="2800" dirty="0">
                <a:solidFill>
                  <a:srgbClr val="92D050"/>
                </a:solidFill>
              </a:rPr>
              <a:t> </a:t>
            </a:r>
            <a:r>
              <a:rPr lang="en-US" sz="2800" dirty="0"/>
              <a:t>solution (500 ppm), with light</a:t>
            </a:r>
          </a:p>
          <a:p>
            <a:endParaRPr lang="en-US" sz="2800" dirty="0"/>
          </a:p>
          <a:p>
            <a:r>
              <a:rPr lang="en-US" sz="2800" b="1" dirty="0"/>
              <a:t>Method #4</a:t>
            </a:r>
            <a:r>
              <a:rPr lang="en-US" sz="2800" dirty="0"/>
              <a:t>: Test substrate moistened with both </a:t>
            </a:r>
            <a:r>
              <a:rPr lang="en-US" sz="2800" b="1" dirty="0">
                <a:solidFill>
                  <a:srgbClr val="FFC000"/>
                </a:solidFill>
              </a:rPr>
              <a:t>KNO</a:t>
            </a:r>
            <a:r>
              <a:rPr lang="en-US" sz="1800" b="1" dirty="0">
                <a:solidFill>
                  <a:srgbClr val="FFC000"/>
                </a:solidFill>
              </a:rPr>
              <a:t>3</a:t>
            </a:r>
            <a:r>
              <a:rPr lang="en-US" sz="2800" dirty="0">
                <a:solidFill>
                  <a:srgbClr val="FFC000"/>
                </a:solidFill>
              </a:rPr>
              <a:t> </a:t>
            </a:r>
            <a:r>
              <a:rPr lang="en-US" sz="2800" b="1" dirty="0"/>
              <a:t>and </a:t>
            </a:r>
            <a:r>
              <a:rPr lang="en-US" sz="2800" b="1" dirty="0">
                <a:solidFill>
                  <a:srgbClr val="92D050"/>
                </a:solidFill>
              </a:rPr>
              <a:t>GA3</a:t>
            </a:r>
            <a:r>
              <a:rPr lang="en-US" sz="2800" dirty="0"/>
              <a:t>, with light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533400"/>
            <a:ext cx="8686800" cy="5791200"/>
          </a:xfrm>
        </p:spPr>
        <p:txBody>
          <a:bodyPr/>
          <a:lstStyle/>
          <a:p>
            <a:r>
              <a:rPr lang="en-US" sz="2800" u="sng" dirty="0"/>
              <a:t>Method #1</a:t>
            </a:r>
            <a:r>
              <a:rPr lang="en-US" sz="2800" dirty="0"/>
              <a:t> tests were conducted in the manner that the lab would normally test pepper seed in accordance with AOSA Rules</a:t>
            </a:r>
          </a:p>
          <a:p>
            <a:r>
              <a:rPr lang="en-US" sz="2800" u="sng" dirty="0"/>
              <a:t>Methods #2, 3 and 4</a:t>
            </a:r>
            <a:r>
              <a:rPr lang="en-US" sz="2800" dirty="0"/>
              <a:t> were tested with exposure to light, so that they reflect the fresh and dormant instructions in the AOSA Rules</a:t>
            </a:r>
          </a:p>
          <a:p>
            <a:r>
              <a:rPr lang="en-US" sz="2800" dirty="0"/>
              <a:t>The tests were all to be </a:t>
            </a:r>
            <a:r>
              <a:rPr lang="en-US" sz="2800" u="sng" dirty="0"/>
              <a:t>21 days</a:t>
            </a:r>
            <a:r>
              <a:rPr lang="en-US" sz="2800" dirty="0"/>
              <a:t> in duration, as 14 days is rarely enough for these varieties</a:t>
            </a:r>
          </a:p>
          <a:p>
            <a:r>
              <a:rPr lang="en-US" sz="2800" dirty="0"/>
              <a:t>All tests were to be handled like normal germination tests, and evaluated using AOSA Rules evaluation standards</a:t>
            </a:r>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D660-7C84-40D9-9EE0-80675A603AF6}"/>
              </a:ext>
            </a:extLst>
          </p:cNvPr>
          <p:cNvSpPr>
            <a:spLocks noGrp="1"/>
          </p:cNvSpPr>
          <p:nvPr>
            <p:ph type="title"/>
          </p:nvPr>
        </p:nvSpPr>
        <p:spPr>
          <a:xfrm>
            <a:off x="457200" y="304800"/>
            <a:ext cx="8229600" cy="1143000"/>
          </a:xfrm>
        </p:spPr>
        <p:txBody>
          <a:bodyPr/>
          <a:lstStyle/>
          <a:p>
            <a:r>
              <a:rPr lang="en-US" sz="4000" dirty="0"/>
              <a:t>Results</a:t>
            </a:r>
          </a:p>
        </p:txBody>
      </p:sp>
      <p:sp>
        <p:nvSpPr>
          <p:cNvPr id="7" name="TextBox 6">
            <a:extLst>
              <a:ext uri="{FF2B5EF4-FFF2-40B4-BE49-F238E27FC236}">
                <a16:creationId xmlns:a16="http://schemas.microsoft.com/office/drawing/2014/main" id="{A7155546-37CC-464D-8A6D-B9FA4A5BF946}"/>
              </a:ext>
            </a:extLst>
          </p:cNvPr>
          <p:cNvSpPr txBox="1"/>
          <p:nvPr/>
        </p:nvSpPr>
        <p:spPr>
          <a:xfrm>
            <a:off x="5334000" y="522357"/>
            <a:ext cx="685800" cy="707886"/>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9" name="TextBox 8">
            <a:extLst>
              <a:ext uri="{FF2B5EF4-FFF2-40B4-BE49-F238E27FC236}">
                <a16:creationId xmlns:a16="http://schemas.microsoft.com/office/drawing/2014/main" id="{B2619F7C-9CD8-4A32-822A-95A4FA712B08}"/>
              </a:ext>
            </a:extLst>
          </p:cNvPr>
          <p:cNvSpPr txBox="1"/>
          <p:nvPr/>
        </p:nvSpPr>
        <p:spPr>
          <a:xfrm>
            <a:off x="5810491" y="522357"/>
            <a:ext cx="3124200" cy="707886"/>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10" name="TextBox 9">
            <a:extLst>
              <a:ext uri="{FF2B5EF4-FFF2-40B4-BE49-F238E27FC236}">
                <a16:creationId xmlns:a16="http://schemas.microsoft.com/office/drawing/2014/main" id="{C9CB2588-CE49-41B1-B30A-CB4B2B1EDE8A}"/>
              </a:ext>
            </a:extLst>
          </p:cNvPr>
          <p:cNvSpPr txBox="1"/>
          <p:nvPr/>
        </p:nvSpPr>
        <p:spPr>
          <a:xfrm>
            <a:off x="1104900" y="1093857"/>
            <a:ext cx="7277100" cy="1323439"/>
          </a:xfrm>
          <a:prstGeom prst="rect">
            <a:avLst/>
          </a:prstGeom>
          <a:noFill/>
        </p:spPr>
        <p:txBody>
          <a:bodyPr wrap="square" rtlCol="0">
            <a:spAutoFit/>
          </a:bodyPr>
          <a:lstStyle/>
          <a:p>
            <a:r>
              <a:rPr lang="en-US" sz="4000" dirty="0">
                <a:solidFill>
                  <a:schemeClr val="tx2"/>
                </a:solidFill>
                <a:effectLst>
                  <a:outerShdw blurRad="38100" dist="38100" dir="2700000" algn="tl">
                    <a:srgbClr val="000000"/>
                  </a:outerShdw>
                </a:effectLst>
                <a:latin typeface="+mj-lt"/>
                <a:ea typeface="+mj-ea"/>
                <a:cs typeface="+mj-cs"/>
              </a:rPr>
              <a:t>............................................................................................</a:t>
            </a:r>
          </a:p>
        </p:txBody>
      </p:sp>
      <p:sp>
        <p:nvSpPr>
          <p:cNvPr id="3" name="TextBox 2">
            <a:extLst>
              <a:ext uri="{FF2B5EF4-FFF2-40B4-BE49-F238E27FC236}">
                <a16:creationId xmlns:a16="http://schemas.microsoft.com/office/drawing/2014/main" id="{BE775A3D-B604-4CF0-A2A8-C504FB8CA9DB}"/>
              </a:ext>
            </a:extLst>
          </p:cNvPr>
          <p:cNvSpPr txBox="1"/>
          <p:nvPr/>
        </p:nvSpPr>
        <p:spPr>
          <a:xfrm>
            <a:off x="2362200" y="3019128"/>
            <a:ext cx="4953001"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outerShdw>
                </a:effectLst>
                <a:latin typeface="Chiller" panose="04020404031007020602" pitchFamily="82" charset="0"/>
                <a:ea typeface="+mj-ea"/>
                <a:cs typeface="+mj-cs"/>
              </a:rPr>
              <a:t>Can we talk about something else…?</a:t>
            </a:r>
          </a:p>
        </p:txBody>
      </p:sp>
    </p:spTree>
    <p:extLst>
      <p:ext uri="{BB962C8B-B14F-4D97-AF65-F5344CB8AC3E}">
        <p14:creationId xmlns:p14="http://schemas.microsoft.com/office/powerpoint/2010/main" val="12636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heel(1)">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4216</TotalTime>
  <Words>769</Words>
  <Application>Microsoft Office PowerPoint</Application>
  <PresentationFormat>On-screen Show (4:3)</PresentationFormat>
  <Paragraphs>65</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 DARLING</vt:lpstr>
      <vt:lpstr>Arial</vt:lpstr>
      <vt:lpstr>Calibri</vt:lpstr>
      <vt:lpstr>Chiller</vt:lpstr>
      <vt:lpstr>Ink Free</vt:lpstr>
      <vt:lpstr>Tahoma</vt:lpstr>
      <vt:lpstr>Times New Roman</vt:lpstr>
      <vt:lpstr>Wingdings</vt:lpstr>
      <vt:lpstr>Textured</vt:lpstr>
      <vt:lpstr>Hot Pepper Germination</vt:lpstr>
      <vt:lpstr>Introduction</vt:lpstr>
      <vt:lpstr>PowerPoint Presentation</vt:lpstr>
      <vt:lpstr>PowerPoint Presentation</vt:lpstr>
      <vt:lpstr>Objective</vt:lpstr>
      <vt:lpstr>Materials and Methods</vt:lpstr>
      <vt:lpstr>PowerPoint Presentation</vt:lpstr>
      <vt:lpstr>PowerPoint Presentation</vt:lpstr>
      <vt:lpstr>Results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Discussion/observations</vt:lpstr>
      <vt:lpstr>PowerPoint Presentation</vt:lpstr>
      <vt:lpstr>    Questions, Comments?    </vt:lpstr>
      <vt:lpstr>2019 AOSA/SCST Annual Meeting June 3, 2019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Alvarez</dc:creator>
  <cp:lastModifiedBy>Scott Taylor</cp:lastModifiedBy>
  <cp:revision>86</cp:revision>
  <dcterms:created xsi:type="dcterms:W3CDTF">2013-03-05T22:25:37Z</dcterms:created>
  <dcterms:modified xsi:type="dcterms:W3CDTF">2019-06-03T23:05:37Z</dcterms:modified>
</cp:coreProperties>
</file>