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57" r:id="rId4"/>
    <p:sldId id="270" r:id="rId5"/>
    <p:sldId id="272" r:id="rId6"/>
    <p:sldId id="260" r:id="rId7"/>
    <p:sldId id="271" r:id="rId8"/>
    <p:sldId id="273" r:id="rId9"/>
    <p:sldId id="276" r:id="rId10"/>
    <p:sldId id="277" r:id="rId11"/>
    <p:sldId id="278" r:id="rId12"/>
    <p:sldId id="279" r:id="rId13"/>
    <p:sldId id="281" r:id="rId14"/>
    <p:sldId id="280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Snapdrgon!$R$9</c:f>
              <c:strCache>
                <c:ptCount val="1"/>
                <c:pt idx="0">
                  <c:v>12 days</c:v>
                </c:pt>
              </c:strCache>
            </c:strRef>
          </c:tx>
          <c:invertIfNegative val="0"/>
          <c:cat>
            <c:strRef>
              <c:f>Snapdrgon!$Q$10:$Q$12</c:f>
              <c:strCache>
                <c:ptCount val="3"/>
                <c:pt idx="0">
                  <c:v>Lot A</c:v>
                </c:pt>
                <c:pt idx="1">
                  <c:v>Lot B</c:v>
                </c:pt>
                <c:pt idx="2">
                  <c:v>Lot C</c:v>
                </c:pt>
              </c:strCache>
            </c:strRef>
          </c:cat>
          <c:val>
            <c:numRef>
              <c:f>Snapdrgon!$R$10:$R$12</c:f>
              <c:numCache>
                <c:formatCode>General</c:formatCode>
                <c:ptCount val="3"/>
                <c:pt idx="0">
                  <c:v>93.174999999999997</c:v>
                </c:pt>
                <c:pt idx="1">
                  <c:v>75.125</c:v>
                </c:pt>
                <c:pt idx="2">
                  <c:v>81.849999999999994</c:v>
                </c:pt>
              </c:numCache>
            </c:numRef>
          </c:val>
        </c:ser>
        <c:ser>
          <c:idx val="1"/>
          <c:order val="1"/>
          <c:tx>
            <c:strRef>
              <c:f>Snapdrgon!$S$9</c:f>
              <c:strCache>
                <c:ptCount val="1"/>
                <c:pt idx="0">
                  <c:v>21 days</c:v>
                </c:pt>
              </c:strCache>
            </c:strRef>
          </c:tx>
          <c:invertIfNegative val="0"/>
          <c:cat>
            <c:strRef>
              <c:f>Snapdrgon!$Q$10:$Q$12</c:f>
              <c:strCache>
                <c:ptCount val="3"/>
                <c:pt idx="0">
                  <c:v>Lot A</c:v>
                </c:pt>
                <c:pt idx="1">
                  <c:v>Lot B</c:v>
                </c:pt>
                <c:pt idx="2">
                  <c:v>Lot C</c:v>
                </c:pt>
              </c:strCache>
            </c:strRef>
          </c:cat>
          <c:val>
            <c:numRef>
              <c:f>Snapdrgon!$S$10:$S$12</c:f>
              <c:numCache>
                <c:formatCode>General</c:formatCode>
                <c:ptCount val="3"/>
                <c:pt idx="0">
                  <c:v>95.8</c:v>
                </c:pt>
                <c:pt idx="1">
                  <c:v>77.825000000000003</c:v>
                </c:pt>
                <c:pt idx="2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987456"/>
        <c:axId val="234017920"/>
      </c:barChart>
      <c:catAx>
        <c:axId val="233987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34017920"/>
        <c:crosses val="autoZero"/>
        <c:auto val="1"/>
        <c:lblAlgn val="ctr"/>
        <c:lblOffset val="100"/>
        <c:noMultiLvlLbl val="0"/>
      </c:catAx>
      <c:valAx>
        <c:axId val="234017920"/>
        <c:scaling>
          <c:orientation val="minMax"/>
          <c:max val="100"/>
          <c:min val="7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3398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76932050160384"/>
          <c:y val="0.436944717847769"/>
          <c:w val="0.10968746962185282"/>
          <c:h val="0.1565793143044619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Portulaca!$R$3</c:f>
              <c:strCache>
                <c:ptCount val="1"/>
                <c:pt idx="0">
                  <c:v>7 days</c:v>
                </c:pt>
              </c:strCache>
            </c:strRef>
          </c:tx>
          <c:invertIfNegative val="0"/>
          <c:cat>
            <c:strRef>
              <c:f>Portulaca!$Q$4:$Q$6</c:f>
              <c:strCache>
                <c:ptCount val="3"/>
                <c:pt idx="0">
                  <c:v>Lot D</c:v>
                </c:pt>
                <c:pt idx="1">
                  <c:v>Lot E</c:v>
                </c:pt>
                <c:pt idx="2">
                  <c:v>Lot F</c:v>
                </c:pt>
              </c:strCache>
            </c:strRef>
          </c:cat>
          <c:val>
            <c:numRef>
              <c:f>Portulaca!$R$4:$R$6</c:f>
              <c:numCache>
                <c:formatCode>General</c:formatCode>
                <c:ptCount val="3"/>
                <c:pt idx="0">
                  <c:v>83.275000000000006</c:v>
                </c:pt>
                <c:pt idx="1">
                  <c:v>87.275000000000006</c:v>
                </c:pt>
                <c:pt idx="2">
                  <c:v>64.674999999999997</c:v>
                </c:pt>
              </c:numCache>
            </c:numRef>
          </c:val>
        </c:ser>
        <c:ser>
          <c:idx val="1"/>
          <c:order val="1"/>
          <c:tx>
            <c:strRef>
              <c:f>Portulaca!$S$3</c:f>
              <c:strCache>
                <c:ptCount val="1"/>
                <c:pt idx="0">
                  <c:v>14 days</c:v>
                </c:pt>
              </c:strCache>
            </c:strRef>
          </c:tx>
          <c:invertIfNegative val="0"/>
          <c:cat>
            <c:strRef>
              <c:f>Portulaca!$Q$4:$Q$6</c:f>
              <c:strCache>
                <c:ptCount val="3"/>
                <c:pt idx="0">
                  <c:v>Lot D</c:v>
                </c:pt>
                <c:pt idx="1">
                  <c:v>Lot E</c:v>
                </c:pt>
                <c:pt idx="2">
                  <c:v>Lot F</c:v>
                </c:pt>
              </c:strCache>
            </c:strRef>
          </c:cat>
          <c:val>
            <c:numRef>
              <c:f>Portulaca!$S$4:$S$6</c:f>
              <c:numCache>
                <c:formatCode>General</c:formatCode>
                <c:ptCount val="3"/>
                <c:pt idx="0">
                  <c:v>88.9</c:v>
                </c:pt>
                <c:pt idx="1">
                  <c:v>91.825000000000003</c:v>
                </c:pt>
                <c:pt idx="2">
                  <c:v>69.55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81344"/>
        <c:axId val="235487232"/>
      </c:barChart>
      <c:catAx>
        <c:axId val="23548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35487232"/>
        <c:crosses val="autoZero"/>
        <c:auto val="1"/>
        <c:lblAlgn val="ctr"/>
        <c:lblOffset val="100"/>
        <c:noMultiLvlLbl val="0"/>
      </c:catAx>
      <c:valAx>
        <c:axId val="235487232"/>
        <c:scaling>
          <c:orientation val="minMax"/>
          <c:max val="100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48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02857976086314"/>
          <c:y val="0.40608534284776904"/>
          <c:w val="9.1168951103334311E-2"/>
          <c:h val="0.1565793143044619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Godetia!$R$7</c:f>
              <c:strCache>
                <c:ptCount val="1"/>
                <c:pt idx="0">
                  <c:v>8 days</c:v>
                </c:pt>
              </c:strCache>
            </c:strRef>
          </c:tx>
          <c:invertIfNegative val="0"/>
          <c:cat>
            <c:strRef>
              <c:f>Godetia!$Q$8:$Q$10</c:f>
              <c:strCache>
                <c:ptCount val="3"/>
                <c:pt idx="0">
                  <c:v>Lot G</c:v>
                </c:pt>
                <c:pt idx="1">
                  <c:v>Lot H</c:v>
                </c:pt>
                <c:pt idx="2">
                  <c:v>Lot I</c:v>
                </c:pt>
              </c:strCache>
            </c:strRef>
          </c:cat>
          <c:val>
            <c:numRef>
              <c:f>Godetia!$R$8:$R$10</c:f>
              <c:numCache>
                <c:formatCode>General</c:formatCode>
                <c:ptCount val="3"/>
                <c:pt idx="0">
                  <c:v>92.2</c:v>
                </c:pt>
                <c:pt idx="1">
                  <c:v>65.599999999999994</c:v>
                </c:pt>
                <c:pt idx="2">
                  <c:v>90.974999999999994</c:v>
                </c:pt>
              </c:numCache>
            </c:numRef>
          </c:val>
        </c:ser>
        <c:ser>
          <c:idx val="1"/>
          <c:order val="1"/>
          <c:tx>
            <c:strRef>
              <c:f>Godetia!$S$7</c:f>
              <c:strCache>
                <c:ptCount val="1"/>
                <c:pt idx="0">
                  <c:v>14 days</c:v>
                </c:pt>
              </c:strCache>
            </c:strRef>
          </c:tx>
          <c:invertIfNegative val="0"/>
          <c:cat>
            <c:strRef>
              <c:f>Godetia!$Q$8:$Q$10</c:f>
              <c:strCache>
                <c:ptCount val="3"/>
                <c:pt idx="0">
                  <c:v>Lot G</c:v>
                </c:pt>
                <c:pt idx="1">
                  <c:v>Lot H</c:v>
                </c:pt>
                <c:pt idx="2">
                  <c:v>Lot I</c:v>
                </c:pt>
              </c:strCache>
            </c:strRef>
          </c:cat>
          <c:val>
            <c:numRef>
              <c:f>Godetia!$S$8:$S$10</c:f>
              <c:numCache>
                <c:formatCode>General</c:formatCode>
                <c:ptCount val="3"/>
                <c:pt idx="0">
                  <c:v>95.15</c:v>
                </c:pt>
                <c:pt idx="1">
                  <c:v>87.15</c:v>
                </c:pt>
                <c:pt idx="2">
                  <c:v>92.625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549824"/>
        <c:axId val="235551360"/>
      </c:barChart>
      <c:catAx>
        <c:axId val="23554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235551360"/>
        <c:crosses val="autoZero"/>
        <c:auto val="1"/>
        <c:lblAlgn val="ctr"/>
        <c:lblOffset val="100"/>
        <c:noMultiLvlLbl val="0"/>
      </c:catAx>
      <c:valAx>
        <c:axId val="235551360"/>
        <c:scaling>
          <c:orientation val="minMax"/>
          <c:max val="10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54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876932050160384"/>
          <c:y val="0.40608534284776904"/>
          <c:w val="0.10968746962185282"/>
          <c:h val="0.138350147637795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16AA0F-AB4B-49D9-A18D-49ADD9D0771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54E25A-E5F2-4420-89E6-9815581A5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barbosa@sakata.com" TargetMode="External"/><Relationship Id="rId2" Type="http://schemas.openxmlformats.org/officeDocument/2006/relationships/hyperlink" Target="mailto:SueRSL@silcom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2018-19 </a:t>
            </a:r>
            <a:r>
              <a:rPr lang="en-US" dirty="0"/>
              <a:t>FLOWER SEED Germination </a:t>
            </a:r>
            <a:r>
              <a:rPr lang="en-US" dirty="0" smtClean="0"/>
              <a:t>Referee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505200"/>
            <a:ext cx="5715000" cy="16002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algn="ctr"/>
            <a:r>
              <a:rPr lang="en-US" dirty="0"/>
              <a:t>REGION IV SOUTHWEST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Sue Alvarez, Ransom Seed Laboratory</a:t>
            </a:r>
          </a:p>
          <a:p>
            <a:pPr algn="ctr"/>
            <a:r>
              <a:rPr lang="en-US" dirty="0"/>
              <a:t>Linda Barbosa, Sakata Seed Company</a:t>
            </a:r>
          </a:p>
        </p:txBody>
      </p:sp>
      <p:pic>
        <p:nvPicPr>
          <p:cNvPr id="1026" name="Picture 2" descr="Image result for Godetia Sak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41809"/>
            <a:ext cx="1828799" cy="13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ortulaca Saka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41808"/>
            <a:ext cx="1828800" cy="13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akata.co.za/wp-content/uploads/2015/08/Antirrhinum-majus-F1-Admir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212139"/>
            <a:ext cx="1828798" cy="13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2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1F497D"/>
                </a:solidFill>
              </a:rPr>
              <a:t>Portulaca</a:t>
            </a:r>
            <a:r>
              <a:rPr lang="en-US" dirty="0" smtClean="0">
                <a:solidFill>
                  <a:srgbClr val="1F497D"/>
                </a:solidFill>
              </a:rPr>
              <a:t>:</a:t>
            </a:r>
            <a:r>
              <a:rPr lang="en-US" sz="3600" dirty="0" smtClean="0">
                <a:solidFill>
                  <a:srgbClr val="1F497D"/>
                </a:solidFill>
              </a:rPr>
              <a:t>   	</a:t>
            </a:r>
            <a:r>
              <a:rPr lang="en-US" sz="2700" dirty="0" smtClean="0">
                <a:solidFill>
                  <a:srgbClr val="1F497D"/>
                </a:solidFill>
              </a:rPr>
              <a:t>Summary </a:t>
            </a:r>
            <a:r>
              <a:rPr lang="en-US" sz="2700" dirty="0">
                <a:solidFill>
                  <a:srgbClr val="1F497D"/>
                </a:solidFill>
              </a:rPr>
              <a:t>of results </a:t>
            </a:r>
            <a:br>
              <a:rPr lang="en-US" sz="2700" dirty="0">
                <a:solidFill>
                  <a:srgbClr val="1F497D"/>
                </a:solidFill>
              </a:rPr>
            </a:br>
            <a:r>
              <a:rPr lang="en-US" sz="2700" dirty="0">
                <a:solidFill>
                  <a:srgbClr val="1F497D"/>
                </a:solidFill>
              </a:rPr>
              <a:t>			Germination percent on </a:t>
            </a:r>
            <a:r>
              <a:rPr lang="en-US" sz="2700" dirty="0" smtClean="0">
                <a:solidFill>
                  <a:srgbClr val="1F497D"/>
                </a:solidFill>
              </a:rPr>
              <a:t>7 </a:t>
            </a:r>
            <a:r>
              <a:rPr lang="en-US" sz="2700" dirty="0">
                <a:solidFill>
                  <a:srgbClr val="1F497D"/>
                </a:solidFill>
              </a:rPr>
              <a:t>vs. </a:t>
            </a:r>
            <a:r>
              <a:rPr lang="en-US" sz="2700" dirty="0" smtClean="0">
                <a:solidFill>
                  <a:srgbClr val="1F497D"/>
                </a:solidFill>
              </a:rPr>
              <a:t>14 </a:t>
            </a:r>
            <a:r>
              <a:rPr lang="en-US" sz="2700" dirty="0">
                <a:solidFill>
                  <a:srgbClr val="1F497D"/>
                </a:solidFill>
              </a:rPr>
              <a:t>days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83807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3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1F497D"/>
                </a:solidFill>
              </a:rPr>
              <a:t>Godetia</a:t>
            </a:r>
            <a:r>
              <a:rPr lang="en-US" dirty="0" smtClean="0">
                <a:solidFill>
                  <a:srgbClr val="1F497D"/>
                </a:solidFill>
              </a:rPr>
              <a:t>:</a:t>
            </a:r>
            <a:r>
              <a:rPr lang="en-US" sz="3600" dirty="0" smtClean="0">
                <a:solidFill>
                  <a:srgbClr val="1F497D"/>
                </a:solidFill>
              </a:rPr>
              <a:t>   	</a:t>
            </a:r>
            <a:r>
              <a:rPr lang="en-US" sz="2700" dirty="0" smtClean="0">
                <a:solidFill>
                  <a:srgbClr val="1F497D"/>
                </a:solidFill>
              </a:rPr>
              <a:t>Summary </a:t>
            </a:r>
            <a:r>
              <a:rPr lang="en-US" sz="2700" dirty="0">
                <a:solidFill>
                  <a:srgbClr val="1F497D"/>
                </a:solidFill>
              </a:rPr>
              <a:t>of results </a:t>
            </a:r>
            <a:br>
              <a:rPr lang="en-US" sz="2700" dirty="0">
                <a:solidFill>
                  <a:srgbClr val="1F497D"/>
                </a:solidFill>
              </a:rPr>
            </a:br>
            <a:r>
              <a:rPr lang="en-US" sz="2700" dirty="0">
                <a:solidFill>
                  <a:srgbClr val="1F497D"/>
                </a:solidFill>
              </a:rPr>
              <a:t>			Germination percent on </a:t>
            </a:r>
            <a:r>
              <a:rPr lang="en-US" sz="2700" dirty="0" smtClean="0">
                <a:solidFill>
                  <a:srgbClr val="1F497D"/>
                </a:solidFill>
              </a:rPr>
              <a:t>8 </a:t>
            </a:r>
            <a:r>
              <a:rPr lang="en-US" sz="2700" dirty="0">
                <a:solidFill>
                  <a:srgbClr val="1F497D"/>
                </a:solidFill>
              </a:rPr>
              <a:t>vs. </a:t>
            </a:r>
            <a:r>
              <a:rPr lang="en-US" sz="2700" dirty="0" smtClean="0">
                <a:solidFill>
                  <a:srgbClr val="1F497D"/>
                </a:solidFill>
              </a:rPr>
              <a:t>14 </a:t>
            </a:r>
            <a:r>
              <a:rPr lang="en-US" sz="2700" dirty="0">
                <a:solidFill>
                  <a:srgbClr val="1F497D"/>
                </a:solidFill>
              </a:rPr>
              <a:t>days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7182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9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all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492129"/>
              </p:ext>
            </p:extLst>
          </p:nvPr>
        </p:nvGraphicFramePr>
        <p:xfrm>
          <a:off x="914398" y="1752603"/>
          <a:ext cx="762000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1523682"/>
                <a:gridCol w="1523682"/>
                <a:gridCol w="1523682"/>
                <a:gridCol w="1524477"/>
                <a:gridCol w="1524477"/>
              </a:tblGrid>
              <a:tr h="30954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 % germination over 9 lots and 10 labs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AOSA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 Difference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Snapdragon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4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Portulaca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5.02%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4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Godetia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Lot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8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Snapdragon, </a:t>
            </a:r>
            <a:r>
              <a:rPr lang="en-US" dirty="0" smtClean="0"/>
              <a:t>the additional </a:t>
            </a:r>
            <a:r>
              <a:rPr lang="en-US" dirty="0" smtClean="0"/>
              <a:t>9 </a:t>
            </a:r>
            <a:r>
              <a:rPr lang="en-US" dirty="0" smtClean="0"/>
              <a:t>days in test yielded an average </a:t>
            </a:r>
            <a:r>
              <a:rPr lang="en-US" b="1" dirty="0" smtClean="0"/>
              <a:t>2.83% </a:t>
            </a:r>
            <a:r>
              <a:rPr lang="en-US" dirty="0" smtClean="0"/>
              <a:t>increase in germination.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Portulaca</a:t>
            </a:r>
            <a:r>
              <a:rPr lang="en-US" dirty="0" smtClean="0"/>
              <a:t>, </a:t>
            </a:r>
            <a:r>
              <a:rPr lang="en-US" dirty="0" smtClean="0"/>
              <a:t>the increase was </a:t>
            </a:r>
            <a:r>
              <a:rPr lang="en-US" b="1" dirty="0" smtClean="0"/>
              <a:t>5.02% </a:t>
            </a:r>
            <a:r>
              <a:rPr lang="en-US" dirty="0" smtClean="0"/>
              <a:t>with an additional 7 days in test.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Godetia</a:t>
            </a:r>
            <a:r>
              <a:rPr lang="en-US" dirty="0" smtClean="0"/>
              <a:t>, an </a:t>
            </a:r>
            <a:r>
              <a:rPr lang="en-US" dirty="0" smtClean="0"/>
              <a:t>additional </a:t>
            </a:r>
            <a:r>
              <a:rPr lang="en-US" b="1" dirty="0" smtClean="0"/>
              <a:t>8.72% </a:t>
            </a:r>
            <a:r>
              <a:rPr lang="en-US" dirty="0" smtClean="0"/>
              <a:t>germination was obtained with </a:t>
            </a:r>
            <a:r>
              <a:rPr lang="en-US" dirty="0" smtClean="0"/>
              <a:t>6 additional days in </a:t>
            </a:r>
            <a:r>
              <a:rPr lang="en-US" dirty="0" smtClean="0"/>
              <a:t>test.</a:t>
            </a:r>
            <a:endParaRPr lang="en-US" dirty="0" smtClean="0"/>
          </a:p>
          <a:p>
            <a:r>
              <a:rPr lang="en-US" dirty="0" smtClean="0"/>
              <a:t>The evidence supports the idea of harmonizing with ISTA in using </a:t>
            </a:r>
            <a:r>
              <a:rPr lang="en-US" dirty="0" smtClean="0"/>
              <a:t>their final counts </a:t>
            </a:r>
            <a:r>
              <a:rPr lang="en-US" dirty="0" smtClean="0"/>
              <a:t>for all three species </a:t>
            </a:r>
            <a:r>
              <a:rPr lang="en-US" dirty="0" smtClean="0"/>
              <a:t>tested, especially for the lower quality lots used in this referee.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Discussion, cont.</a:t>
            </a:r>
            <a:endParaRPr lang="en-US" dirty="0"/>
          </a:p>
        </p:txBody>
      </p:sp>
      <p:pic>
        <p:nvPicPr>
          <p:cNvPr id="4" name="Picture 2" descr="Image result for Godetia Saka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04" y="4876800"/>
            <a:ext cx="2073796" cy="155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Image result for Portulaca Sakat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8524"/>
            <a:ext cx="2069392" cy="155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sakata.co.za/wp-content/uploads/2015/08/Antirrhinum-majus-F1-Admir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42" y="4876800"/>
            <a:ext cx="2069305" cy="155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6434103"/>
            <a:ext cx="7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   </a:t>
            </a:r>
            <a:r>
              <a:rPr lang="en-US" sz="1100" b="1" dirty="0" err="1" smtClean="0"/>
              <a:t>Godetia</a:t>
            </a:r>
            <a:r>
              <a:rPr lang="en-US" sz="1100" b="1" dirty="0" smtClean="0"/>
              <a:t> </a:t>
            </a:r>
            <a:r>
              <a:rPr lang="en-US" sz="1100" b="1" dirty="0"/>
              <a:t>(</a:t>
            </a:r>
            <a:r>
              <a:rPr lang="en-US" sz="1100" b="1" i="1" dirty="0"/>
              <a:t>Clarkia </a:t>
            </a:r>
            <a:r>
              <a:rPr lang="en-US" sz="1100" b="1" i="1" dirty="0" err="1"/>
              <a:t>amoena</a:t>
            </a:r>
            <a:r>
              <a:rPr lang="en-US" sz="1100" b="1" dirty="0" smtClean="0"/>
              <a:t>)                   </a:t>
            </a:r>
            <a:r>
              <a:rPr lang="en-US" sz="1200" dirty="0" smtClean="0"/>
              <a:t> </a:t>
            </a:r>
            <a:r>
              <a:rPr lang="en-US" sz="1100" b="1" dirty="0" err="1" smtClean="0"/>
              <a:t>Portulaca</a:t>
            </a:r>
            <a:r>
              <a:rPr lang="en-US" sz="1100" b="1" dirty="0" smtClean="0"/>
              <a:t> </a:t>
            </a:r>
            <a:r>
              <a:rPr lang="en-US" sz="1100" b="1" dirty="0"/>
              <a:t>(</a:t>
            </a:r>
            <a:r>
              <a:rPr lang="en-US" sz="1100" b="1" i="1" dirty="0" err="1"/>
              <a:t>Portulaca</a:t>
            </a:r>
            <a:r>
              <a:rPr lang="en-US" sz="1100" b="1" i="1" dirty="0"/>
              <a:t> </a:t>
            </a:r>
            <a:r>
              <a:rPr lang="en-US" sz="1100" b="1" i="1" dirty="0" smtClean="0"/>
              <a:t>grandiflora</a:t>
            </a:r>
            <a:r>
              <a:rPr lang="en-US" sz="1100" b="1" dirty="0" smtClean="0"/>
              <a:t>)           Snapdragon </a:t>
            </a:r>
            <a:r>
              <a:rPr lang="en-US" sz="1100" b="1" dirty="0"/>
              <a:t>(</a:t>
            </a:r>
            <a:r>
              <a:rPr lang="en-US" sz="1100" b="1" i="1" dirty="0"/>
              <a:t>Antirrhinum </a:t>
            </a:r>
            <a:r>
              <a:rPr lang="en-US" sz="1100" b="1" i="1" dirty="0" err="1" smtClean="0"/>
              <a:t>majus</a:t>
            </a:r>
            <a:r>
              <a:rPr lang="en-US" sz="1100" b="1" i="1" dirty="0" smtClean="0"/>
              <a:t>)</a:t>
            </a:r>
            <a:endParaRPr lang="en-US" sz="1100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Additional statistical analysis will be conducted on the data, and </a:t>
            </a:r>
            <a:r>
              <a:rPr lang="en-US" sz="2400" dirty="0" smtClean="0"/>
              <a:t>a decision will be made as to whether any AOSA </a:t>
            </a:r>
            <a:r>
              <a:rPr lang="en-US" sz="2400" dirty="0"/>
              <a:t>Rules change proposals will be submitted in the next year.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1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participating 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Seed Testing</a:t>
            </a:r>
          </a:p>
          <a:p>
            <a:r>
              <a:rPr lang="en-US" dirty="0" err="1" smtClean="0"/>
              <a:t>Incotec</a:t>
            </a:r>
            <a:endParaRPr lang="en-US" dirty="0" smtClean="0"/>
          </a:p>
          <a:p>
            <a:r>
              <a:rPr lang="en-US" dirty="0" smtClean="0"/>
              <a:t>Pan American Seed</a:t>
            </a:r>
          </a:p>
          <a:p>
            <a:r>
              <a:rPr lang="en-US" dirty="0" smtClean="0"/>
              <a:t>Louisiana Dept. of Ag and Forestry</a:t>
            </a:r>
          </a:p>
          <a:p>
            <a:r>
              <a:rPr lang="en-US" dirty="0" smtClean="0"/>
              <a:t>Iowa State Seed Laboratory</a:t>
            </a:r>
          </a:p>
          <a:p>
            <a:r>
              <a:rPr lang="en-US" dirty="0" smtClean="0"/>
              <a:t>Ransom Seed Lab</a:t>
            </a:r>
          </a:p>
          <a:p>
            <a:r>
              <a:rPr lang="en-US" dirty="0" smtClean="0"/>
              <a:t>Sakata Seed Company</a:t>
            </a:r>
          </a:p>
          <a:p>
            <a:r>
              <a:rPr lang="en-US" dirty="0" smtClean="0"/>
              <a:t>SGS Brookings</a:t>
            </a:r>
          </a:p>
          <a:p>
            <a:r>
              <a:rPr lang="en-US" dirty="0" smtClean="0"/>
              <a:t>Illinois Crop Improvement</a:t>
            </a:r>
          </a:p>
          <a:p>
            <a:r>
              <a:rPr lang="en-US" dirty="0" smtClean="0"/>
              <a:t>Harris Seeds, Rochester, 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Special thanks to Sakata Seed Company for providing and preparing the samples.</a:t>
            </a:r>
          </a:p>
          <a:p>
            <a:pPr marL="0" indent="0">
              <a:buNone/>
            </a:pPr>
            <a:r>
              <a:rPr lang="en-US" dirty="0" smtClean="0"/>
              <a:t>Thanks also to Rita </a:t>
            </a:r>
            <a:r>
              <a:rPr lang="en-US" dirty="0" err="1" smtClean="0"/>
              <a:t>Zechinelli</a:t>
            </a:r>
            <a:r>
              <a:rPr lang="en-US" dirty="0" smtClean="0"/>
              <a:t> and the ISTA Flower Seed TCOM for providing ISTA </a:t>
            </a:r>
            <a:r>
              <a:rPr lang="en-US" i="1" dirty="0" err="1" smtClean="0"/>
              <a:t>Portulaca</a:t>
            </a:r>
            <a:r>
              <a:rPr lang="en-US" i="1" dirty="0" smtClean="0"/>
              <a:t> grandiflora </a:t>
            </a:r>
            <a:r>
              <a:rPr lang="en-US" dirty="0" smtClean="0"/>
              <a:t>evaluation guidelines.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3200" dirty="0" smtClean="0"/>
              <a:t>Questions?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Contact: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Sue Alvarez </a:t>
            </a:r>
            <a:r>
              <a:rPr lang="en-US" dirty="0" smtClean="0">
                <a:hlinkClick r:id="rId2"/>
              </a:rPr>
              <a:t>SueRSL@silcom.com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Linda Barbosa </a:t>
            </a:r>
            <a:r>
              <a:rPr lang="en-US" dirty="0" smtClean="0">
                <a:hlinkClick r:id="rId3"/>
              </a:rPr>
              <a:t>lbarbosa@sakata.com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referee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compare the AOSA and ISTA final counts of three flower seed species. </a:t>
            </a:r>
          </a:p>
          <a:p>
            <a:endParaRPr lang="en-US" dirty="0"/>
          </a:p>
          <a:p>
            <a:r>
              <a:rPr lang="en-US" dirty="0"/>
              <a:t>Results could be used for AOSA Rules change proposals.</a:t>
            </a:r>
          </a:p>
          <a:p>
            <a:endParaRPr lang="en-US" dirty="0"/>
          </a:p>
          <a:p>
            <a:r>
              <a:rPr lang="en-US" dirty="0"/>
              <a:t> One possible outcome would be to harmonize the ISTA and AOSA rules for germination testing on these species.</a:t>
            </a:r>
          </a:p>
        </p:txBody>
      </p:sp>
    </p:spTree>
    <p:extLst>
      <p:ext uri="{BB962C8B-B14F-4D97-AF65-F5344CB8AC3E}">
        <p14:creationId xmlns:p14="http://schemas.microsoft.com/office/powerpoint/2010/main" val="12309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final counts for many flower seed species are considerably earlier for AOSA than they are for ISTA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flower seed species do not appear to reach the maximum potential given the final count days listed in AOSA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coordinators of this referee compared AOSA and ISTA Rules for 17 species of flower seeds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review, we decided to conduct a referee with three species: </a:t>
            </a:r>
            <a:r>
              <a:rPr lang="en-US" dirty="0" err="1"/>
              <a:t>Godetia</a:t>
            </a:r>
            <a:r>
              <a:rPr lang="en-US" dirty="0"/>
              <a:t> (</a:t>
            </a:r>
            <a:r>
              <a:rPr lang="en-US" i="1" dirty="0"/>
              <a:t>Clarkia </a:t>
            </a:r>
            <a:r>
              <a:rPr lang="en-US" i="1" dirty="0" err="1"/>
              <a:t>amoena</a:t>
            </a:r>
            <a:r>
              <a:rPr lang="en-US" dirty="0"/>
              <a:t>), </a:t>
            </a:r>
            <a:r>
              <a:rPr lang="en-US" dirty="0" err="1"/>
              <a:t>Portulaca</a:t>
            </a:r>
            <a:r>
              <a:rPr lang="en-US" dirty="0"/>
              <a:t> (</a:t>
            </a:r>
            <a:r>
              <a:rPr lang="en-US" i="1" dirty="0" err="1"/>
              <a:t>Portulaca</a:t>
            </a:r>
            <a:r>
              <a:rPr lang="en-US" i="1" dirty="0"/>
              <a:t> grandiflora</a:t>
            </a:r>
            <a:r>
              <a:rPr lang="en-US" dirty="0"/>
              <a:t>), and Snapdragon (</a:t>
            </a:r>
            <a:r>
              <a:rPr lang="en-US" i="1" dirty="0"/>
              <a:t>Antirrhinum </a:t>
            </a:r>
            <a:r>
              <a:rPr lang="en-US" i="1" dirty="0" err="1"/>
              <a:t>majus</a:t>
            </a:r>
            <a:r>
              <a:rPr lang="en-US" dirty="0"/>
              <a:t>). These three species have a common germination temperature and media requirement for AOSA and ISTA and differ only in the number of days for the final count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similar referee was conducted on three different flower seed species in 2017-2018, which resulted in a Rules change proposal for 2019.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call for referee participants </a:t>
            </a:r>
            <a:r>
              <a:rPr lang="en-US" dirty="0" smtClean="0"/>
              <a:t>was sent </a:t>
            </a:r>
            <a:r>
              <a:rPr lang="en-US" dirty="0"/>
              <a:t>out to all AOSA and SCST members.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 participants </a:t>
            </a:r>
            <a:r>
              <a:rPr lang="en-US" dirty="0" smtClean="0"/>
              <a:t>were asked </a:t>
            </a:r>
            <a:r>
              <a:rPr lang="en-US" dirty="0"/>
              <a:t>to fill out a survey with the following questions: </a:t>
            </a:r>
          </a:p>
          <a:p>
            <a:endParaRPr lang="en-US" dirty="0"/>
          </a:p>
          <a:p>
            <a:pPr marL="274320" lvl="1" indent="0">
              <a:buNone/>
            </a:pPr>
            <a:r>
              <a:rPr lang="en-US" sz="1700" dirty="0"/>
              <a:t>1. How many years’ experience do you have in seed testing?</a:t>
            </a:r>
          </a:p>
          <a:p>
            <a:pPr marL="274320" lvl="1" indent="0">
              <a:buNone/>
            </a:pPr>
            <a:endParaRPr lang="en-US" sz="1700" dirty="0"/>
          </a:p>
          <a:p>
            <a:pPr marL="274320" lvl="1" indent="0">
              <a:buNone/>
            </a:pPr>
            <a:r>
              <a:rPr lang="en-US" sz="1700" dirty="0"/>
              <a:t>2. How many samples of the following species do you evaluate for germination each year?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dirty="0"/>
              <a:t>a. </a:t>
            </a:r>
            <a:r>
              <a:rPr lang="en-US" i="1" dirty="0" err="1"/>
              <a:t>Godetia</a:t>
            </a:r>
            <a:r>
              <a:rPr lang="en-US" dirty="0"/>
              <a:t>___</a:t>
            </a:r>
          </a:p>
          <a:p>
            <a:pPr marL="548640" lvl="2" indent="0">
              <a:buNone/>
            </a:pPr>
            <a:r>
              <a:rPr lang="en-US" dirty="0"/>
              <a:t>b. </a:t>
            </a:r>
            <a:r>
              <a:rPr lang="en-US" i="1" dirty="0" err="1"/>
              <a:t>Portulaca</a:t>
            </a:r>
            <a:r>
              <a:rPr lang="en-US" dirty="0"/>
              <a:t>___</a:t>
            </a:r>
          </a:p>
          <a:p>
            <a:pPr marL="548640" lvl="2" indent="0">
              <a:buNone/>
            </a:pPr>
            <a:r>
              <a:rPr lang="en-US" dirty="0"/>
              <a:t>c. </a:t>
            </a:r>
            <a:r>
              <a:rPr lang="en-US" i="1" dirty="0"/>
              <a:t>Snapdragon</a:t>
            </a:r>
            <a:r>
              <a:rPr lang="en-US" dirty="0"/>
              <a:t>___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Analysts from eight labs responded to the survey – the following are the responses:</a:t>
            </a:r>
          </a:p>
          <a:p>
            <a:pPr marL="274320" lvl="1" indent="0">
              <a:buNone/>
            </a:pPr>
            <a:r>
              <a:rPr lang="en-US" sz="1700" dirty="0"/>
              <a:t>1. How many years’ experience do you have in seed testing?</a:t>
            </a:r>
          </a:p>
          <a:p>
            <a:pPr marL="274320" lvl="1" indent="0">
              <a:buNone/>
            </a:pPr>
            <a:r>
              <a:rPr lang="en-US" sz="1700" dirty="0" smtClean="0">
                <a:solidFill>
                  <a:srgbClr val="FF0000"/>
                </a:solidFill>
              </a:rPr>
              <a:t>	Range from 4 years (one lab) to 18-35 years (7 labs)</a:t>
            </a:r>
            <a:endParaRPr lang="en-US" sz="17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sz="1700" dirty="0"/>
              <a:t>2. How many samples of the following species do you evaluate for germination each year?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dirty="0"/>
              <a:t>a. </a:t>
            </a:r>
            <a:r>
              <a:rPr lang="en-US" i="1" dirty="0" err="1"/>
              <a:t>Godetia</a:t>
            </a:r>
            <a:r>
              <a:rPr lang="en-US" dirty="0" smtClean="0"/>
              <a:t>___ </a:t>
            </a:r>
            <a:r>
              <a:rPr lang="en-US" dirty="0" smtClean="0">
                <a:solidFill>
                  <a:srgbClr val="FF0000"/>
                </a:solidFill>
              </a:rPr>
              <a:t>Range from 8 to 460; average 86</a:t>
            </a:r>
            <a:endParaRPr lang="en-US" dirty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en-US" dirty="0"/>
              <a:t>b. </a:t>
            </a:r>
            <a:r>
              <a:rPr lang="en-US" i="1" dirty="0" err="1"/>
              <a:t>Portulaca</a:t>
            </a:r>
            <a:r>
              <a:rPr lang="en-US" dirty="0" smtClean="0"/>
              <a:t>___ </a:t>
            </a:r>
            <a:r>
              <a:rPr lang="en-US" dirty="0" smtClean="0">
                <a:solidFill>
                  <a:srgbClr val="FF0000"/>
                </a:solidFill>
              </a:rPr>
              <a:t>Range from 0 to 130; average 27</a:t>
            </a:r>
            <a:endParaRPr lang="en-US" dirty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en-US" dirty="0"/>
              <a:t>c. </a:t>
            </a:r>
            <a:r>
              <a:rPr lang="en-US" i="1" dirty="0"/>
              <a:t>Snapdragon</a:t>
            </a:r>
            <a:r>
              <a:rPr lang="en-US" dirty="0" smtClean="0"/>
              <a:t>___ </a:t>
            </a:r>
            <a:r>
              <a:rPr lang="en-US" dirty="0" smtClean="0">
                <a:solidFill>
                  <a:srgbClr val="FF0000"/>
                </a:solidFill>
              </a:rPr>
              <a:t>Range from 1 to 90; average 28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Two labs did not fill out the survey but did participate in the referee.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Three flower seed species </a:t>
            </a:r>
            <a:r>
              <a:rPr lang="en-US" dirty="0" smtClean="0"/>
              <a:t>were selected </a:t>
            </a:r>
            <a:r>
              <a:rPr lang="en-US" dirty="0"/>
              <a:t>for comparison of AOSA and ISTA Rules: </a:t>
            </a:r>
            <a:r>
              <a:rPr lang="en-US" dirty="0" err="1"/>
              <a:t>Godetia</a:t>
            </a:r>
            <a:r>
              <a:rPr lang="en-US" dirty="0"/>
              <a:t>, </a:t>
            </a:r>
            <a:r>
              <a:rPr lang="en-US" dirty="0" err="1"/>
              <a:t>Portulaca</a:t>
            </a:r>
            <a:r>
              <a:rPr lang="en-US" dirty="0"/>
              <a:t>, and Snapdragon.</a:t>
            </a:r>
          </a:p>
          <a:p>
            <a:endParaRPr lang="en-US" dirty="0"/>
          </a:p>
          <a:p>
            <a:r>
              <a:rPr lang="en-US" dirty="0"/>
              <a:t>Three lots of each species from Sakata Seed Company </a:t>
            </a:r>
            <a:r>
              <a:rPr lang="en-US" dirty="0" smtClean="0"/>
              <a:t>were selected</a:t>
            </a:r>
            <a:r>
              <a:rPr lang="en-US" dirty="0"/>
              <a:t>, of varying quality.</a:t>
            </a:r>
          </a:p>
          <a:p>
            <a:endParaRPr lang="en-US" dirty="0"/>
          </a:p>
          <a:p>
            <a:r>
              <a:rPr lang="en-US" dirty="0"/>
              <a:t>Samples from the nine lots </a:t>
            </a:r>
            <a:r>
              <a:rPr lang="en-US" dirty="0" smtClean="0"/>
              <a:t>were prepared </a:t>
            </a:r>
            <a:r>
              <a:rPr lang="en-US" dirty="0"/>
              <a:t>and sent out to  </a:t>
            </a:r>
            <a:r>
              <a:rPr lang="en-US" dirty="0" smtClean="0"/>
              <a:t>ten laboratories, in six different states.   </a:t>
            </a:r>
            <a:r>
              <a:rPr lang="en-US" dirty="0"/>
              <a:t>Participants </a:t>
            </a:r>
            <a:r>
              <a:rPr lang="en-US" dirty="0" smtClean="0"/>
              <a:t>were asked </a:t>
            </a:r>
            <a:r>
              <a:rPr lang="en-US" dirty="0"/>
              <a:t>to test each sample using 4 replicates of 100 seeds, using only white blotters which </a:t>
            </a:r>
            <a:r>
              <a:rPr lang="en-US" dirty="0" smtClean="0"/>
              <a:t>were provided; testing </a:t>
            </a:r>
            <a:r>
              <a:rPr lang="en-US" dirty="0" err="1"/>
              <a:t>Godetia</a:t>
            </a:r>
            <a:r>
              <a:rPr lang="en-US" dirty="0"/>
              <a:t> at </a:t>
            </a:r>
            <a:r>
              <a:rPr lang="en-US" dirty="0" smtClean="0"/>
              <a:t>15°C</a:t>
            </a:r>
            <a:r>
              <a:rPr lang="en-US" dirty="0"/>
              <a:t>, </a:t>
            </a:r>
            <a:r>
              <a:rPr lang="en-US" dirty="0" err="1"/>
              <a:t>Portulaca</a:t>
            </a:r>
            <a:r>
              <a:rPr lang="en-US" dirty="0"/>
              <a:t> at </a:t>
            </a:r>
            <a:r>
              <a:rPr lang="en-US" dirty="0" smtClean="0"/>
              <a:t>20-30°C</a:t>
            </a:r>
            <a:r>
              <a:rPr lang="en-US" dirty="0"/>
              <a:t>, and Snapdragon at </a:t>
            </a:r>
            <a:r>
              <a:rPr lang="en-US" dirty="0" smtClean="0"/>
              <a:t>20-30°C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F8B25D-C6DA-4731-AF33-80A46577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2B51B-002B-4ECD-8B62-CBDAE831A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</a:t>
            </a:r>
            <a:r>
              <a:rPr lang="en-US" dirty="0" smtClean="0"/>
              <a:t>were asked </a:t>
            </a:r>
            <a:r>
              <a:rPr lang="en-US" dirty="0"/>
              <a:t>to do a  final count as they would for  AOSA and then to extend the test to the final count for ISTA. The participants </a:t>
            </a:r>
            <a:r>
              <a:rPr lang="en-US" dirty="0" smtClean="0"/>
              <a:t>were instructed </a:t>
            </a:r>
            <a:r>
              <a:rPr lang="en-US" dirty="0"/>
              <a:t>to use </a:t>
            </a:r>
            <a:r>
              <a:rPr lang="en-US"/>
              <a:t>the  </a:t>
            </a:r>
            <a:r>
              <a:rPr lang="en-US" smtClean="0"/>
              <a:t>Miscellaneous </a:t>
            </a:r>
            <a:r>
              <a:rPr lang="en-US" dirty="0"/>
              <a:t>agricultural and horticultural seedling descriptions page </a:t>
            </a:r>
            <a:r>
              <a:rPr lang="en-US" dirty="0" smtClean="0"/>
              <a:t>125, Volume </a:t>
            </a:r>
            <a:r>
              <a:rPr lang="en-US" dirty="0"/>
              <a:t>4 of the AOSA Rules  for </a:t>
            </a:r>
            <a:r>
              <a:rPr lang="en-US" dirty="0" err="1" smtClean="0"/>
              <a:t>Godetia</a:t>
            </a:r>
            <a:r>
              <a:rPr lang="en-US" dirty="0" smtClean="0"/>
              <a:t>, and the guidelines for </a:t>
            </a:r>
            <a:r>
              <a:rPr lang="en-US" dirty="0" err="1" smtClean="0"/>
              <a:t>Scrophulariaceae</a:t>
            </a:r>
            <a:r>
              <a:rPr lang="en-US" dirty="0" smtClean="0"/>
              <a:t> on p. 111 for Snapdragon. For </a:t>
            </a:r>
            <a:r>
              <a:rPr lang="en-US" dirty="0" err="1" smtClean="0"/>
              <a:t>Portulaca</a:t>
            </a:r>
            <a:r>
              <a:rPr lang="en-US" dirty="0" smtClean="0"/>
              <a:t>, sheets from the ISTA Handbook on Flower Seed Testing were provided.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u="sng" dirty="0" smtClean="0"/>
              <a:t>Final counts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Godetia</a:t>
            </a:r>
            <a:r>
              <a:rPr lang="en-US" dirty="0"/>
              <a:t>               AOSA </a:t>
            </a:r>
            <a:r>
              <a:rPr lang="en-US" dirty="0" smtClean="0"/>
              <a:t>8 days        </a:t>
            </a:r>
            <a:r>
              <a:rPr lang="en-US" dirty="0"/>
              <a:t>ISTA </a:t>
            </a:r>
            <a:r>
              <a:rPr lang="en-US" dirty="0" smtClean="0"/>
              <a:t>14 days</a:t>
            </a:r>
            <a:endParaRPr lang="en-US" dirty="0"/>
          </a:p>
          <a:p>
            <a:r>
              <a:rPr lang="en-US" dirty="0" err="1" smtClean="0"/>
              <a:t>Portulaca</a:t>
            </a:r>
            <a:r>
              <a:rPr lang="en-US" dirty="0" smtClean="0"/>
              <a:t>            </a:t>
            </a:r>
            <a:r>
              <a:rPr lang="en-US" dirty="0"/>
              <a:t>AOSA  </a:t>
            </a:r>
            <a:r>
              <a:rPr lang="en-US" dirty="0" smtClean="0"/>
              <a:t>7 days        </a:t>
            </a:r>
            <a:r>
              <a:rPr lang="en-US" dirty="0"/>
              <a:t>ISTA </a:t>
            </a:r>
            <a:r>
              <a:rPr lang="en-US" dirty="0" smtClean="0"/>
              <a:t>14 days</a:t>
            </a:r>
          </a:p>
          <a:p>
            <a:r>
              <a:rPr lang="en-US" dirty="0"/>
              <a:t>Snapdragon        AOSA 12 </a:t>
            </a:r>
            <a:r>
              <a:rPr lang="en-US" dirty="0" smtClean="0"/>
              <a:t>days       </a:t>
            </a:r>
            <a:r>
              <a:rPr lang="en-US" dirty="0"/>
              <a:t>ISTA </a:t>
            </a:r>
            <a:r>
              <a:rPr lang="en-US" dirty="0" smtClean="0"/>
              <a:t> 21days   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ten participating laboratories reported results.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results are summarized in the following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Snapdragon:   </a:t>
            </a:r>
            <a:r>
              <a:rPr lang="en-US" sz="2700" dirty="0" smtClean="0"/>
              <a:t>Summary of results </a:t>
            </a:r>
            <a:br>
              <a:rPr lang="en-US" sz="2700" dirty="0" smtClean="0"/>
            </a:br>
            <a:r>
              <a:rPr lang="en-US" sz="2700" dirty="0" smtClean="0"/>
              <a:t>			Germination percent on 12 vs. 21 days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158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3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393</TotalTime>
  <Words>772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2018-19 FLOWER SEED Germination Referee</vt:lpstr>
      <vt:lpstr>Purpose of referee</vt:lpstr>
      <vt:lpstr>Background</vt:lpstr>
      <vt:lpstr>Background, cont.</vt:lpstr>
      <vt:lpstr>Survey Results</vt:lpstr>
      <vt:lpstr>Materials and Methods</vt:lpstr>
      <vt:lpstr>Count Days</vt:lpstr>
      <vt:lpstr>Results</vt:lpstr>
      <vt:lpstr>Snapdragon:   Summary of results     Germination percent on 12 vs. 21 days</vt:lpstr>
      <vt:lpstr>Portulaca:    Summary of results     Germination percent on 7 vs. 14 days</vt:lpstr>
      <vt:lpstr>Godetia:    Summary of results     Germination percent on 8 vs. 14 days</vt:lpstr>
      <vt:lpstr>Summary of all results</vt:lpstr>
      <vt:lpstr>Discussion</vt:lpstr>
      <vt:lpstr>Discussion, cont.</vt:lpstr>
      <vt:lpstr>Thanks to participating laboratories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Onion Germination Referee Results</dc:title>
  <dc:creator>Ransom Seed All In 1</dc:creator>
  <cp:lastModifiedBy>Ransom Seed All In 1</cp:lastModifiedBy>
  <cp:revision>64</cp:revision>
  <dcterms:created xsi:type="dcterms:W3CDTF">2017-02-24T19:38:02Z</dcterms:created>
  <dcterms:modified xsi:type="dcterms:W3CDTF">2019-03-05T23:57:46Z</dcterms:modified>
</cp:coreProperties>
</file>