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7" r:id="rId3"/>
    <p:sldId id="279" r:id="rId4"/>
    <p:sldId id="272" r:id="rId5"/>
    <p:sldId id="266" r:id="rId6"/>
    <p:sldId id="280" r:id="rId7"/>
    <p:sldId id="295" r:id="rId8"/>
    <p:sldId id="262" r:id="rId9"/>
    <p:sldId id="274" r:id="rId10"/>
    <p:sldId id="275" r:id="rId11"/>
    <p:sldId id="276" r:id="rId12"/>
    <p:sldId id="258" r:id="rId13"/>
    <p:sldId id="263" r:id="rId14"/>
    <p:sldId id="264" r:id="rId15"/>
    <p:sldId id="273" r:id="rId16"/>
    <p:sldId id="271" r:id="rId17"/>
    <p:sldId id="296" r:id="rId18"/>
    <p:sldId id="260" r:id="rId19"/>
    <p:sldId id="261" r:id="rId20"/>
    <p:sldId id="256" r:id="rId21"/>
    <p:sldId id="259" r:id="rId22"/>
    <p:sldId id="297" r:id="rId23"/>
    <p:sldId id="270" r:id="rId24"/>
    <p:sldId id="265" r:id="rId25"/>
    <p:sldId id="284" r:id="rId26"/>
    <p:sldId id="283" r:id="rId27"/>
    <p:sldId id="285" r:id="rId28"/>
    <p:sldId id="282" r:id="rId29"/>
    <p:sldId id="268" r:id="rId30"/>
    <p:sldId id="269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Sample #1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Original TZ</c:v>
                </c:pt>
                <c:pt idx="1">
                  <c:v>lab 1</c:v>
                </c:pt>
                <c:pt idx="2">
                  <c:v>lab 2</c:v>
                </c:pt>
                <c:pt idx="3">
                  <c:v>lab 3</c:v>
                </c:pt>
                <c:pt idx="4">
                  <c:v>lab 5</c:v>
                </c:pt>
                <c:pt idx="5">
                  <c:v>lab 7</c:v>
                </c:pt>
                <c:pt idx="6">
                  <c:v>lab 8</c:v>
                </c:pt>
                <c:pt idx="7">
                  <c:v>lab 9</c:v>
                </c:pt>
                <c:pt idx="8">
                  <c:v>lab 10</c:v>
                </c:pt>
                <c:pt idx="9">
                  <c:v>lab 11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99</c:v>
                </c:pt>
                <c:pt idx="1">
                  <c:v>89</c:v>
                </c:pt>
                <c:pt idx="2">
                  <c:v>98</c:v>
                </c:pt>
                <c:pt idx="3">
                  <c:v>20</c:v>
                </c:pt>
                <c:pt idx="4">
                  <c:v>98</c:v>
                </c:pt>
                <c:pt idx="5">
                  <c:v>51</c:v>
                </c:pt>
                <c:pt idx="6">
                  <c:v>95</c:v>
                </c:pt>
                <c:pt idx="7">
                  <c:v>91</c:v>
                </c:pt>
                <c:pt idx="8">
                  <c:v>86</c:v>
                </c:pt>
                <c:pt idx="9">
                  <c:v>97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Sample#2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Original TZ</c:v>
                </c:pt>
                <c:pt idx="1">
                  <c:v>lab 1</c:v>
                </c:pt>
                <c:pt idx="2">
                  <c:v>lab 2</c:v>
                </c:pt>
                <c:pt idx="3">
                  <c:v>lab 3</c:v>
                </c:pt>
                <c:pt idx="4">
                  <c:v>lab 5</c:v>
                </c:pt>
                <c:pt idx="5">
                  <c:v>lab 7</c:v>
                </c:pt>
                <c:pt idx="6">
                  <c:v>lab 8</c:v>
                </c:pt>
                <c:pt idx="7">
                  <c:v>lab 9</c:v>
                </c:pt>
                <c:pt idx="8">
                  <c:v>lab 10</c:v>
                </c:pt>
                <c:pt idx="9">
                  <c:v>lab 11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90</c:v>
                </c:pt>
                <c:pt idx="1">
                  <c:v>87</c:v>
                </c:pt>
                <c:pt idx="2">
                  <c:v>99</c:v>
                </c:pt>
                <c:pt idx="3">
                  <c:v>35</c:v>
                </c:pt>
                <c:pt idx="4">
                  <c:v>96</c:v>
                </c:pt>
                <c:pt idx="5">
                  <c:v>45</c:v>
                </c:pt>
                <c:pt idx="6">
                  <c:v>97</c:v>
                </c:pt>
                <c:pt idx="7">
                  <c:v>89</c:v>
                </c:pt>
                <c:pt idx="8">
                  <c:v>67</c:v>
                </c:pt>
                <c:pt idx="9">
                  <c:v>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463104"/>
        <c:axId val="138464640"/>
      </c:barChart>
      <c:catAx>
        <c:axId val="138463104"/>
        <c:scaling>
          <c:orientation val="minMax"/>
        </c:scaling>
        <c:delete val="0"/>
        <c:axPos val="b"/>
        <c:majorTickMark val="out"/>
        <c:minorTickMark val="none"/>
        <c:tickLblPos val="nextTo"/>
        <c:crossAx val="138464640"/>
        <c:crosses val="autoZero"/>
        <c:auto val="1"/>
        <c:lblAlgn val="ctr"/>
        <c:lblOffset val="100"/>
        <c:noMultiLvlLbl val="0"/>
      </c:catAx>
      <c:valAx>
        <c:axId val="13846464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84631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3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6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7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6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7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8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3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8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6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F4C58-89D1-401A-A611-431AC35F00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A337A-DF51-4537-8C59-3D711233F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5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 of Paradise TZ Referee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96" y="1143000"/>
            <a:ext cx="586870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2289" y="5943600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Southwest Region #4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Michael </a:t>
            </a:r>
            <a:r>
              <a:rPr lang="en-US" sz="1400" dirty="0" err="1" smtClean="0">
                <a:solidFill>
                  <a:schemeClr val="bg1"/>
                </a:solidFill>
              </a:rPr>
              <a:t>Aberle</a:t>
            </a:r>
            <a:r>
              <a:rPr lang="en-US" sz="1400" dirty="0" smtClean="0">
                <a:solidFill>
                  <a:schemeClr val="bg1"/>
                </a:solidFill>
              </a:rPr>
              <a:t> RST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Ransom Seed Lab 2019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:\Users\aleta\Desktop\Mike 2019\DSC07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4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486044" cy="620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7-Point Star 2"/>
          <p:cNvSpPr/>
          <p:nvPr/>
        </p:nvSpPr>
        <p:spPr>
          <a:xfrm>
            <a:off x="372533" y="5181600"/>
            <a:ext cx="389467" cy="3810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7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Strelitzia</a:t>
            </a:r>
            <a:r>
              <a:rPr lang="en-US" dirty="0" smtClean="0"/>
              <a:t> TZ </a:t>
            </a:r>
            <a:r>
              <a:rPr lang="en-US" dirty="0"/>
              <a:t>R</a:t>
            </a:r>
            <a:r>
              <a:rPr lang="en-US" dirty="0" smtClean="0"/>
              <a:t>eferee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3368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34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on TZ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“ </a:t>
            </a:r>
            <a:r>
              <a:rPr lang="en-US" dirty="0"/>
              <a:t>I followed your directions for the preconditioning of the seed but I thought they needed more time to stain so I evaluated </a:t>
            </a:r>
            <a:r>
              <a:rPr lang="en-US" dirty="0" smtClean="0"/>
              <a:t>them </a:t>
            </a:r>
            <a:r>
              <a:rPr lang="en-US" dirty="0"/>
              <a:t>in the afternoon instead of right away in the morning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 “It </a:t>
            </a:r>
            <a:r>
              <a:rPr lang="en-US" dirty="0"/>
              <a:t>seemed like the cuts from the razor blade caused a bit of damage to the embryos but when I pulled them out and flipped them over they were easier to evaluate</a:t>
            </a:r>
            <a:r>
              <a:rPr lang="en-US" dirty="0" smtClean="0"/>
              <a:t>.” </a:t>
            </a:r>
          </a:p>
          <a:p>
            <a:r>
              <a:rPr lang="en-US" dirty="0" smtClean="0"/>
              <a:t>“I </a:t>
            </a:r>
            <a:r>
              <a:rPr lang="en-US" dirty="0"/>
              <a:t>tried to stick pretty closely to your pictures of what was viable vs. non-viable so anything that had partial staining I called non-viable</a:t>
            </a:r>
            <a:r>
              <a:rPr lang="en-US" dirty="0" smtClean="0"/>
              <a:t>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Participant’s photos of results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 showing artifact damage on cut side</a:t>
            </a:r>
          </a:p>
          <a:p>
            <a:r>
              <a:rPr lang="en-US" dirty="0" smtClean="0"/>
              <a:t>#2 embryo’s reverse side showing normal stain</a:t>
            </a:r>
          </a:p>
          <a:p>
            <a:r>
              <a:rPr lang="en-US" dirty="0" smtClean="0"/>
              <a:t>#3 and #4 artifact damage or non-viable stain?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leta\Desktop\Mike 2019\Viable 1 (cut side)-7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" y="0"/>
            <a:ext cx="9621307" cy="72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5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aleta\Desktop\Mike 2019\Viable 1 (flipped side)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3" y="25400"/>
            <a:ext cx="9389533" cy="70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for a TZ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Currently a method for the tetrazolium testing of </a:t>
            </a:r>
            <a:r>
              <a:rPr lang="en-US" i="1" dirty="0" err="1" smtClean="0"/>
              <a:t>Strelitzia</a:t>
            </a:r>
            <a:r>
              <a:rPr lang="en-US" i="1" dirty="0" smtClean="0"/>
              <a:t> </a:t>
            </a:r>
            <a:r>
              <a:rPr lang="en-US" i="1" dirty="0" err="1" smtClean="0"/>
              <a:t>reginae</a:t>
            </a:r>
            <a:r>
              <a:rPr lang="en-US" i="1" dirty="0" smtClean="0"/>
              <a:t> </a:t>
            </a:r>
            <a:r>
              <a:rPr lang="en-US" dirty="0" smtClean="0"/>
              <a:t>is not in the AOSA TZ handbook</a:t>
            </a:r>
          </a:p>
          <a:p>
            <a:r>
              <a:rPr lang="en-US" dirty="0" smtClean="0"/>
              <a:t>The germination of </a:t>
            </a:r>
            <a:r>
              <a:rPr lang="en-US" i="1" dirty="0" err="1" smtClean="0"/>
              <a:t>Strelitzia</a:t>
            </a:r>
            <a:r>
              <a:rPr lang="en-US" i="1" dirty="0" smtClean="0"/>
              <a:t> </a:t>
            </a:r>
            <a:r>
              <a:rPr lang="en-US" dirty="0" smtClean="0"/>
              <a:t>can take up to 60 to 90 days with a high proportion of dormant seeds</a:t>
            </a:r>
          </a:p>
          <a:p>
            <a:r>
              <a:rPr lang="en-US" dirty="0" smtClean="0"/>
              <a:t>Scarification methods to break the dormancy can lead to the deterioration of the seed</a:t>
            </a:r>
          </a:p>
          <a:p>
            <a:r>
              <a:rPr lang="en-US" dirty="0" smtClean="0"/>
              <a:t>They are large seeds and take up space in the germinator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0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5504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leta\Desktop\Mike 2019\Non-viable 2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308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3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My photos of 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 Normal stain without artifact damage</a:t>
            </a:r>
          </a:p>
          <a:p>
            <a:r>
              <a:rPr lang="en-US" dirty="0" smtClean="0"/>
              <a:t>#2 and #3 stain inhibited by endosperm</a:t>
            </a:r>
          </a:p>
          <a:p>
            <a:r>
              <a:rPr lang="en-US" dirty="0" smtClean="0"/>
              <a:t>#4 artifact damage from razor blade cut</a:t>
            </a:r>
          </a:p>
          <a:p>
            <a:r>
              <a:rPr lang="en-US" dirty="0" smtClean="0"/>
              <a:t>#5 and #6 damage at radical end or viable stain?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9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leta\Desktop\Mike 2019\DSC07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00" y="-2514600"/>
            <a:ext cx="15773399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6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leta\Desktop\Mike 2019\DSC07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676400"/>
            <a:ext cx="14516099" cy="96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leta\Desktop\Mike 2019\DSC07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457200"/>
            <a:ext cx="13446125" cy="896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2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leta\Desktop\Mike 2019\DSC077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1828800"/>
            <a:ext cx="17373601" cy="115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leta\Desktop\Mike 2019\DSC07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1" y="-1447800"/>
            <a:ext cx="13944601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leta\Desktop\Mike 2019\DSC0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-609600"/>
            <a:ext cx="14401801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Recommendations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Longer preconditioning time to soften the endosperm to minimize damage to the embryo. In 5 C to avoid deterioration. </a:t>
            </a:r>
          </a:p>
          <a:p>
            <a:r>
              <a:rPr lang="en-US" dirty="0" smtClean="0"/>
              <a:t>Sharp razorblades. </a:t>
            </a:r>
          </a:p>
          <a:p>
            <a:r>
              <a:rPr lang="en-US" dirty="0" smtClean="0"/>
              <a:t>Off-centered cuts to avoid cutting much of the embryo. </a:t>
            </a:r>
          </a:p>
          <a:p>
            <a:r>
              <a:rPr lang="en-US" dirty="0" smtClean="0"/>
              <a:t>Longer staining time.  </a:t>
            </a:r>
          </a:p>
        </p:txBody>
      </p:sp>
    </p:spTree>
    <p:extLst>
      <p:ext uri="{BB962C8B-B14F-4D97-AF65-F5344CB8AC3E}">
        <p14:creationId xmlns:p14="http://schemas.microsoft.com/office/powerpoint/2010/main" val="39673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Roboto"/>
              </a:rPr>
              <a:t>The fruit is a leathery capsule containing numerous small seeds, each with an orange aril </a:t>
            </a:r>
            <a:r>
              <a:rPr lang="en-US" sz="16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en-US" sz="1600" dirty="0">
                <a:solidFill>
                  <a:srgbClr val="333333"/>
                </a:solidFill>
                <a:latin typeface="Roboto"/>
              </a:rPr>
              <a:t>and an oil body, possibly attractive to birds which may help to distribute the seeds.</a:t>
            </a:r>
            <a:endParaRPr lang="en-US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457294" cy="563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5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1% TZ solution</a:t>
            </a:r>
          </a:p>
          <a:p>
            <a:r>
              <a:rPr lang="en-US" dirty="0" smtClean="0"/>
              <a:t>Correlate with germination tests.</a:t>
            </a:r>
          </a:p>
          <a:p>
            <a:r>
              <a:rPr lang="en-US" dirty="0" smtClean="0"/>
              <a:t>Fine tune requirements for handbook entry for large seeded expensive crops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 participants</a:t>
            </a:r>
            <a:br>
              <a:rPr lang="en-US" dirty="0" smtClean="0"/>
            </a:br>
            <a:r>
              <a:rPr lang="en-US" dirty="0" smtClean="0"/>
              <a:t>and Mistletoe Seed!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5249"/>
            <a:ext cx="8229600" cy="549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3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eferee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samples of 100 seeds with 99% (#1) and 90% (#2) viabilities provided to us by Mistletoe Seeds in Goleta CA</a:t>
            </a:r>
          </a:p>
          <a:p>
            <a:r>
              <a:rPr lang="en-US" dirty="0" smtClean="0"/>
              <a:t>Enough seed from our customer to provide 10 labs with two samples</a:t>
            </a:r>
          </a:p>
          <a:p>
            <a:r>
              <a:rPr lang="en-US" dirty="0" smtClean="0"/>
              <a:t>Provided instructions for TZ testing method I currently use to test </a:t>
            </a:r>
            <a:r>
              <a:rPr lang="en-US" i="1" dirty="0" err="1" smtClean="0"/>
              <a:t>Strelitzia</a:t>
            </a:r>
            <a:r>
              <a:rPr lang="en-US" i="1" dirty="0" smtClean="0"/>
              <a:t> </a:t>
            </a:r>
            <a:r>
              <a:rPr lang="en-US" i="1" dirty="0" err="1" smtClean="0"/>
              <a:t>reginae</a:t>
            </a:r>
            <a:r>
              <a:rPr lang="en-US" u="sng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25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" y="373818"/>
            <a:ext cx="8676716" cy="633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7-Point Star 3"/>
          <p:cNvSpPr/>
          <p:nvPr/>
        </p:nvSpPr>
        <p:spPr>
          <a:xfrm>
            <a:off x="325967" y="990600"/>
            <a:ext cx="381000" cy="4572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4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leta\Desktop\Mike 2019\DSC07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237"/>
            <a:ext cx="10210800" cy="68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0" y="303499"/>
            <a:ext cx="8751278" cy="640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7-Point Star 5"/>
          <p:cNvSpPr/>
          <p:nvPr/>
        </p:nvSpPr>
        <p:spPr>
          <a:xfrm>
            <a:off x="381000" y="3042356"/>
            <a:ext cx="457200" cy="4572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91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8966"/>
            <a:ext cx="8770566" cy="64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7-Point Star 2"/>
          <p:cNvSpPr/>
          <p:nvPr/>
        </p:nvSpPr>
        <p:spPr>
          <a:xfrm>
            <a:off x="381000" y="4038600"/>
            <a:ext cx="457200" cy="4572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9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410</Words>
  <Application>Microsoft Office PowerPoint</Application>
  <PresentationFormat>On-screen Show (4:3)</PresentationFormat>
  <Paragraphs>39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Bird of Paradise TZ Referee</vt:lpstr>
      <vt:lpstr>Reasons for a TZ method</vt:lpstr>
      <vt:lpstr>The fruit is a leathery capsule containing numerous small seeds, each with an orange aril  and an oil body, possibly attractive to birds which may help to distribute the seeds.</vt:lpstr>
      <vt:lpstr>Referee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Strelitzia TZ Referee</vt:lpstr>
      <vt:lpstr>Feedback on TZ Evaluation</vt:lpstr>
      <vt:lpstr>Participant’s photos of results </vt:lpstr>
      <vt:lpstr>PowerPoint Presentation</vt:lpstr>
      <vt:lpstr>PowerPoint Presentation</vt:lpstr>
      <vt:lpstr>PowerPoint Presentation</vt:lpstr>
      <vt:lpstr>PowerPoint Presentation</vt:lpstr>
      <vt:lpstr>My photos of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 </vt:lpstr>
      <vt:lpstr>Future Experiments</vt:lpstr>
      <vt:lpstr>Thank you participants and Mistletoe Seed!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aleta</dc:creator>
  <cp:lastModifiedBy>aleta</cp:lastModifiedBy>
  <cp:revision>31</cp:revision>
  <dcterms:created xsi:type="dcterms:W3CDTF">2019-05-03T17:09:41Z</dcterms:created>
  <dcterms:modified xsi:type="dcterms:W3CDTF">2019-05-31T20:16:24Z</dcterms:modified>
</cp:coreProperties>
</file>