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4"/>
  </p:notesMasterIdLst>
  <p:handoutMasterIdLst>
    <p:handoutMasterId r:id="rId55"/>
  </p:handoutMasterIdLst>
  <p:sldIdLst>
    <p:sldId id="261" r:id="rId5"/>
    <p:sldId id="323" r:id="rId6"/>
    <p:sldId id="297" r:id="rId7"/>
    <p:sldId id="283" r:id="rId8"/>
    <p:sldId id="285" r:id="rId9"/>
    <p:sldId id="286" r:id="rId10"/>
    <p:sldId id="337" r:id="rId11"/>
    <p:sldId id="289" r:id="rId12"/>
    <p:sldId id="290" r:id="rId13"/>
    <p:sldId id="293" r:id="rId14"/>
    <p:sldId id="291" r:id="rId15"/>
    <p:sldId id="325" r:id="rId16"/>
    <p:sldId id="326" r:id="rId17"/>
    <p:sldId id="330" r:id="rId18"/>
    <p:sldId id="331" r:id="rId19"/>
    <p:sldId id="332" r:id="rId20"/>
    <p:sldId id="333" r:id="rId21"/>
    <p:sldId id="327" r:id="rId22"/>
    <p:sldId id="335" r:id="rId23"/>
    <p:sldId id="329" r:id="rId24"/>
    <p:sldId id="334" r:id="rId25"/>
    <p:sldId id="336" r:id="rId26"/>
    <p:sldId id="294" r:id="rId27"/>
    <p:sldId id="298" r:id="rId28"/>
    <p:sldId id="295" r:id="rId29"/>
    <p:sldId id="296" r:id="rId30"/>
    <p:sldId id="300" r:id="rId31"/>
    <p:sldId id="301" r:id="rId32"/>
    <p:sldId id="302" r:id="rId33"/>
    <p:sldId id="303" r:id="rId34"/>
    <p:sldId id="324" r:id="rId35"/>
    <p:sldId id="304" r:id="rId36"/>
    <p:sldId id="305" r:id="rId37"/>
    <p:sldId id="306" r:id="rId38"/>
    <p:sldId id="307" r:id="rId39"/>
    <p:sldId id="284" r:id="rId40"/>
    <p:sldId id="308" r:id="rId41"/>
    <p:sldId id="322" r:id="rId42"/>
    <p:sldId id="292" r:id="rId43"/>
    <p:sldId id="309" r:id="rId44"/>
    <p:sldId id="310" r:id="rId45"/>
    <p:sldId id="311" r:id="rId46"/>
    <p:sldId id="312" r:id="rId47"/>
    <p:sldId id="313" r:id="rId48"/>
    <p:sldId id="314" r:id="rId49"/>
    <p:sldId id="317" r:id="rId50"/>
    <p:sldId id="318" r:id="rId51"/>
    <p:sldId id="320" r:id="rId52"/>
    <p:sldId id="321" r:id="rId5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ine Maruschak" initials="JM" lastIdx="20" clrIdx="0">
    <p:extLst>
      <p:ext uri="{19B8F6BF-5375-455C-9EA6-DF929625EA0E}">
        <p15:presenceInfo xmlns:p15="http://schemas.microsoft.com/office/powerpoint/2012/main" userId="S-1-5-21-409781135-2326927470-69082124-51413" providerId="AD"/>
      </p:ext>
    </p:extLst>
  </p:cmAuthor>
  <p:cmAuthor id="2" name="Quinn Gillespie" initials="QG" lastIdx="2" clrIdx="1">
    <p:extLst>
      <p:ext uri="{19B8F6BF-5375-455C-9EA6-DF929625EA0E}">
        <p15:presenceInfo xmlns:p15="http://schemas.microsoft.com/office/powerpoint/2012/main" userId="ef4d45e76659d5b0" providerId="Windows Live"/>
      </p:ext>
    </p:extLst>
  </p:cmAuthor>
  <p:cmAuthor id="3" name="CALLIGHAN, BRYCE E [AG/1000]" initials="CBE[" lastIdx="7" clrIdx="2">
    <p:extLst>
      <p:ext uri="{19B8F6BF-5375-455C-9EA6-DF929625EA0E}">
        <p15:presenceInfo xmlns:p15="http://schemas.microsoft.com/office/powerpoint/2012/main" userId="S::becalli@monsanto.com::8cfd2e14-808e-4d34-930c-784bc3d9e7e2" providerId="AD"/>
      </p:ext>
    </p:extLst>
  </p:cmAuthor>
  <p:cmAuthor id="4" name="Stimpson, David C" initials="SDC" lastIdx="3" clrIdx="3">
    <p:extLst>
      <p:ext uri="{19B8F6BF-5375-455C-9EA6-DF929625EA0E}">
        <p15:presenceInfo xmlns:p15="http://schemas.microsoft.com/office/powerpoint/2012/main" userId="Stimpson, David 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8B22"/>
    <a:srgbClr val="2951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ACCFE9-FDE1-46E7-8FC7-746AB21F21D7}" v="23" dt="2020-09-16T17:57:47.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16" autoAdjust="0"/>
    <p:restoredTop sz="81620" autoAdjust="0"/>
  </p:normalViewPr>
  <p:slideViewPr>
    <p:cSldViewPr>
      <p:cViewPr varScale="1">
        <p:scale>
          <a:sx n="86" d="100"/>
          <a:sy n="86" d="100"/>
        </p:scale>
        <p:origin x="1157" y="58"/>
      </p:cViewPr>
      <p:guideLst>
        <p:guide orient="horz" pos="2160"/>
        <p:guide pos="2880"/>
      </p:guideLst>
    </p:cSldViewPr>
  </p:slideViewPr>
  <p:notesTextViewPr>
    <p:cViewPr>
      <p:scale>
        <a:sx n="100" d="100"/>
        <a:sy n="100" d="100"/>
      </p:scale>
      <p:origin x="0" y="0"/>
    </p:cViewPr>
  </p:notesTextViewPr>
  <p:notesViewPr>
    <p:cSldViewPr>
      <p:cViewPr varScale="1">
        <p:scale>
          <a:sx n="89" d="100"/>
          <a:sy n="89" d="100"/>
        </p:scale>
        <p:origin x="-312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61"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05E9B8-7D2C-4943-A947-2305433EDB1B}"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CCEDD53A-FEE8-4595-A377-6A1BD07707BF}">
      <dgm:prSet phldrT="[Text]"/>
      <dgm:spPr>
        <a:solidFill>
          <a:schemeClr val="accent6">
            <a:lumMod val="60000"/>
            <a:lumOff val="40000"/>
            <a:alpha val="50000"/>
          </a:schemeClr>
        </a:solidFill>
      </dgm:spPr>
      <dgm:t>
        <a:bodyPr/>
        <a:lstStyle/>
        <a:p>
          <a:pPr algn="l"/>
          <a:endParaRPr lang="en-US" dirty="0"/>
        </a:p>
      </dgm:t>
    </dgm:pt>
    <dgm:pt modelId="{DC75795B-5DD9-4DFA-A2F2-43C5E206035F}" type="parTrans" cxnId="{7852A48F-A981-4B96-A60B-0FC68AE054BE}">
      <dgm:prSet/>
      <dgm:spPr/>
      <dgm:t>
        <a:bodyPr/>
        <a:lstStyle/>
        <a:p>
          <a:endParaRPr lang="en-US"/>
        </a:p>
      </dgm:t>
    </dgm:pt>
    <dgm:pt modelId="{516C683E-EA44-46F1-99EC-6DFB389C459A}" type="sibTrans" cxnId="{7852A48F-A981-4B96-A60B-0FC68AE054BE}">
      <dgm:prSet/>
      <dgm:spPr/>
      <dgm:t>
        <a:bodyPr/>
        <a:lstStyle/>
        <a:p>
          <a:endParaRPr lang="en-US"/>
        </a:p>
      </dgm:t>
    </dgm:pt>
    <dgm:pt modelId="{D3E54BEB-5C9B-4806-AC65-D1375EA5E2E4}">
      <dgm:prSet phldrT="[Text]"/>
      <dgm:spPr>
        <a:solidFill>
          <a:schemeClr val="accent3">
            <a:lumMod val="60000"/>
            <a:lumOff val="40000"/>
            <a:alpha val="50000"/>
          </a:schemeClr>
        </a:solidFill>
      </dgm:spPr>
      <dgm:t>
        <a:bodyPr/>
        <a:lstStyle/>
        <a:p>
          <a:pPr algn="r"/>
          <a:endParaRPr lang="en-US" dirty="0"/>
        </a:p>
      </dgm:t>
    </dgm:pt>
    <dgm:pt modelId="{E4CAAF2B-6CA1-4EC6-A3EB-41C8BA9DD157}" type="parTrans" cxnId="{736137E9-3AA5-458A-AABA-BD86FF83F53B}">
      <dgm:prSet/>
      <dgm:spPr/>
      <dgm:t>
        <a:bodyPr/>
        <a:lstStyle/>
        <a:p>
          <a:endParaRPr lang="en-US"/>
        </a:p>
      </dgm:t>
    </dgm:pt>
    <dgm:pt modelId="{31126AE7-E1E5-443B-A3B5-80DD1FDFCEBD}" type="sibTrans" cxnId="{736137E9-3AA5-458A-AABA-BD86FF83F53B}">
      <dgm:prSet/>
      <dgm:spPr/>
      <dgm:t>
        <a:bodyPr/>
        <a:lstStyle/>
        <a:p>
          <a:endParaRPr lang="en-US"/>
        </a:p>
      </dgm:t>
    </dgm:pt>
    <dgm:pt modelId="{8A077F0B-A223-4A8D-83B9-ED7E87EC9A07}" type="pres">
      <dgm:prSet presAssocID="{1F05E9B8-7D2C-4943-A947-2305433EDB1B}" presName="Name0" presStyleCnt="0">
        <dgm:presLayoutVars>
          <dgm:dir/>
          <dgm:resizeHandles val="exact"/>
        </dgm:presLayoutVars>
      </dgm:prSet>
      <dgm:spPr/>
    </dgm:pt>
    <dgm:pt modelId="{4799768D-B3BF-42E5-B43A-74178FCE600D}" type="pres">
      <dgm:prSet presAssocID="{CCEDD53A-FEE8-4595-A377-6A1BD07707BF}" presName="Name5" presStyleLbl="vennNode1" presStyleIdx="0" presStyleCnt="2" custLinFactX="48716" custLinFactNeighborX="100000">
        <dgm:presLayoutVars>
          <dgm:bulletEnabled val="1"/>
        </dgm:presLayoutVars>
      </dgm:prSet>
      <dgm:spPr/>
    </dgm:pt>
    <dgm:pt modelId="{8A11A1F4-961F-45BB-81AE-8683FAC5FB3F}" type="pres">
      <dgm:prSet presAssocID="{516C683E-EA44-46F1-99EC-6DFB389C459A}" presName="space" presStyleCnt="0"/>
      <dgm:spPr/>
    </dgm:pt>
    <dgm:pt modelId="{2FE3D55D-C0C6-40FB-BCDA-E6EBDF3FA5CD}" type="pres">
      <dgm:prSet presAssocID="{D3E54BEB-5C9B-4806-AC65-D1375EA5E2E4}" presName="Name5" presStyleLbl="vennNode1" presStyleIdx="1" presStyleCnt="2" custLinFactNeighborX="11954" custLinFactNeighborY="-60">
        <dgm:presLayoutVars>
          <dgm:bulletEnabled val="1"/>
        </dgm:presLayoutVars>
      </dgm:prSet>
      <dgm:spPr/>
    </dgm:pt>
  </dgm:ptLst>
  <dgm:cxnLst>
    <dgm:cxn modelId="{2A51D305-EC0A-477F-944D-4BC8E1ADBBA4}" type="presOf" srcId="{1F05E9B8-7D2C-4943-A947-2305433EDB1B}" destId="{8A077F0B-A223-4A8D-83B9-ED7E87EC9A07}" srcOrd="0" destOrd="0" presId="urn:microsoft.com/office/officeart/2005/8/layout/venn3"/>
    <dgm:cxn modelId="{9438CE0C-5ACE-4097-A604-91AEFE921BED}" type="presOf" srcId="{D3E54BEB-5C9B-4806-AC65-D1375EA5E2E4}" destId="{2FE3D55D-C0C6-40FB-BCDA-E6EBDF3FA5CD}" srcOrd="0" destOrd="0" presId="urn:microsoft.com/office/officeart/2005/8/layout/venn3"/>
    <dgm:cxn modelId="{401F5F17-A3CB-47D9-98DB-324BB1309305}" type="presOf" srcId="{CCEDD53A-FEE8-4595-A377-6A1BD07707BF}" destId="{4799768D-B3BF-42E5-B43A-74178FCE600D}" srcOrd="0" destOrd="0" presId="urn:microsoft.com/office/officeart/2005/8/layout/venn3"/>
    <dgm:cxn modelId="{7852A48F-A981-4B96-A60B-0FC68AE054BE}" srcId="{1F05E9B8-7D2C-4943-A947-2305433EDB1B}" destId="{CCEDD53A-FEE8-4595-A377-6A1BD07707BF}" srcOrd="0" destOrd="0" parTransId="{DC75795B-5DD9-4DFA-A2F2-43C5E206035F}" sibTransId="{516C683E-EA44-46F1-99EC-6DFB389C459A}"/>
    <dgm:cxn modelId="{736137E9-3AA5-458A-AABA-BD86FF83F53B}" srcId="{1F05E9B8-7D2C-4943-A947-2305433EDB1B}" destId="{D3E54BEB-5C9B-4806-AC65-D1375EA5E2E4}" srcOrd="1" destOrd="0" parTransId="{E4CAAF2B-6CA1-4EC6-A3EB-41C8BA9DD157}" sibTransId="{31126AE7-E1E5-443B-A3B5-80DD1FDFCEBD}"/>
    <dgm:cxn modelId="{839B384D-771D-413B-8487-19221F1D05E2}" type="presParOf" srcId="{8A077F0B-A223-4A8D-83B9-ED7E87EC9A07}" destId="{4799768D-B3BF-42E5-B43A-74178FCE600D}" srcOrd="0" destOrd="0" presId="urn:microsoft.com/office/officeart/2005/8/layout/venn3"/>
    <dgm:cxn modelId="{CACAE7B2-32A6-41A5-8CF0-38C9E3AB4E59}" type="presParOf" srcId="{8A077F0B-A223-4A8D-83B9-ED7E87EC9A07}" destId="{8A11A1F4-961F-45BB-81AE-8683FAC5FB3F}" srcOrd="1" destOrd="0" presId="urn:microsoft.com/office/officeart/2005/8/layout/venn3"/>
    <dgm:cxn modelId="{406001A2-38AB-44AB-98DF-1025F86467CD}" type="presParOf" srcId="{8A077F0B-A223-4A8D-83B9-ED7E87EC9A07}" destId="{2FE3D55D-C0C6-40FB-BCDA-E6EBDF3FA5CD}" srcOrd="2"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9768D-B3BF-42E5-B43A-74178FCE600D}">
      <dsp:nvSpPr>
        <dsp:cNvPr id="0" name=""/>
        <dsp:cNvSpPr/>
      </dsp:nvSpPr>
      <dsp:spPr>
        <a:xfrm>
          <a:off x="3886192" y="1895"/>
          <a:ext cx="3150572" cy="3150572"/>
        </a:xfrm>
        <a:prstGeom prst="ellipse">
          <a:avLst/>
        </a:prstGeom>
        <a:solidFill>
          <a:schemeClr val="accent6">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3386" tIns="82550" rIns="173386" bIns="82550" numCol="1" spcCol="1270" anchor="ctr" anchorCtr="0">
          <a:noAutofit/>
        </a:bodyPr>
        <a:lstStyle/>
        <a:p>
          <a:pPr marL="0" lvl="0" indent="0" algn="l" defTabSz="2889250">
            <a:lnSpc>
              <a:spcPct val="90000"/>
            </a:lnSpc>
            <a:spcBef>
              <a:spcPct val="0"/>
            </a:spcBef>
            <a:spcAft>
              <a:spcPct val="35000"/>
            </a:spcAft>
            <a:buNone/>
          </a:pPr>
          <a:endParaRPr lang="en-US" sz="6500" kern="1200" dirty="0"/>
        </a:p>
      </dsp:txBody>
      <dsp:txXfrm>
        <a:off x="4347583" y="463286"/>
        <a:ext cx="2227790" cy="2227790"/>
      </dsp:txXfrm>
    </dsp:sp>
    <dsp:sp modelId="{2FE3D55D-C0C6-40FB-BCDA-E6EBDF3FA5CD}">
      <dsp:nvSpPr>
        <dsp:cNvPr id="0" name=""/>
        <dsp:cNvSpPr/>
      </dsp:nvSpPr>
      <dsp:spPr>
        <a:xfrm>
          <a:off x="4317026" y="4"/>
          <a:ext cx="3150572" cy="3150572"/>
        </a:xfrm>
        <a:prstGeom prst="ellipse">
          <a:avLst/>
        </a:prstGeom>
        <a:solidFill>
          <a:schemeClr val="accent3">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3386" tIns="82550" rIns="173386" bIns="82550" numCol="1" spcCol="1270" anchor="ctr" anchorCtr="0">
          <a:noAutofit/>
        </a:bodyPr>
        <a:lstStyle/>
        <a:p>
          <a:pPr marL="0" lvl="0" indent="0" algn="r" defTabSz="2889250">
            <a:lnSpc>
              <a:spcPct val="90000"/>
            </a:lnSpc>
            <a:spcBef>
              <a:spcPct val="0"/>
            </a:spcBef>
            <a:spcAft>
              <a:spcPct val="35000"/>
            </a:spcAft>
            <a:buNone/>
          </a:pPr>
          <a:endParaRPr lang="en-US" sz="6500" kern="1200" dirty="0"/>
        </a:p>
      </dsp:txBody>
      <dsp:txXfrm>
        <a:off x="4778417" y="461395"/>
        <a:ext cx="2227790" cy="2227790"/>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wrap="square" lIns="93164" tIns="46582" rIns="93164" bIns="46582" numCol="1" anchor="t" anchorCtr="0" compatLnSpc="1">
            <a:prstTxWarp prst="textNoShape">
              <a:avLst/>
            </a:prstTxWarp>
          </a:bodyPr>
          <a:lstStyle>
            <a:lvl1pPr eaLnBrk="1" hangingPunct="1">
              <a:defRPr sz="1200"/>
            </a:lvl1pPr>
          </a:lstStyle>
          <a:p>
            <a:pPr>
              <a:defRPr/>
            </a:pPr>
            <a:endParaRPr lang="en-US" altLang="en-US"/>
          </a:p>
        </p:txBody>
      </p:sp>
      <p:sp>
        <p:nvSpPr>
          <p:cNvPr id="3" name="Date Placeholder 2"/>
          <p:cNvSpPr>
            <a:spLocks noGrp="1"/>
          </p:cNvSpPr>
          <p:nvPr>
            <p:ph type="dt" sz="quarter" idx="1"/>
          </p:nvPr>
        </p:nvSpPr>
        <p:spPr>
          <a:xfrm>
            <a:off x="3970339" y="0"/>
            <a:ext cx="3038475" cy="465138"/>
          </a:xfrm>
          <a:prstGeom prst="rect">
            <a:avLst/>
          </a:prstGeom>
        </p:spPr>
        <p:txBody>
          <a:bodyPr vert="horz" wrap="square" lIns="93164" tIns="46582" rIns="93164" bIns="46582" numCol="1" anchor="t" anchorCtr="0" compatLnSpc="1">
            <a:prstTxWarp prst="textNoShape">
              <a:avLst/>
            </a:prstTxWarp>
          </a:bodyPr>
          <a:lstStyle>
            <a:lvl1pPr algn="r" eaLnBrk="1" hangingPunct="1">
              <a:defRPr sz="1200"/>
            </a:lvl1pPr>
          </a:lstStyle>
          <a:p>
            <a:pPr>
              <a:defRPr/>
            </a:pPr>
            <a:fld id="{AB0CAE2C-B57F-4B71-A6F1-B852138CD5FD}" type="datetimeFigureOut">
              <a:rPr lang="en-US" altLang="en-US"/>
              <a:pPr>
                <a:defRPr/>
              </a:pPr>
              <a:t>9/30/2020</a:t>
            </a:fld>
            <a:endParaRPr lang="en-US" altLang="en-US"/>
          </a:p>
        </p:txBody>
      </p:sp>
      <p:sp>
        <p:nvSpPr>
          <p:cNvPr id="4" name="Footer Placeholder 3"/>
          <p:cNvSpPr>
            <a:spLocks noGrp="1"/>
          </p:cNvSpPr>
          <p:nvPr>
            <p:ph type="ftr" sz="quarter" idx="2"/>
          </p:nvPr>
        </p:nvSpPr>
        <p:spPr>
          <a:xfrm>
            <a:off x="1" y="8829675"/>
            <a:ext cx="3038475" cy="465138"/>
          </a:xfrm>
          <a:prstGeom prst="rect">
            <a:avLst/>
          </a:prstGeom>
        </p:spPr>
        <p:txBody>
          <a:bodyPr vert="horz" wrap="square" lIns="93164" tIns="46582" rIns="93164" bIns="46582" numCol="1" anchor="b" anchorCtr="0" compatLnSpc="1">
            <a:prstTxWarp prst="textNoShape">
              <a:avLst/>
            </a:prstTxWarp>
          </a:bodyPr>
          <a:lstStyle>
            <a:lvl1pPr eaLnBrk="1" hangingPunct="1">
              <a:defRPr sz="1200"/>
            </a:lvl1pPr>
          </a:lstStyle>
          <a:p>
            <a:pPr>
              <a:defRPr/>
            </a:pPr>
            <a:endParaRPr lang="en-US" alt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wrap="square" lIns="93164" tIns="46582" rIns="93164" bIns="46582" numCol="1" anchor="b" anchorCtr="0" compatLnSpc="1">
            <a:prstTxWarp prst="textNoShape">
              <a:avLst/>
            </a:prstTxWarp>
          </a:bodyPr>
          <a:lstStyle>
            <a:lvl1pPr algn="r" eaLnBrk="1" hangingPunct="1">
              <a:defRPr sz="1200"/>
            </a:lvl1pPr>
          </a:lstStyle>
          <a:p>
            <a:pPr>
              <a:defRPr/>
            </a:pPr>
            <a:fld id="{B847D361-75DB-4281-A4EF-FF30EF35AFFA}" type="slidenum">
              <a:rPr lang="en-US" altLang="en-US"/>
              <a:pPr>
                <a:defRPr/>
              </a:pPr>
              <a:t>‹#›</a:t>
            </a:fld>
            <a:endParaRPr lang="en-US" altLang="en-US"/>
          </a:p>
        </p:txBody>
      </p:sp>
    </p:spTree>
    <p:extLst>
      <p:ext uri="{BB962C8B-B14F-4D97-AF65-F5344CB8AC3E}">
        <p14:creationId xmlns:p14="http://schemas.microsoft.com/office/powerpoint/2010/main" val="904317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wrap="square" lIns="93164" tIns="46582" rIns="93164" bIns="46582" numCol="1" anchor="t" anchorCtr="0" compatLnSpc="1">
            <a:prstTxWarp prst="textNoShape">
              <a:avLst/>
            </a:prstTxWarp>
          </a:bodyPr>
          <a:lstStyle>
            <a:lvl1pPr eaLnBrk="1" hangingPunct="1">
              <a:defRPr sz="1200"/>
            </a:lvl1pPr>
          </a:lstStyle>
          <a:p>
            <a:pPr>
              <a:defRPr/>
            </a:pPr>
            <a:endParaRPr lang="en-US" altLang="en-US"/>
          </a:p>
        </p:txBody>
      </p:sp>
      <p:sp>
        <p:nvSpPr>
          <p:cNvPr id="3" name="Date Placeholder 2"/>
          <p:cNvSpPr>
            <a:spLocks noGrp="1"/>
          </p:cNvSpPr>
          <p:nvPr>
            <p:ph type="dt" idx="1"/>
          </p:nvPr>
        </p:nvSpPr>
        <p:spPr>
          <a:xfrm>
            <a:off x="3970339" y="1"/>
            <a:ext cx="3038475" cy="466725"/>
          </a:xfrm>
          <a:prstGeom prst="rect">
            <a:avLst/>
          </a:prstGeom>
        </p:spPr>
        <p:txBody>
          <a:bodyPr vert="horz" wrap="square" lIns="93164" tIns="46582" rIns="93164" bIns="46582" numCol="1" anchor="t" anchorCtr="0" compatLnSpc="1">
            <a:prstTxWarp prst="textNoShape">
              <a:avLst/>
            </a:prstTxWarp>
          </a:bodyPr>
          <a:lstStyle>
            <a:lvl1pPr algn="r" eaLnBrk="1" hangingPunct="1">
              <a:defRPr sz="1200"/>
            </a:lvl1pPr>
          </a:lstStyle>
          <a:p>
            <a:pPr>
              <a:defRPr/>
            </a:pPr>
            <a:fld id="{D5F81D4E-AEB5-4D3F-A83F-9DBE60A676C6}" type="datetimeFigureOut">
              <a:rPr lang="en-US" altLang="en-US"/>
              <a:pPr>
                <a:defRPr/>
              </a:pPr>
              <a:t>9/30/2020</a:t>
            </a:fld>
            <a:endParaRPr lang="en-US" alt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2" rIns="93164" bIns="46582" rtlCol="0" anchor="ctr"/>
          <a:lstStyle/>
          <a:p>
            <a:pPr lvl="0"/>
            <a:endParaRPr lang="en-US" noProof="0"/>
          </a:p>
        </p:txBody>
      </p:sp>
      <p:sp>
        <p:nvSpPr>
          <p:cNvPr id="5" name="Notes Placeholder 4"/>
          <p:cNvSpPr>
            <a:spLocks noGrp="1"/>
          </p:cNvSpPr>
          <p:nvPr>
            <p:ph type="body" sz="quarter" idx="3"/>
          </p:nvPr>
        </p:nvSpPr>
        <p:spPr>
          <a:xfrm>
            <a:off x="701676" y="4473575"/>
            <a:ext cx="5607050" cy="3660775"/>
          </a:xfrm>
          <a:prstGeom prst="rect">
            <a:avLst/>
          </a:prstGeom>
        </p:spPr>
        <p:txBody>
          <a:bodyPr vert="horz" lIns="93164" tIns="46582" rIns="93164" bIns="46582"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676"/>
            <a:ext cx="3038475" cy="466725"/>
          </a:xfrm>
          <a:prstGeom prst="rect">
            <a:avLst/>
          </a:prstGeom>
        </p:spPr>
        <p:txBody>
          <a:bodyPr vert="horz" wrap="square" lIns="93164" tIns="46582" rIns="93164" bIns="46582" numCol="1" anchor="b" anchorCtr="0" compatLnSpc="1">
            <a:prstTxWarp prst="textNoShape">
              <a:avLst/>
            </a:prstTxWarp>
          </a:bodyPr>
          <a:lstStyle>
            <a:lvl1pPr eaLnBrk="1" hangingPunct="1">
              <a:defRPr sz="1200"/>
            </a:lvl1pPr>
          </a:lstStyle>
          <a:p>
            <a:pPr>
              <a:defRPr/>
            </a:pPr>
            <a:endParaRPr lang="en-US" altLang="en-US"/>
          </a:p>
        </p:txBody>
      </p:sp>
      <p:sp>
        <p:nvSpPr>
          <p:cNvPr id="7" name="Slide Number Placeholder 6"/>
          <p:cNvSpPr>
            <a:spLocks noGrp="1"/>
          </p:cNvSpPr>
          <p:nvPr>
            <p:ph type="sldNum" sz="quarter" idx="5"/>
          </p:nvPr>
        </p:nvSpPr>
        <p:spPr>
          <a:xfrm>
            <a:off x="3970339" y="8829676"/>
            <a:ext cx="3038475" cy="466725"/>
          </a:xfrm>
          <a:prstGeom prst="rect">
            <a:avLst/>
          </a:prstGeom>
        </p:spPr>
        <p:txBody>
          <a:bodyPr vert="horz" wrap="square" lIns="93164" tIns="46582" rIns="93164" bIns="46582" numCol="1" anchor="b" anchorCtr="0" compatLnSpc="1">
            <a:prstTxWarp prst="textNoShape">
              <a:avLst/>
            </a:prstTxWarp>
          </a:bodyPr>
          <a:lstStyle>
            <a:lvl1pPr algn="r" eaLnBrk="1" hangingPunct="1">
              <a:defRPr sz="1200"/>
            </a:lvl1pPr>
          </a:lstStyle>
          <a:p>
            <a:pPr>
              <a:defRPr/>
            </a:pPr>
            <a:fld id="{0E6A3926-7F18-4947-92CA-99E969BAAC0C}" type="slidenum">
              <a:rPr lang="en-US" altLang="en-US"/>
              <a:pPr>
                <a:defRPr/>
              </a:pPr>
              <a:t>‹#›</a:t>
            </a:fld>
            <a:endParaRPr lang="en-US" altLang="en-US"/>
          </a:p>
        </p:txBody>
      </p:sp>
    </p:spTree>
    <p:extLst>
      <p:ext uri="{BB962C8B-B14F-4D97-AF65-F5344CB8AC3E}">
        <p14:creationId xmlns:p14="http://schemas.microsoft.com/office/powerpoint/2010/main" val="1120764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841" indent="-285708">
              <a:defRPr>
                <a:solidFill>
                  <a:schemeClr val="tx1"/>
                </a:solidFill>
                <a:latin typeface="Calibri" pitchFamily="34" charset="0"/>
              </a:defRPr>
            </a:lvl2pPr>
            <a:lvl3pPr marL="1142833" indent="-228567">
              <a:defRPr>
                <a:solidFill>
                  <a:schemeClr val="tx1"/>
                </a:solidFill>
                <a:latin typeface="Calibri" pitchFamily="34" charset="0"/>
              </a:defRPr>
            </a:lvl3pPr>
            <a:lvl4pPr marL="1599965" indent="-228567">
              <a:defRPr>
                <a:solidFill>
                  <a:schemeClr val="tx1"/>
                </a:solidFill>
                <a:latin typeface="Calibri" pitchFamily="34" charset="0"/>
              </a:defRPr>
            </a:lvl4pPr>
            <a:lvl5pPr marL="2057099" indent="-228567">
              <a:defRPr>
                <a:solidFill>
                  <a:schemeClr val="tx1"/>
                </a:solidFill>
                <a:latin typeface="Calibri" pitchFamily="34" charset="0"/>
              </a:defRPr>
            </a:lvl5pPr>
            <a:lvl6pPr marL="2514232" indent="-228567" eaLnBrk="0" fontAlgn="base" hangingPunct="0">
              <a:spcBef>
                <a:spcPct val="0"/>
              </a:spcBef>
              <a:spcAft>
                <a:spcPct val="0"/>
              </a:spcAft>
              <a:defRPr>
                <a:solidFill>
                  <a:schemeClr val="tx1"/>
                </a:solidFill>
                <a:latin typeface="Calibri" pitchFamily="34" charset="0"/>
              </a:defRPr>
            </a:lvl6pPr>
            <a:lvl7pPr marL="2971364" indent="-228567" eaLnBrk="0" fontAlgn="base" hangingPunct="0">
              <a:spcBef>
                <a:spcPct val="0"/>
              </a:spcBef>
              <a:spcAft>
                <a:spcPct val="0"/>
              </a:spcAft>
              <a:defRPr>
                <a:solidFill>
                  <a:schemeClr val="tx1"/>
                </a:solidFill>
                <a:latin typeface="Calibri" pitchFamily="34" charset="0"/>
              </a:defRPr>
            </a:lvl7pPr>
            <a:lvl8pPr marL="3428498" indent="-228567" eaLnBrk="0" fontAlgn="base" hangingPunct="0">
              <a:spcBef>
                <a:spcPct val="0"/>
              </a:spcBef>
              <a:spcAft>
                <a:spcPct val="0"/>
              </a:spcAft>
              <a:defRPr>
                <a:solidFill>
                  <a:schemeClr val="tx1"/>
                </a:solidFill>
                <a:latin typeface="Calibri" pitchFamily="34" charset="0"/>
              </a:defRPr>
            </a:lvl8pPr>
            <a:lvl9pPr marL="3885630" indent="-228567" eaLnBrk="0" fontAlgn="base" hangingPunct="0">
              <a:spcBef>
                <a:spcPct val="0"/>
              </a:spcBef>
              <a:spcAft>
                <a:spcPct val="0"/>
              </a:spcAft>
              <a:defRPr>
                <a:solidFill>
                  <a:schemeClr val="tx1"/>
                </a:solidFill>
                <a:latin typeface="Calibri" pitchFamily="34" charset="0"/>
              </a:defRPr>
            </a:lvl9pPr>
          </a:lstStyle>
          <a:p>
            <a:fld id="{6636DB59-6929-4A09-B07D-D36A83E69DC4}" type="slidenum">
              <a:rPr lang="en-US" altLang="en-US" smtClean="0"/>
              <a:pPr/>
              <a:t>1</a:t>
            </a:fld>
            <a:endParaRPr lang="en-US" altLang="en-US"/>
          </a:p>
        </p:txBody>
      </p:sp>
    </p:spTree>
    <p:extLst>
      <p:ext uri="{BB962C8B-B14F-4D97-AF65-F5344CB8AC3E}">
        <p14:creationId xmlns:p14="http://schemas.microsoft.com/office/powerpoint/2010/main" val="2319065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32</a:t>
            </a:fld>
            <a:endParaRPr lang="en-US" altLang="en-US"/>
          </a:p>
        </p:txBody>
      </p:sp>
    </p:spTree>
    <p:extLst>
      <p:ext uri="{BB962C8B-B14F-4D97-AF65-F5344CB8AC3E}">
        <p14:creationId xmlns:p14="http://schemas.microsoft.com/office/powerpoint/2010/main" val="3256086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33</a:t>
            </a:fld>
            <a:endParaRPr lang="en-US" altLang="en-US"/>
          </a:p>
        </p:txBody>
      </p:sp>
    </p:spTree>
    <p:extLst>
      <p:ext uri="{BB962C8B-B14F-4D97-AF65-F5344CB8AC3E}">
        <p14:creationId xmlns:p14="http://schemas.microsoft.com/office/powerpoint/2010/main" val="4143820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841" indent="-285708">
              <a:defRPr>
                <a:solidFill>
                  <a:schemeClr val="tx1"/>
                </a:solidFill>
                <a:latin typeface="Calibri" pitchFamily="34" charset="0"/>
              </a:defRPr>
            </a:lvl2pPr>
            <a:lvl3pPr marL="1142833" indent="-228567">
              <a:defRPr>
                <a:solidFill>
                  <a:schemeClr val="tx1"/>
                </a:solidFill>
                <a:latin typeface="Calibri" pitchFamily="34" charset="0"/>
              </a:defRPr>
            </a:lvl3pPr>
            <a:lvl4pPr marL="1599965" indent="-228567">
              <a:defRPr>
                <a:solidFill>
                  <a:schemeClr val="tx1"/>
                </a:solidFill>
                <a:latin typeface="Calibri" pitchFamily="34" charset="0"/>
              </a:defRPr>
            </a:lvl4pPr>
            <a:lvl5pPr marL="2057099" indent="-228567">
              <a:defRPr>
                <a:solidFill>
                  <a:schemeClr val="tx1"/>
                </a:solidFill>
                <a:latin typeface="Calibri" pitchFamily="34" charset="0"/>
              </a:defRPr>
            </a:lvl5pPr>
            <a:lvl6pPr marL="2514232" indent="-228567" eaLnBrk="0" fontAlgn="base" hangingPunct="0">
              <a:spcBef>
                <a:spcPct val="0"/>
              </a:spcBef>
              <a:spcAft>
                <a:spcPct val="0"/>
              </a:spcAft>
              <a:defRPr>
                <a:solidFill>
                  <a:schemeClr val="tx1"/>
                </a:solidFill>
                <a:latin typeface="Calibri" pitchFamily="34" charset="0"/>
              </a:defRPr>
            </a:lvl6pPr>
            <a:lvl7pPr marL="2971364" indent="-228567" eaLnBrk="0" fontAlgn="base" hangingPunct="0">
              <a:spcBef>
                <a:spcPct val="0"/>
              </a:spcBef>
              <a:spcAft>
                <a:spcPct val="0"/>
              </a:spcAft>
              <a:defRPr>
                <a:solidFill>
                  <a:schemeClr val="tx1"/>
                </a:solidFill>
                <a:latin typeface="Calibri" pitchFamily="34" charset="0"/>
              </a:defRPr>
            </a:lvl7pPr>
            <a:lvl8pPr marL="3428498" indent="-228567" eaLnBrk="0" fontAlgn="base" hangingPunct="0">
              <a:spcBef>
                <a:spcPct val="0"/>
              </a:spcBef>
              <a:spcAft>
                <a:spcPct val="0"/>
              </a:spcAft>
              <a:defRPr>
                <a:solidFill>
                  <a:schemeClr val="tx1"/>
                </a:solidFill>
                <a:latin typeface="Calibri" pitchFamily="34" charset="0"/>
              </a:defRPr>
            </a:lvl8pPr>
            <a:lvl9pPr marL="3885630" indent="-228567" eaLnBrk="0" fontAlgn="base" hangingPunct="0">
              <a:spcBef>
                <a:spcPct val="0"/>
              </a:spcBef>
              <a:spcAft>
                <a:spcPct val="0"/>
              </a:spcAft>
              <a:defRPr>
                <a:solidFill>
                  <a:schemeClr val="tx1"/>
                </a:solidFill>
                <a:latin typeface="Calibri" pitchFamily="34" charset="0"/>
              </a:defRPr>
            </a:lvl9pPr>
          </a:lstStyle>
          <a:p>
            <a:fld id="{9B9F75DA-F489-4834-8B7A-4A4B06DB1BB0}" type="slidenum">
              <a:rPr lang="en-US" altLang="en-US" smtClean="0"/>
              <a:pPr/>
              <a:t>2</a:t>
            </a:fld>
            <a:endParaRPr lang="en-US" altLang="en-US"/>
          </a:p>
        </p:txBody>
      </p:sp>
    </p:spTree>
    <p:extLst>
      <p:ext uri="{BB962C8B-B14F-4D97-AF65-F5344CB8AC3E}">
        <p14:creationId xmlns:p14="http://schemas.microsoft.com/office/powerpoint/2010/main" val="491159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4</a:t>
            </a:fld>
            <a:endParaRPr lang="en-US" altLang="en-US"/>
          </a:p>
        </p:txBody>
      </p:sp>
    </p:spTree>
    <p:extLst>
      <p:ext uri="{BB962C8B-B14F-4D97-AF65-F5344CB8AC3E}">
        <p14:creationId xmlns:p14="http://schemas.microsoft.com/office/powerpoint/2010/main" val="632775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5</a:t>
            </a:fld>
            <a:endParaRPr lang="en-US" altLang="en-US"/>
          </a:p>
        </p:txBody>
      </p:sp>
    </p:spTree>
    <p:extLst>
      <p:ext uri="{BB962C8B-B14F-4D97-AF65-F5344CB8AC3E}">
        <p14:creationId xmlns:p14="http://schemas.microsoft.com/office/powerpoint/2010/main" val="3636592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841" indent="-285708">
              <a:defRPr>
                <a:solidFill>
                  <a:schemeClr val="tx1"/>
                </a:solidFill>
                <a:latin typeface="Calibri" pitchFamily="34" charset="0"/>
              </a:defRPr>
            </a:lvl2pPr>
            <a:lvl3pPr marL="1142833" indent="-228567">
              <a:defRPr>
                <a:solidFill>
                  <a:schemeClr val="tx1"/>
                </a:solidFill>
                <a:latin typeface="Calibri" pitchFamily="34" charset="0"/>
              </a:defRPr>
            </a:lvl3pPr>
            <a:lvl4pPr marL="1599965" indent="-228567">
              <a:defRPr>
                <a:solidFill>
                  <a:schemeClr val="tx1"/>
                </a:solidFill>
                <a:latin typeface="Calibri" pitchFamily="34" charset="0"/>
              </a:defRPr>
            </a:lvl4pPr>
            <a:lvl5pPr marL="2057099" indent="-228567">
              <a:defRPr>
                <a:solidFill>
                  <a:schemeClr val="tx1"/>
                </a:solidFill>
                <a:latin typeface="Calibri" pitchFamily="34" charset="0"/>
              </a:defRPr>
            </a:lvl5pPr>
            <a:lvl6pPr marL="2514232" indent="-228567" eaLnBrk="0" fontAlgn="base" hangingPunct="0">
              <a:spcBef>
                <a:spcPct val="0"/>
              </a:spcBef>
              <a:spcAft>
                <a:spcPct val="0"/>
              </a:spcAft>
              <a:defRPr>
                <a:solidFill>
                  <a:schemeClr val="tx1"/>
                </a:solidFill>
                <a:latin typeface="Calibri" pitchFamily="34" charset="0"/>
              </a:defRPr>
            </a:lvl6pPr>
            <a:lvl7pPr marL="2971364" indent="-228567" eaLnBrk="0" fontAlgn="base" hangingPunct="0">
              <a:spcBef>
                <a:spcPct val="0"/>
              </a:spcBef>
              <a:spcAft>
                <a:spcPct val="0"/>
              </a:spcAft>
              <a:defRPr>
                <a:solidFill>
                  <a:schemeClr val="tx1"/>
                </a:solidFill>
                <a:latin typeface="Calibri" pitchFamily="34" charset="0"/>
              </a:defRPr>
            </a:lvl7pPr>
            <a:lvl8pPr marL="3428498" indent="-228567" eaLnBrk="0" fontAlgn="base" hangingPunct="0">
              <a:spcBef>
                <a:spcPct val="0"/>
              </a:spcBef>
              <a:spcAft>
                <a:spcPct val="0"/>
              </a:spcAft>
              <a:defRPr>
                <a:solidFill>
                  <a:schemeClr val="tx1"/>
                </a:solidFill>
                <a:latin typeface="Calibri" pitchFamily="34" charset="0"/>
              </a:defRPr>
            </a:lvl8pPr>
            <a:lvl9pPr marL="3885630" indent="-228567" eaLnBrk="0" fontAlgn="base" hangingPunct="0">
              <a:spcBef>
                <a:spcPct val="0"/>
              </a:spcBef>
              <a:spcAft>
                <a:spcPct val="0"/>
              </a:spcAft>
              <a:defRPr>
                <a:solidFill>
                  <a:schemeClr val="tx1"/>
                </a:solidFill>
                <a:latin typeface="Calibri" pitchFamily="34" charset="0"/>
              </a:defRPr>
            </a:lvl9pPr>
          </a:lstStyle>
          <a:p>
            <a:fld id="{9B9F75DA-F489-4834-8B7A-4A4B06DB1BB0}" type="slidenum">
              <a:rPr lang="en-US" altLang="en-US" smtClean="0"/>
              <a:pPr/>
              <a:t>27</a:t>
            </a:fld>
            <a:endParaRPr lang="en-US" altLang="en-US"/>
          </a:p>
        </p:txBody>
      </p:sp>
    </p:spTree>
    <p:extLst>
      <p:ext uri="{BB962C8B-B14F-4D97-AF65-F5344CB8AC3E}">
        <p14:creationId xmlns:p14="http://schemas.microsoft.com/office/powerpoint/2010/main" val="2321775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28</a:t>
            </a:fld>
            <a:endParaRPr lang="en-US" altLang="en-US"/>
          </a:p>
        </p:txBody>
      </p:sp>
    </p:spTree>
    <p:extLst>
      <p:ext uri="{BB962C8B-B14F-4D97-AF65-F5344CB8AC3E}">
        <p14:creationId xmlns:p14="http://schemas.microsoft.com/office/powerpoint/2010/main" val="632775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29</a:t>
            </a:fld>
            <a:endParaRPr lang="en-US" altLang="en-US"/>
          </a:p>
        </p:txBody>
      </p:sp>
    </p:spTree>
    <p:extLst>
      <p:ext uri="{BB962C8B-B14F-4D97-AF65-F5344CB8AC3E}">
        <p14:creationId xmlns:p14="http://schemas.microsoft.com/office/powerpoint/2010/main" val="373285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30</a:t>
            </a:fld>
            <a:endParaRPr lang="en-US" altLang="en-US"/>
          </a:p>
        </p:txBody>
      </p:sp>
    </p:spTree>
    <p:extLst>
      <p:ext uri="{BB962C8B-B14F-4D97-AF65-F5344CB8AC3E}">
        <p14:creationId xmlns:p14="http://schemas.microsoft.com/office/powerpoint/2010/main" val="3249512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6A3926-7F18-4947-92CA-99E969BAAC0C}" type="slidenum">
              <a:rPr lang="en-US" altLang="en-US" smtClean="0"/>
              <a:pPr>
                <a:defRPr/>
              </a:pPr>
              <a:t>31</a:t>
            </a:fld>
            <a:endParaRPr lang="en-US" altLang="en-US"/>
          </a:p>
        </p:txBody>
      </p:sp>
    </p:spTree>
    <p:extLst>
      <p:ext uri="{BB962C8B-B14F-4D97-AF65-F5344CB8AC3E}">
        <p14:creationId xmlns:p14="http://schemas.microsoft.com/office/powerpoint/2010/main" val="18029423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p:cNvPicPr>
            <a:picLocks noChangeAspect="1" noChangeArrowheads="1"/>
          </p:cNvPicPr>
          <p:nvPr userDrawn="1"/>
        </p:nvPicPr>
        <p:blipFill>
          <a:blip r:embed="rId2">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AOSA_logo_blue_(2).png"/>
          <p:cNvPicPr>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2400" y="54102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SCSTLogo2clear.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620000" y="54102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685800" y="609600"/>
            <a:ext cx="7772400" cy="3505200"/>
          </a:xfrm>
        </p:spPr>
        <p:txBody>
          <a:bodyPr>
            <a:noAutofit/>
          </a:bodyPr>
          <a:lstStyle/>
          <a:p>
            <a:r>
              <a:rPr lang="en-US"/>
              <a:t>Click to edit Master title style</a:t>
            </a:r>
            <a:endParaRPr lang="en-US" dirty="0"/>
          </a:p>
        </p:txBody>
      </p:sp>
      <p:sp>
        <p:nvSpPr>
          <p:cNvPr id="11" name="Subtitle 6"/>
          <p:cNvSpPr>
            <a:spLocks noGrp="1"/>
          </p:cNvSpPr>
          <p:nvPr>
            <p:ph type="subTitle" idx="1"/>
          </p:nvPr>
        </p:nvSpPr>
        <p:spPr>
          <a:xfrm>
            <a:off x="1524000" y="5562600"/>
            <a:ext cx="6248400" cy="838200"/>
          </a:xfrm>
        </p:spPr>
        <p:txBody>
          <a:bodyPr/>
          <a:lstStyle>
            <a:lvl1pPr>
              <a:buNone/>
              <a:defRPr/>
            </a:lvl1pPr>
          </a:lstStyle>
          <a:p>
            <a:r>
              <a:rPr lang="en-US"/>
              <a:t>Click to edit Master subtitle style</a:t>
            </a:r>
            <a:endParaRPr lang="en-US" dirty="0"/>
          </a:p>
        </p:txBody>
      </p:sp>
    </p:spTree>
    <p:extLst>
      <p:ext uri="{BB962C8B-B14F-4D97-AF65-F5344CB8AC3E}">
        <p14:creationId xmlns:p14="http://schemas.microsoft.com/office/powerpoint/2010/main" val="134781249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userDrawn="1"/>
        </p:nvSpPr>
        <p:spPr>
          <a:xfrm rot="5400000">
            <a:off x="-3276600" y="3276600"/>
            <a:ext cx="6858000" cy="304800"/>
          </a:xfrm>
          <a:prstGeom prst="rect">
            <a:avLst/>
          </a:prstGeom>
          <a:solidFill>
            <a:srgbClr val="228B22"/>
          </a:solidFill>
          <a:ln>
            <a:solidFill>
              <a:srgbClr val="228B2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
        <p:nvSpPr>
          <p:cNvPr id="6" name="Regular Pentagon 8"/>
          <p:cNvSpPr/>
          <p:nvPr userDrawn="1"/>
        </p:nvSpPr>
        <p:spPr>
          <a:xfrm rot="16200000" flipH="1">
            <a:off x="-3276600" y="3276600"/>
            <a:ext cx="6858000" cy="304800"/>
          </a:xfrm>
          <a:prstGeom prst="pentagon">
            <a:avLst/>
          </a:prstGeom>
          <a:solidFill>
            <a:srgbClr val="2951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pPr>
              <a:defRPr/>
            </a:pPr>
            <a:fld id="{681234C9-6389-450A-BAB6-F560537F6C09}" type="datetimeFigureOut">
              <a:rPr lang="en-US" altLang="en-US"/>
              <a:pPr>
                <a:defRPr/>
              </a:pPr>
              <a:t>9/30/2020</a:t>
            </a:fld>
            <a:endParaRPr lang="en-US" altLang="en-US"/>
          </a:p>
        </p:txBody>
      </p:sp>
      <p:sp>
        <p:nvSpPr>
          <p:cNvPr id="8" name="Footer Placeholder 5"/>
          <p:cNvSpPr>
            <a:spLocks noGrp="1"/>
          </p:cNvSpPr>
          <p:nvPr>
            <p:ph type="ftr" sz="quarter" idx="11"/>
          </p:nvPr>
        </p:nvSpPr>
        <p:spPr/>
        <p:txBody>
          <a:bodyPr/>
          <a:lstStyle>
            <a:lvl1pPr>
              <a:defRPr/>
            </a:lvl1pPr>
          </a:lstStyle>
          <a:p>
            <a:pPr>
              <a:defRPr/>
            </a:pPr>
            <a:endParaRPr lang="en-US" altLang="en-US"/>
          </a:p>
        </p:txBody>
      </p:sp>
      <p:sp>
        <p:nvSpPr>
          <p:cNvPr id="9" name="Slide Number Placeholder 6"/>
          <p:cNvSpPr>
            <a:spLocks noGrp="1"/>
          </p:cNvSpPr>
          <p:nvPr>
            <p:ph type="sldNum" sz="quarter" idx="12"/>
          </p:nvPr>
        </p:nvSpPr>
        <p:spPr/>
        <p:txBody>
          <a:bodyPr/>
          <a:lstStyle>
            <a:lvl1pPr>
              <a:defRPr/>
            </a:lvl1pPr>
          </a:lstStyle>
          <a:p>
            <a:pPr>
              <a:defRPr/>
            </a:pPr>
            <a:fld id="{939166A0-261E-4FBF-B31B-E9FD2424B3F4}" type="slidenum">
              <a:rPr lang="en-US" altLang="en-US"/>
              <a:pPr>
                <a:defRPr/>
              </a:pPr>
              <a:t>‹#›</a:t>
            </a:fld>
            <a:endParaRPr lang="en-US" altLang="en-US"/>
          </a:p>
        </p:txBody>
      </p:sp>
    </p:spTree>
    <p:extLst>
      <p:ext uri="{BB962C8B-B14F-4D97-AF65-F5344CB8AC3E}">
        <p14:creationId xmlns:p14="http://schemas.microsoft.com/office/powerpoint/2010/main" val="273459574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2720539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5" name="TextBox 1"/>
          <p:cNvSpPr txBox="1">
            <a:spLocks noChangeArrowheads="1"/>
          </p:cNvSpPr>
          <p:nvPr userDrawn="1"/>
        </p:nvSpPr>
        <p:spPr bwMode="auto">
          <a:xfrm>
            <a:off x="1371600" y="6335713"/>
            <a:ext cx="6248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ts val="0"/>
              </a:spcBef>
              <a:spcAft>
                <a:spcPts val="0"/>
              </a:spcAft>
              <a:defRPr/>
            </a:pPr>
            <a:r>
              <a:rPr lang="en-US" altLang="en-US" sz="1200"/>
              <a:t>Doug Miller, Illinois Crop Improvement Association, Inc.</a:t>
            </a:r>
          </a:p>
        </p:txBody>
      </p:sp>
      <p:sp>
        <p:nvSpPr>
          <p:cNvPr id="2" name="Title 1"/>
          <p:cNvSpPr>
            <a:spLocks noGrp="1"/>
          </p:cNvSpPr>
          <p:nvPr>
            <p:ph type="title"/>
          </p:nvPr>
        </p:nvSpPr>
        <p:spPr>
          <a:xfrm>
            <a:off x="931863" y="96838"/>
            <a:ext cx="7158037" cy="1412875"/>
          </a:xfrm>
        </p:spPr>
        <p:txBody>
          <a:bodyPr/>
          <a:lstStyle/>
          <a:p>
            <a:r>
              <a:rPr lang="en-US"/>
              <a:t>Click to edit Master title style</a:t>
            </a:r>
          </a:p>
        </p:txBody>
      </p:sp>
      <p:sp>
        <p:nvSpPr>
          <p:cNvPr id="3" name="Text Placeholder 2"/>
          <p:cNvSpPr>
            <a:spLocks noGrp="1"/>
          </p:cNvSpPr>
          <p:nvPr>
            <p:ph type="body" sz="half" idx="1"/>
          </p:nvPr>
        </p:nvSpPr>
        <p:spPr>
          <a:xfrm>
            <a:off x="949325" y="1981200"/>
            <a:ext cx="3754438"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56163" y="1981200"/>
            <a:ext cx="3754437"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a:spLocks noGrp="1"/>
          </p:cNvSpPr>
          <p:nvPr>
            <p:ph type="dt" sz="half" idx="10"/>
          </p:nvPr>
        </p:nvSpPr>
        <p:spPr/>
        <p:txBody>
          <a:bodyPr/>
          <a:lstStyle>
            <a:lvl1pPr>
              <a:defRPr/>
            </a:lvl1pPr>
          </a:lstStyle>
          <a:p>
            <a:pPr>
              <a:defRPr/>
            </a:pPr>
            <a:endParaRPr lang="en-US" altLang="en-US"/>
          </a:p>
        </p:txBody>
      </p:sp>
      <p:sp>
        <p:nvSpPr>
          <p:cNvPr id="7" name="Footer Placeholder 21"/>
          <p:cNvSpPr>
            <a:spLocks noGrp="1"/>
          </p:cNvSpPr>
          <p:nvPr>
            <p:ph type="ftr" sz="quarter" idx="11"/>
          </p:nvPr>
        </p:nvSpPr>
        <p:spPr/>
        <p:txBody>
          <a:bodyPr/>
          <a:lstStyle>
            <a:lvl1pPr>
              <a:defRPr/>
            </a:lvl1pPr>
          </a:lstStyle>
          <a:p>
            <a:pPr>
              <a:defRPr/>
            </a:pPr>
            <a:endParaRPr lang="en-US" altLang="en-US"/>
          </a:p>
        </p:txBody>
      </p:sp>
      <p:sp>
        <p:nvSpPr>
          <p:cNvPr id="8" name="Slide Number Placeholder 17"/>
          <p:cNvSpPr>
            <a:spLocks noGrp="1"/>
          </p:cNvSpPr>
          <p:nvPr>
            <p:ph type="sldNum" sz="quarter" idx="12"/>
          </p:nvPr>
        </p:nvSpPr>
        <p:spPr/>
        <p:txBody>
          <a:bodyPr/>
          <a:lstStyle>
            <a:lvl1pPr>
              <a:defRPr/>
            </a:lvl1pPr>
          </a:lstStyle>
          <a:p>
            <a:pPr>
              <a:defRPr/>
            </a:pPr>
            <a:fld id="{6C506AAF-A9AB-4F15-AE1D-85C7D405EEEA}" type="slidenum">
              <a:rPr lang="en-US" altLang="en-US"/>
              <a:pPr>
                <a:defRPr/>
              </a:pPr>
              <a:t>‹#›</a:t>
            </a:fld>
            <a:endParaRPr lang="en-US" altLang="en-US"/>
          </a:p>
        </p:txBody>
      </p:sp>
    </p:spTree>
    <p:extLst>
      <p:ext uri="{BB962C8B-B14F-4D97-AF65-F5344CB8AC3E}">
        <p14:creationId xmlns:p14="http://schemas.microsoft.com/office/powerpoint/2010/main" val="243311814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3" name="TextBox 1"/>
          <p:cNvSpPr txBox="1">
            <a:spLocks noChangeArrowheads="1"/>
          </p:cNvSpPr>
          <p:nvPr userDrawn="1"/>
        </p:nvSpPr>
        <p:spPr bwMode="auto">
          <a:xfrm>
            <a:off x="1371600" y="6335713"/>
            <a:ext cx="6248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ts val="0"/>
              </a:spcBef>
              <a:spcAft>
                <a:spcPts val="0"/>
              </a:spcAft>
              <a:defRPr/>
            </a:pPr>
            <a:r>
              <a:rPr lang="en-US" altLang="en-US"/>
              <a:t>Doug Miller, Illinois Crop Improvement Association, Inc.</a:t>
            </a:r>
          </a:p>
        </p:txBody>
      </p:sp>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endParaRPr lang="en-US" altLang="en-US"/>
          </a:p>
        </p:txBody>
      </p:sp>
      <p:sp>
        <p:nvSpPr>
          <p:cNvPr id="5" name="Footer Placeholder 3"/>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fld id="{A67AA36D-2289-4507-B8DA-D91A24F036AB}" type="slidenum">
              <a:rPr lang="en-US" altLang="en-US"/>
              <a:pPr>
                <a:defRPr/>
              </a:pPr>
              <a:t>‹#›</a:t>
            </a:fld>
            <a:endParaRPr lang="en-US" altLang="en-US"/>
          </a:p>
        </p:txBody>
      </p:sp>
    </p:spTree>
    <p:extLst>
      <p:ext uri="{BB962C8B-B14F-4D97-AF65-F5344CB8AC3E}">
        <p14:creationId xmlns:p14="http://schemas.microsoft.com/office/powerpoint/2010/main" val="19589440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noChangeArrowheads="1"/>
          </p:cNvPicPr>
          <p:nvPr userDrawn="1"/>
        </p:nvPicPr>
        <p:blipFill>
          <a:blip r:embed="rId2">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168214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p:nvPr userDrawn="1"/>
        </p:nvSpPr>
        <p:spPr>
          <a:xfrm rot="5400000">
            <a:off x="-3276600" y="3276600"/>
            <a:ext cx="6858000" cy="304800"/>
          </a:xfrm>
          <a:prstGeom prst="rect">
            <a:avLst/>
          </a:prstGeom>
          <a:solidFill>
            <a:srgbClr val="228B22"/>
          </a:solidFill>
          <a:ln>
            <a:solidFill>
              <a:srgbClr val="228B2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
        <p:nvSpPr>
          <p:cNvPr id="5" name="Regular Pentagon 8"/>
          <p:cNvSpPr/>
          <p:nvPr userDrawn="1"/>
        </p:nvSpPr>
        <p:spPr>
          <a:xfrm rot="16200000" flipH="1">
            <a:off x="-3276600" y="3276600"/>
            <a:ext cx="6858000" cy="304800"/>
          </a:xfrm>
          <a:prstGeom prst="pentagon">
            <a:avLst/>
          </a:prstGeom>
          <a:solidFill>
            <a:srgbClr val="2951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145303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p:cNvPicPr>
            <a:picLocks noChangeAspect="1" noChangeArrowheads="1"/>
          </p:cNvPicPr>
          <p:nvPr userDrawn="1"/>
        </p:nvPicPr>
        <p:blipFill>
          <a:blip r:embed="rId2">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2059476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053459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userDrawn="1"/>
        </p:nvSpPr>
        <p:spPr>
          <a:xfrm rot="5400000">
            <a:off x="-3276600" y="3276600"/>
            <a:ext cx="6858000" cy="304800"/>
          </a:xfrm>
          <a:prstGeom prst="rect">
            <a:avLst/>
          </a:prstGeom>
          <a:solidFill>
            <a:srgbClr val="228B22"/>
          </a:solidFill>
          <a:ln>
            <a:solidFill>
              <a:srgbClr val="228B2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
        <p:nvSpPr>
          <p:cNvPr id="8" name="Regular Pentagon 10"/>
          <p:cNvSpPr/>
          <p:nvPr userDrawn="1"/>
        </p:nvSpPr>
        <p:spPr>
          <a:xfrm rot="16200000" flipH="1">
            <a:off x="-3276600" y="3276600"/>
            <a:ext cx="6858000" cy="304800"/>
          </a:xfrm>
          <a:prstGeom prst="pentagon">
            <a:avLst/>
          </a:prstGeom>
          <a:solidFill>
            <a:srgbClr val="2951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6"/>
          <p:cNvSpPr>
            <a:spLocks noGrp="1"/>
          </p:cNvSpPr>
          <p:nvPr>
            <p:ph type="dt" sz="half" idx="10"/>
          </p:nvPr>
        </p:nvSpPr>
        <p:spPr/>
        <p:txBody>
          <a:bodyPr/>
          <a:lstStyle>
            <a:lvl1pPr>
              <a:defRPr/>
            </a:lvl1pPr>
          </a:lstStyle>
          <a:p>
            <a:pPr>
              <a:defRPr/>
            </a:pPr>
            <a:fld id="{3AEA1585-21FE-48B1-B16F-ABC731B9CF19}" type="datetimeFigureOut">
              <a:rPr lang="en-US" altLang="en-US"/>
              <a:pPr>
                <a:defRPr/>
              </a:pPr>
              <a:t>9/30/2020</a:t>
            </a:fld>
            <a:endParaRPr lang="en-US" altLang="en-US"/>
          </a:p>
        </p:txBody>
      </p:sp>
      <p:sp>
        <p:nvSpPr>
          <p:cNvPr id="10" name="Footer Placeholder 7"/>
          <p:cNvSpPr>
            <a:spLocks noGrp="1"/>
          </p:cNvSpPr>
          <p:nvPr>
            <p:ph type="ftr" sz="quarter" idx="11"/>
          </p:nvPr>
        </p:nvSpPr>
        <p:spPr/>
        <p:txBody>
          <a:bodyPr/>
          <a:lstStyle>
            <a:lvl1pPr>
              <a:defRPr/>
            </a:lvl1pPr>
          </a:lstStyle>
          <a:p>
            <a:pPr>
              <a:defRPr/>
            </a:pPr>
            <a:endParaRPr lang="en-US" altLang="en-US"/>
          </a:p>
        </p:txBody>
      </p:sp>
      <p:sp>
        <p:nvSpPr>
          <p:cNvPr id="11" name="Slide Number Placeholder 8"/>
          <p:cNvSpPr>
            <a:spLocks noGrp="1"/>
          </p:cNvSpPr>
          <p:nvPr>
            <p:ph type="sldNum" sz="quarter" idx="12"/>
          </p:nvPr>
        </p:nvSpPr>
        <p:spPr/>
        <p:txBody>
          <a:bodyPr/>
          <a:lstStyle>
            <a:lvl1pPr>
              <a:defRPr/>
            </a:lvl1pPr>
          </a:lstStyle>
          <a:p>
            <a:pPr>
              <a:defRPr/>
            </a:pPr>
            <a:fld id="{EDF23F55-0B49-4E5D-BD15-0450EA05613D}" type="slidenum">
              <a:rPr lang="en-US" altLang="en-US"/>
              <a:pPr>
                <a:defRPr/>
              </a:pPr>
              <a:t>‹#›</a:t>
            </a:fld>
            <a:endParaRPr lang="en-US" altLang="en-US"/>
          </a:p>
        </p:txBody>
      </p:sp>
    </p:spTree>
    <p:extLst>
      <p:ext uri="{BB962C8B-B14F-4D97-AF65-F5344CB8AC3E}">
        <p14:creationId xmlns:p14="http://schemas.microsoft.com/office/powerpoint/2010/main" val="327517884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362220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
          <p:cNvSpPr/>
          <p:nvPr userDrawn="1"/>
        </p:nvSpPr>
        <p:spPr>
          <a:xfrm rot="5400000">
            <a:off x="-3276600" y="3276600"/>
            <a:ext cx="6858000" cy="304800"/>
          </a:xfrm>
          <a:prstGeom prst="rect">
            <a:avLst/>
          </a:prstGeom>
          <a:solidFill>
            <a:srgbClr val="228B22"/>
          </a:solidFill>
          <a:ln>
            <a:solidFill>
              <a:srgbClr val="228B2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
        <p:nvSpPr>
          <p:cNvPr id="3" name="Regular Pentagon 3"/>
          <p:cNvSpPr/>
          <p:nvPr userDrawn="1"/>
        </p:nvSpPr>
        <p:spPr>
          <a:xfrm rot="16200000" flipH="1">
            <a:off x="-3276600" y="3276600"/>
            <a:ext cx="6858000" cy="304800"/>
          </a:xfrm>
          <a:prstGeom prst="pentagon">
            <a:avLst/>
          </a:prstGeom>
          <a:solidFill>
            <a:srgbClr val="2951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endParaRPr lang="en-US" altLang="en-US">
              <a:solidFill>
                <a:srgbClr val="FFFFFF"/>
              </a:solidFill>
            </a:endParaRPr>
          </a:p>
        </p:txBody>
      </p:sp>
    </p:spTree>
    <p:extLst>
      <p:ext uri="{BB962C8B-B14F-4D97-AF65-F5344CB8AC3E}">
        <p14:creationId xmlns:p14="http://schemas.microsoft.com/office/powerpoint/2010/main" val="299730294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pic>
        <p:nvPicPr>
          <p:cNvPr id="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DCE243EC-D827-4089-B298-2146936EFF5E}" type="datetimeFigureOut">
              <a:rPr lang="en-US" altLang="en-US"/>
              <a:pPr>
                <a:defRPr/>
              </a:pPr>
              <a:t>9/30/2020</a:t>
            </a:fld>
            <a:endParaRPr lang="en-US" altLang="en-US"/>
          </a:p>
        </p:txBody>
      </p:sp>
      <p:sp>
        <p:nvSpPr>
          <p:cNvPr id="7" name="Footer Placeholder 5"/>
          <p:cNvSpPr>
            <a:spLocks noGrp="1"/>
          </p:cNvSpPr>
          <p:nvPr>
            <p:ph type="ftr" sz="quarter" idx="11"/>
          </p:nvPr>
        </p:nvSpPr>
        <p:spPr/>
        <p:txBody>
          <a:bodyPr/>
          <a:lstStyle>
            <a:lvl1pPr>
              <a:defRPr/>
            </a:lvl1pPr>
          </a:lstStyle>
          <a:p>
            <a:pPr>
              <a:defRPr/>
            </a:pPr>
            <a:endParaRPr lang="en-US" altLang="en-US"/>
          </a:p>
        </p:txBody>
      </p:sp>
      <p:sp>
        <p:nvSpPr>
          <p:cNvPr id="8" name="Slide Number Placeholder 6"/>
          <p:cNvSpPr>
            <a:spLocks noGrp="1"/>
          </p:cNvSpPr>
          <p:nvPr>
            <p:ph type="sldNum" sz="quarter" idx="12"/>
          </p:nvPr>
        </p:nvSpPr>
        <p:spPr/>
        <p:txBody>
          <a:bodyPr/>
          <a:lstStyle>
            <a:lvl1pPr>
              <a:defRPr/>
            </a:lvl1pPr>
          </a:lstStyle>
          <a:p>
            <a:pPr>
              <a:defRPr/>
            </a:pPr>
            <a:fld id="{750368AB-93A8-4631-ACDB-344BE73957F9}" type="slidenum">
              <a:rPr lang="en-US" altLang="en-US"/>
              <a:pPr>
                <a:defRPr/>
              </a:pPr>
              <a:t>‹#›</a:t>
            </a:fld>
            <a:endParaRPr lang="en-US" altLang="en-US"/>
          </a:p>
        </p:txBody>
      </p:sp>
    </p:spTree>
    <p:extLst>
      <p:ext uri="{BB962C8B-B14F-4D97-AF65-F5344CB8AC3E}">
        <p14:creationId xmlns:p14="http://schemas.microsoft.com/office/powerpoint/2010/main" val="28961010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99500E38-626D-4FB9-BD6A-6EBC757ABEA0}" type="datetimeFigureOut">
              <a:rPr lang="en-US" altLang="en-US"/>
              <a:pPr>
                <a:defRPr/>
              </a:pPr>
              <a:t>9/30/2020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AE4E8A58-C38C-45F4-A36A-4F543B2C055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transition>
    <p:fade/>
  </p:transition>
  <p:txStyles>
    <p:titleStyle>
      <a:lvl1pPr algn="ctr" rtl="0" eaLnBrk="1" fontAlgn="base" hangingPunct="1">
        <a:spcBef>
          <a:spcPct val="0"/>
        </a:spcBef>
        <a:spcAft>
          <a:spcPct val="0"/>
        </a:spcAft>
        <a:defRPr sz="44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Arial" charset="0"/>
          <a:cs typeface="Arial" charset="0"/>
        </a:defRPr>
      </a:lvl2pPr>
      <a:lvl3pPr algn="ctr" rtl="0" eaLnBrk="1" fontAlgn="base" hangingPunct="1">
        <a:spcBef>
          <a:spcPct val="0"/>
        </a:spcBef>
        <a:spcAft>
          <a:spcPct val="0"/>
        </a:spcAft>
        <a:defRPr sz="4400">
          <a:solidFill>
            <a:schemeClr val="tx1"/>
          </a:solidFill>
          <a:latin typeface="Arial" charset="0"/>
          <a:cs typeface="Arial" charset="0"/>
        </a:defRPr>
      </a:lvl3pPr>
      <a:lvl4pPr algn="ctr" rtl="0" eaLnBrk="1" fontAlgn="base" hangingPunct="1">
        <a:spcBef>
          <a:spcPct val="0"/>
        </a:spcBef>
        <a:spcAft>
          <a:spcPct val="0"/>
        </a:spcAft>
        <a:defRPr sz="4400">
          <a:solidFill>
            <a:schemeClr val="tx1"/>
          </a:solidFill>
          <a:latin typeface="Arial" charset="0"/>
          <a:cs typeface="Arial" charset="0"/>
        </a:defRPr>
      </a:lvl4pPr>
      <a:lvl5pPr algn="ctr" rtl="0" eaLnBrk="1" fontAlgn="base" hangingPunct="1">
        <a:spcBef>
          <a:spcPct val="0"/>
        </a:spcBef>
        <a:spcAft>
          <a:spcPct val="0"/>
        </a:spcAft>
        <a:defRPr sz="44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Arial" charset="0"/>
          <a:cs typeface="Arial" charset="0"/>
        </a:defRPr>
      </a:lvl6pPr>
      <a:lvl7pPr marL="914400" algn="ctr" rtl="0" eaLnBrk="1" fontAlgn="base" hangingPunct="1">
        <a:spcBef>
          <a:spcPct val="0"/>
        </a:spcBef>
        <a:spcAft>
          <a:spcPct val="0"/>
        </a:spcAft>
        <a:defRPr sz="4400">
          <a:solidFill>
            <a:schemeClr val="tx1"/>
          </a:solidFill>
          <a:latin typeface="Arial" charset="0"/>
          <a:cs typeface="Arial" charset="0"/>
        </a:defRPr>
      </a:lvl7pPr>
      <a:lvl8pPr marL="1371600" algn="ctr" rtl="0" eaLnBrk="1" fontAlgn="base" hangingPunct="1">
        <a:spcBef>
          <a:spcPct val="0"/>
        </a:spcBef>
        <a:spcAft>
          <a:spcPct val="0"/>
        </a:spcAft>
        <a:defRPr sz="4400">
          <a:solidFill>
            <a:schemeClr val="tx1"/>
          </a:solidFill>
          <a:latin typeface="Arial" charset="0"/>
          <a:cs typeface="Arial" charset="0"/>
        </a:defRPr>
      </a:lvl8pPr>
      <a:lvl9pPr marL="1828800" algn="ctr" rtl="0" eaLnBrk="1" fontAlgn="base" hangingPunct="1">
        <a:spcBef>
          <a:spcPct val="0"/>
        </a:spcBef>
        <a:spcAft>
          <a:spcPct val="0"/>
        </a:spcAft>
        <a:defRPr sz="44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profslusos.blogspot.com/2013/08/para-quando-publicitacao-das-listas-de.html"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profslusos.blogspot.com/2013/08/para-quando-publicitacao-das-listas-de.html"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marL="0" marR="0">
              <a:spcBef>
                <a:spcPts val="0"/>
              </a:spcBef>
              <a:spcAft>
                <a:spcPts val="0"/>
              </a:spcAft>
            </a:pPr>
            <a:r>
              <a:rPr lang="en-US" altLang="en-US" sz="4200" b="1" dirty="0">
                <a:latin typeface="Arial" charset="0"/>
                <a:cs typeface="Arial" charset="0"/>
              </a:rPr>
              <a:t>USTO Models</a:t>
            </a:r>
            <a:br>
              <a:rPr lang="en-US" altLang="en-US" sz="4200" b="1" dirty="0">
                <a:latin typeface="Arial" charset="0"/>
                <a:cs typeface="Arial" charset="0"/>
              </a:rPr>
            </a:br>
            <a:r>
              <a:rPr lang="en-US" altLang="en-US" sz="4200" b="1" dirty="0">
                <a:latin typeface="Arial" charset="0"/>
                <a:cs typeface="Arial" charset="0"/>
              </a:rPr>
              <a:t>&amp;</a:t>
            </a:r>
            <a:br>
              <a:rPr lang="en-US" altLang="en-US" sz="4200" b="1" dirty="0">
                <a:latin typeface="Arial" charset="0"/>
                <a:cs typeface="Arial" charset="0"/>
              </a:rPr>
            </a:br>
            <a:r>
              <a:rPr lang="en-US" altLang="en-US" sz="4200" b="1" dirty="0">
                <a:latin typeface="Arial" charset="0"/>
                <a:cs typeface="Arial" charset="0"/>
              </a:rPr>
              <a:t>Proposed Voting Procedures</a:t>
            </a:r>
            <a:br>
              <a:rPr lang="en-US" altLang="en-US" b="1" dirty="0">
                <a:latin typeface="Arial" charset="0"/>
                <a:cs typeface="Arial" charset="0"/>
              </a:rPr>
            </a:br>
            <a:endParaRPr lang="en-US" sz="2800" dirty="0">
              <a:effectLst/>
              <a:latin typeface="Calibri"/>
              <a:ea typeface="Calibri"/>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8" descr="AOSA_logo_blue_(2).png"/>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54102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6" descr="SCSTLogo2clea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54102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Rectangle 7"/>
          <p:cNvSpPr>
            <a:spLocks noChangeArrowheads="1"/>
          </p:cNvSpPr>
          <p:nvPr/>
        </p:nvSpPr>
        <p:spPr bwMode="auto">
          <a:xfrm>
            <a:off x="533400" y="34290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Arial" charset="0"/>
                <a:cs typeface="Arial" charset="0"/>
              </a:defRPr>
            </a:lvl1pPr>
            <a:lvl2pPr marL="742950" indent="-285750">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algn="ctr" eaLnBrk="1" hangingPunct="1">
              <a:spcBef>
                <a:spcPct val="0"/>
              </a:spcBef>
              <a:buFontTx/>
              <a:buNone/>
            </a:pPr>
            <a:r>
              <a:rPr lang="en-US" altLang="en-US" sz="2800" dirty="0">
                <a:solidFill>
                  <a:srgbClr val="228B22"/>
                </a:solidFill>
                <a:latin typeface="Arial Rounded MT Bold" pitchFamily="34" charset="0"/>
              </a:rPr>
              <a:t>Presented by: </a:t>
            </a:r>
          </a:p>
          <a:p>
            <a:pPr eaLnBrk="1" hangingPunct="1">
              <a:spcBef>
                <a:spcPct val="0"/>
              </a:spcBef>
              <a:buFontTx/>
              <a:buNone/>
            </a:pPr>
            <a:r>
              <a:rPr lang="en-US" altLang="en-US" sz="2800" dirty="0">
                <a:solidFill>
                  <a:srgbClr val="228B22"/>
                </a:solidFill>
                <a:latin typeface="Arial Rounded MT Bold" pitchFamily="34" charset="0"/>
              </a:rPr>
              <a:t>Authors: </a:t>
            </a:r>
          </a:p>
          <a:p>
            <a:pPr algn="ctr" eaLnBrk="1" hangingPunct="1">
              <a:spcBef>
                <a:spcPct val="0"/>
              </a:spcBef>
              <a:buFontTx/>
              <a:buNone/>
            </a:pPr>
            <a:r>
              <a:rPr lang="en-US" altLang="en-US" sz="2000" dirty="0">
                <a:solidFill>
                  <a:srgbClr val="228B22"/>
                </a:solidFill>
                <a:latin typeface="Arial Rounded MT Bold" pitchFamily="34" charset="0"/>
              </a:rPr>
              <a:t>Bryce </a:t>
            </a:r>
            <a:r>
              <a:rPr lang="en-US" altLang="en-US" sz="2000" dirty="0" err="1">
                <a:solidFill>
                  <a:srgbClr val="228B22"/>
                </a:solidFill>
                <a:latin typeface="Arial Rounded MT Bold" pitchFamily="34" charset="0"/>
              </a:rPr>
              <a:t>Callighan</a:t>
            </a:r>
            <a:r>
              <a:rPr lang="en-US" altLang="en-US" sz="2000" dirty="0">
                <a:solidFill>
                  <a:srgbClr val="228B22"/>
                </a:solidFill>
                <a:latin typeface="Arial Rounded MT Bold" pitchFamily="34" charset="0"/>
              </a:rPr>
              <a:t>, Quinn Gillespie, David Johnston, Heidi Larson, Janine Maruschak, Debbie Meyer, Doug Miller, Johnny Zook</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231106"/>
          </a:xfrm>
          <a:prstGeom prst="rect">
            <a:avLst/>
          </a:prstGeom>
          <a:solidFill>
            <a:srgbClr val="228B22">
              <a:alpha val="25000"/>
            </a:srgbClr>
          </a:solidFill>
        </p:spPr>
        <p:txBody>
          <a:bodyPr wrap="square" rtlCol="0">
            <a:spAutoFit/>
          </a:bodyPr>
          <a:lstStyle/>
          <a:p>
            <a:pPr algn="ctr"/>
            <a:r>
              <a:rPr lang="en-US" sz="2000" u="sng" dirty="0"/>
              <a:t>USTO Autonomous Model</a:t>
            </a:r>
          </a:p>
          <a:p>
            <a:pPr lvl="0" algn="ctr"/>
            <a:endParaRPr lang="en-US" sz="1400" dirty="0">
              <a:solidFill>
                <a:prstClr val="black"/>
              </a:solidFill>
            </a:endParaRPr>
          </a:p>
          <a:p>
            <a:pPr lvl="0" algn="ctr"/>
            <a:r>
              <a:rPr lang="en-US" sz="2400" dirty="0">
                <a:solidFill>
                  <a:prstClr val="black"/>
                </a:solidFill>
              </a:rPr>
              <a:t>USTO</a:t>
            </a:r>
            <a:r>
              <a:rPr lang="en-US" sz="1600" dirty="0">
                <a:solidFill>
                  <a:prstClr val="black"/>
                </a:solidFill>
              </a:rPr>
              <a:t> - Financial accounting</a:t>
            </a:r>
          </a:p>
          <a:p>
            <a:pPr lvl="0" algn="ctr"/>
            <a:r>
              <a:rPr lang="en-US" sz="1200" u="sng" dirty="0"/>
              <a:t> </a:t>
            </a:r>
            <a:r>
              <a:rPr lang="en-US" sz="1600" u="sng" dirty="0"/>
              <a:t> </a:t>
            </a:r>
            <a:endParaRPr lang="en-US" sz="1200" u="sng" dirty="0"/>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2462213"/>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lvl="0" algn="ctr"/>
            <a:endParaRPr lang="en-US" sz="1400" dirty="0">
              <a:solidFill>
                <a:prstClr val="black"/>
              </a:solidFill>
            </a:endParaRPr>
          </a:p>
          <a:p>
            <a:pPr lvl="0" algn="ctr"/>
            <a:r>
              <a:rPr lang="en-US" sz="2400" dirty="0">
                <a:solidFill>
                  <a:prstClr val="black"/>
                </a:solidFill>
              </a:rPr>
              <a:t>AOSA</a:t>
            </a:r>
            <a:r>
              <a:rPr lang="en-US" sz="1600" dirty="0">
                <a:solidFill>
                  <a:prstClr val="black"/>
                </a:solidFill>
              </a:rPr>
              <a:t> - Financial accounting</a:t>
            </a:r>
          </a:p>
          <a:p>
            <a:pPr lvl="0" algn="ctr"/>
            <a:endParaRPr lang="en-US" sz="1600" dirty="0">
              <a:solidFill>
                <a:prstClr val="black"/>
              </a:solidFill>
            </a:endParaRPr>
          </a:p>
          <a:p>
            <a:pPr lvl="0" algn="ctr"/>
            <a:r>
              <a:rPr lang="en-US" sz="2400" dirty="0">
                <a:solidFill>
                  <a:prstClr val="black"/>
                </a:solidFill>
              </a:rPr>
              <a:t>SCST</a:t>
            </a:r>
            <a:r>
              <a:rPr lang="en-US" sz="1600" dirty="0">
                <a:solidFill>
                  <a:prstClr val="black"/>
                </a:solidFill>
              </a:rPr>
              <a:t> - Financial accounting</a:t>
            </a:r>
          </a:p>
          <a:p>
            <a:pPr lvl="0" algn="ctr"/>
            <a:endParaRPr lang="en-US" sz="1600" dirty="0">
              <a:solidFill>
                <a:prstClr val="black"/>
              </a:solidFill>
            </a:endParaRPr>
          </a:p>
          <a:p>
            <a:pPr lvl="0" algn="ctr"/>
            <a:r>
              <a:rPr lang="en-US" sz="2400" dirty="0">
                <a:solidFill>
                  <a:prstClr val="black"/>
                </a:solidFill>
              </a:rPr>
              <a:t>USTO</a:t>
            </a:r>
            <a:r>
              <a:rPr lang="en-US" sz="1600" dirty="0">
                <a:solidFill>
                  <a:prstClr val="black"/>
                </a:solidFill>
              </a:rPr>
              <a:t> </a:t>
            </a:r>
            <a:r>
              <a:rPr lang="en-US" sz="1600" dirty="0"/>
              <a:t>- Financial accounting</a:t>
            </a:r>
            <a:endParaRPr lang="en-US" sz="1600" dirty="0">
              <a:solidFill>
                <a:prstClr val="black"/>
              </a:solidFill>
            </a:endParaRPr>
          </a:p>
          <a:p>
            <a:pPr lvl="0" algn="ctr"/>
            <a:endParaRPr lang="en-US" sz="16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1754326"/>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1200" dirty="0"/>
          </a:p>
          <a:p>
            <a:pPr algn="ctr"/>
            <a:r>
              <a:rPr lang="en-US" sz="2400" dirty="0"/>
              <a:t>AOSA</a:t>
            </a:r>
            <a:r>
              <a:rPr lang="en-US" sz="1600" dirty="0"/>
              <a:t> - Financial accounting</a:t>
            </a:r>
          </a:p>
          <a:p>
            <a:pPr algn="ctr"/>
            <a:endParaRPr lang="en-US" sz="1600" dirty="0"/>
          </a:p>
          <a:p>
            <a:pPr algn="ctr"/>
            <a:r>
              <a:rPr lang="en-US" sz="2400" dirty="0"/>
              <a:t>SCST</a:t>
            </a:r>
            <a:r>
              <a:rPr lang="en-US" sz="1600" dirty="0">
                <a:solidFill>
                  <a:prstClr val="black"/>
                </a:solidFill>
              </a:rPr>
              <a:t> - Financial accounting</a:t>
            </a:r>
            <a:endParaRPr lang="en-US" sz="2400" dirty="0"/>
          </a:p>
          <a:p>
            <a:pPr algn="ctr"/>
            <a:endParaRPr lang="en-US" sz="12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Finances</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793629"/>
            <a:ext cx="9144000" cy="2092881"/>
          </a:xfrm>
          <a:prstGeom prst="rect">
            <a:avLst/>
          </a:prstGeom>
          <a:noFill/>
        </p:spPr>
        <p:txBody>
          <a:bodyPr wrap="square" rtlCol="0">
            <a:spAutoFit/>
          </a:bodyPr>
          <a:lstStyle/>
          <a:p>
            <a:pPr marL="457200" indent="-457200">
              <a:buFont typeface="Arial" panose="020B0604020202020204" pitchFamily="34" charset="0"/>
              <a:buChar char="•"/>
            </a:pPr>
            <a:r>
              <a:rPr lang="en-US" sz="2600" dirty="0"/>
              <a:t>The Umbrella Model appears to be more duplication of work, however, if AOSA and SCST function simply as pass-through accounts, it will be closer to the Autonomous Model.</a:t>
            </a:r>
          </a:p>
          <a:p>
            <a:pPr marL="457200" indent="-457200">
              <a:buFont typeface="Arial" panose="020B0604020202020204" pitchFamily="34" charset="0"/>
              <a:buChar char="•"/>
            </a:pPr>
            <a:r>
              <a:rPr lang="en-US" sz="2600" dirty="0"/>
              <a:t> The Autonomous Model would have the advantage of needing only one set of financial accounts.</a:t>
            </a:r>
          </a:p>
        </p:txBody>
      </p:sp>
    </p:spTree>
    <p:extLst>
      <p:ext uri="{BB962C8B-B14F-4D97-AF65-F5344CB8AC3E}">
        <p14:creationId xmlns:p14="http://schemas.microsoft.com/office/powerpoint/2010/main" val="393265263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754326"/>
          </a:xfrm>
          <a:prstGeom prst="rect">
            <a:avLst/>
          </a:prstGeom>
          <a:solidFill>
            <a:srgbClr val="228B22">
              <a:alpha val="25000"/>
            </a:srgbClr>
          </a:solidFill>
        </p:spPr>
        <p:txBody>
          <a:bodyPr wrap="square" rtlCol="0">
            <a:spAutoFit/>
          </a:bodyPr>
          <a:lstStyle/>
          <a:p>
            <a:pPr algn="ctr"/>
            <a:r>
              <a:rPr lang="en-US" sz="2000" u="sng" dirty="0"/>
              <a:t>USTO Autonomous Model</a:t>
            </a:r>
          </a:p>
          <a:p>
            <a:pPr algn="ctr"/>
            <a:r>
              <a:rPr lang="en-US" sz="2400" dirty="0"/>
              <a:t> </a:t>
            </a:r>
            <a:r>
              <a:rPr lang="en-US" sz="3200" dirty="0"/>
              <a:t> </a:t>
            </a:r>
            <a:r>
              <a:rPr lang="en-US" sz="2800" dirty="0"/>
              <a:t> </a:t>
            </a:r>
            <a:endParaRPr lang="en-US" sz="2400" dirty="0"/>
          </a:p>
          <a:p>
            <a:pPr algn="ctr"/>
            <a:r>
              <a:rPr lang="en-US" sz="2400" dirty="0"/>
              <a:t>USTO Membership</a:t>
            </a:r>
          </a:p>
          <a:p>
            <a:pPr algn="ctr"/>
            <a:r>
              <a:rPr lang="en-US" sz="3200" u="sng" dirty="0"/>
              <a:t> </a:t>
            </a:r>
            <a:r>
              <a:rPr lang="en-US" sz="2800" u="sng" dirty="0"/>
              <a:t> </a:t>
            </a:r>
            <a:r>
              <a:rPr lang="en-US" sz="2400" u="sng" dirty="0"/>
              <a:t>   </a:t>
            </a:r>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2154436"/>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algn="ctr"/>
            <a:endParaRPr lang="en-US" sz="1200" u="sng" dirty="0"/>
          </a:p>
          <a:p>
            <a:pPr algn="ctr"/>
            <a:r>
              <a:rPr lang="en-US" sz="2400" dirty="0"/>
              <a:t>AOSA Membership</a:t>
            </a:r>
          </a:p>
          <a:p>
            <a:pPr algn="ctr"/>
            <a:endParaRPr lang="en-US" sz="1400" u="sng" dirty="0"/>
          </a:p>
          <a:p>
            <a:pPr algn="ctr"/>
            <a:r>
              <a:rPr lang="en-US" sz="2400" dirty="0"/>
              <a:t>SCST Membership</a:t>
            </a:r>
          </a:p>
          <a:p>
            <a:pPr algn="ctr"/>
            <a:endParaRPr lang="en-US" sz="1200" u="sng" dirty="0"/>
          </a:p>
          <a:p>
            <a:pPr algn="ctr"/>
            <a:r>
              <a:rPr lang="en-US" sz="1600" dirty="0"/>
              <a:t>USTO Membership</a:t>
            </a:r>
          </a:p>
          <a:p>
            <a:pPr algn="ctr"/>
            <a:endParaRPr lang="en-US" sz="12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2092881"/>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2200" dirty="0"/>
          </a:p>
          <a:p>
            <a:pPr algn="ctr"/>
            <a:r>
              <a:rPr lang="en-US" sz="2400" dirty="0"/>
              <a:t>AOSA Membership</a:t>
            </a:r>
          </a:p>
          <a:p>
            <a:pPr algn="ctr"/>
            <a:endParaRPr lang="en-US" sz="2000" dirty="0"/>
          </a:p>
          <a:p>
            <a:pPr algn="ctr"/>
            <a:r>
              <a:rPr lang="en-US" sz="2400" dirty="0"/>
              <a:t>SCST Membership</a:t>
            </a:r>
          </a:p>
          <a:p>
            <a:pPr algn="ctr"/>
            <a:endParaRPr lang="en-US" sz="20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Membership</a:t>
            </a:r>
          </a:p>
        </p:txBody>
      </p:sp>
      <p:sp>
        <p:nvSpPr>
          <p:cNvPr id="3" name="TextBox 2">
            <a:extLst>
              <a:ext uri="{FF2B5EF4-FFF2-40B4-BE49-F238E27FC236}">
                <a16:creationId xmlns:a16="http://schemas.microsoft.com/office/drawing/2014/main" id="{CBE402BA-5663-4A34-AEDD-0F5DFF796BF4}"/>
              </a:ext>
            </a:extLst>
          </p:cNvPr>
          <p:cNvSpPr txBox="1"/>
          <p:nvPr/>
        </p:nvSpPr>
        <p:spPr>
          <a:xfrm>
            <a:off x="76200" y="3374886"/>
            <a:ext cx="9144000" cy="2893100"/>
          </a:xfrm>
          <a:prstGeom prst="rect">
            <a:avLst/>
          </a:prstGeom>
          <a:noFill/>
        </p:spPr>
        <p:txBody>
          <a:bodyPr wrap="square" rtlCol="0">
            <a:spAutoFit/>
          </a:bodyPr>
          <a:lstStyle/>
          <a:p>
            <a:pPr marL="457200" indent="-457200">
              <a:buFont typeface="Arial" panose="020B0604020202020204" pitchFamily="34" charset="0"/>
              <a:buChar char="•"/>
            </a:pPr>
            <a:r>
              <a:rPr lang="en-US" sz="2600" dirty="0"/>
              <a:t>The Autonomous Model should not require the same level of membership administration as the current system </a:t>
            </a:r>
            <a:r>
              <a:rPr lang="en-US" sz="2600" i="1" dirty="0"/>
              <a:t>or</a:t>
            </a:r>
            <a:r>
              <a:rPr lang="en-US" sz="2600" dirty="0"/>
              <a:t> the Umbrella model. </a:t>
            </a:r>
          </a:p>
          <a:p>
            <a:pPr marL="457200" indent="-457200">
              <a:buFont typeface="Arial" panose="020B0604020202020204" pitchFamily="34" charset="0"/>
              <a:buChar char="•"/>
            </a:pPr>
            <a:r>
              <a:rPr lang="en-US" sz="2600" dirty="0"/>
              <a:t>In the Umbrella Model, the membership in AOSA and SCST would determine the membership of USTO.</a:t>
            </a:r>
          </a:p>
          <a:p>
            <a:pPr marL="457200" indent="-457200">
              <a:buFont typeface="Arial" panose="020B0604020202020204" pitchFamily="34" charset="0"/>
              <a:buChar char="•"/>
            </a:pPr>
            <a:r>
              <a:rPr lang="en-US" sz="2600" dirty="0"/>
              <a:t>Everyone will be held to the same standards to which they are currently held.  </a:t>
            </a:r>
          </a:p>
        </p:txBody>
      </p:sp>
    </p:spTree>
    <p:extLst>
      <p:ext uri="{BB962C8B-B14F-4D97-AF65-F5344CB8AC3E}">
        <p14:creationId xmlns:p14="http://schemas.microsoft.com/office/powerpoint/2010/main" val="365207503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9EF4-760B-4BAB-9CCB-FCFD83E09284}"/>
              </a:ext>
            </a:extLst>
          </p:cNvPr>
          <p:cNvSpPr>
            <a:spLocks noGrp="1"/>
          </p:cNvSpPr>
          <p:nvPr>
            <p:ph type="title"/>
          </p:nvPr>
        </p:nvSpPr>
        <p:spPr/>
        <p:txBody>
          <a:bodyPr/>
          <a:lstStyle/>
          <a:p>
            <a:r>
              <a:rPr lang="en-US" dirty="0"/>
              <a:t>Membership Categories</a:t>
            </a:r>
          </a:p>
        </p:txBody>
      </p:sp>
      <p:graphicFrame>
        <p:nvGraphicFramePr>
          <p:cNvPr id="7" name="Content Placeholder 6">
            <a:extLst>
              <a:ext uri="{FF2B5EF4-FFF2-40B4-BE49-F238E27FC236}">
                <a16:creationId xmlns:a16="http://schemas.microsoft.com/office/drawing/2014/main" id="{06DC90CB-FDD9-4C5E-A43A-D57EED41A8C3}"/>
              </a:ext>
            </a:extLst>
          </p:cNvPr>
          <p:cNvGraphicFramePr>
            <a:graphicFrameLocks noGrp="1"/>
          </p:cNvGraphicFramePr>
          <p:nvPr>
            <p:ph idx="1"/>
            <p:extLst>
              <p:ext uri="{D42A27DB-BD31-4B8C-83A1-F6EECF244321}">
                <p14:modId xmlns:p14="http://schemas.microsoft.com/office/powerpoint/2010/main" val="3198356581"/>
              </p:ext>
            </p:extLst>
          </p:nvPr>
        </p:nvGraphicFramePr>
        <p:xfrm>
          <a:off x="304800" y="1828800"/>
          <a:ext cx="8534399" cy="3441537"/>
        </p:xfrm>
        <a:graphic>
          <a:graphicData uri="http://schemas.openxmlformats.org/drawingml/2006/table">
            <a:tbl>
              <a:tblPr>
                <a:tableStyleId>{5C22544A-7EE6-4342-B048-85BDC9FD1C3A}</a:tableStyleId>
              </a:tblPr>
              <a:tblGrid>
                <a:gridCol w="2590800">
                  <a:extLst>
                    <a:ext uri="{9D8B030D-6E8A-4147-A177-3AD203B41FA5}">
                      <a16:colId xmlns:a16="http://schemas.microsoft.com/office/drawing/2014/main" val="1825636879"/>
                    </a:ext>
                  </a:extLst>
                </a:gridCol>
                <a:gridCol w="2743200">
                  <a:extLst>
                    <a:ext uri="{9D8B030D-6E8A-4147-A177-3AD203B41FA5}">
                      <a16:colId xmlns:a16="http://schemas.microsoft.com/office/drawing/2014/main" val="1194934203"/>
                    </a:ext>
                  </a:extLst>
                </a:gridCol>
                <a:gridCol w="3200399">
                  <a:extLst>
                    <a:ext uri="{9D8B030D-6E8A-4147-A177-3AD203B41FA5}">
                      <a16:colId xmlns:a16="http://schemas.microsoft.com/office/drawing/2014/main" val="1902328912"/>
                    </a:ext>
                  </a:extLst>
                </a:gridCol>
              </a:tblGrid>
              <a:tr h="489028">
                <a:tc>
                  <a:txBody>
                    <a:bodyPr/>
                    <a:lstStyle/>
                    <a:p>
                      <a:pPr algn="ctr" fontAlgn="b"/>
                      <a:r>
                        <a:rPr lang="en-US" sz="2800" b="1" u="none" strike="noStrike" dirty="0">
                          <a:effectLst/>
                        </a:rPr>
                        <a:t>AOSA</a:t>
                      </a:r>
                      <a:endParaRPr lang="en-US" sz="2800" b="1"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2800" b="1" u="none" strike="noStrike" dirty="0">
                          <a:effectLst/>
                        </a:rPr>
                        <a:t>SCST</a:t>
                      </a:r>
                      <a:endParaRPr lang="en-US" sz="2800" b="1"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2400" b="1" u="none" strike="noStrike" dirty="0">
                          <a:effectLst/>
                        </a:rPr>
                        <a:t>Umbrella/Autonomous</a:t>
                      </a:r>
                      <a:r>
                        <a:rPr lang="en-US" sz="2800" b="1" u="none" strike="noStrike" dirty="0">
                          <a:effectLst/>
                        </a:rPr>
                        <a:t> </a:t>
                      </a:r>
                      <a:endParaRPr lang="en-US" sz="2800" b="1"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3716310768"/>
                  </a:ext>
                </a:extLst>
              </a:tr>
              <a:tr h="489028">
                <a:tc>
                  <a:txBody>
                    <a:bodyPr/>
                    <a:lstStyle/>
                    <a:p>
                      <a:pPr algn="ctr" fontAlgn="b"/>
                      <a:r>
                        <a:rPr lang="en-US" sz="1800" b="0" u="none" strike="noStrike" dirty="0">
                          <a:effectLst/>
                        </a:rPr>
                        <a:t>Official Laboratory</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Registered Member</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Organizational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1119268321"/>
                  </a:ext>
                </a:extLst>
              </a:tr>
              <a:tr h="489028">
                <a:tc>
                  <a:txBody>
                    <a:bodyPr/>
                    <a:lstStyle/>
                    <a:p>
                      <a:pPr algn="ctr" fontAlgn="b"/>
                      <a:r>
                        <a:rPr lang="en-US" sz="1800" b="0" u="none" strike="noStrike" dirty="0">
                          <a:effectLst/>
                        </a:rPr>
                        <a:t>Allied Laboratory</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Certified Member</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Accredited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2471289963"/>
                  </a:ext>
                </a:extLst>
              </a:tr>
              <a:tr h="489028">
                <a:tc>
                  <a:txBody>
                    <a:bodyPr/>
                    <a:lstStyle/>
                    <a:p>
                      <a:pPr algn="ctr" fontAlgn="b"/>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a:effectLst/>
                        </a:rPr>
                        <a:t>Professional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Professional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1216711024"/>
                  </a:ext>
                </a:extLst>
              </a:tr>
              <a:tr h="5073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u="none" strike="noStrike">
                          <a:effectLst/>
                        </a:rPr>
                        <a:t>Affiliate </a:t>
                      </a:r>
                      <a:r>
                        <a:rPr lang="en-US" sz="1800" b="0" u="none" strike="noStrike" dirty="0">
                          <a:effectLst/>
                        </a:rPr>
                        <a:t>Member</a:t>
                      </a:r>
                      <a:endParaRPr lang="en-US" sz="1800" b="0" i="0" u="none" strike="noStrike" dirty="0">
                        <a:solidFill>
                          <a:srgbClr val="000000"/>
                        </a:solidFill>
                        <a:effectLst/>
                        <a:latin typeface="Calibri" panose="020F0502020204030204" pitchFamily="34" charset="0"/>
                      </a:endParaRPr>
                    </a:p>
                  </a:txBody>
                  <a:tcPr marL="5955" marR="5955" marT="5955" marB="0" anchor="b" anchorCtr="1"/>
                </a:tc>
                <a:tc>
                  <a:txBody>
                    <a:bodyPr/>
                    <a:lstStyle/>
                    <a:p>
                      <a:pPr algn="ctr" fontAlgn="b"/>
                      <a:r>
                        <a:rPr lang="en-US" sz="1800" b="0" u="none" strike="noStrike">
                          <a:effectLst/>
                        </a:rPr>
                        <a:t>Research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Scientific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290513242"/>
                  </a:ext>
                </a:extLst>
              </a:tr>
              <a:tr h="489028">
                <a:tc>
                  <a:txBody>
                    <a:bodyPr/>
                    <a:lstStyle/>
                    <a:p>
                      <a:pPr algn="ctr" fontAlgn="b"/>
                      <a:r>
                        <a:rPr lang="en-US" sz="1800" b="0" u="none" strike="noStrike" dirty="0">
                          <a:effectLst/>
                        </a:rPr>
                        <a:t>Associate Member</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a:effectLst/>
                        </a:rPr>
                        <a:t>Associate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Associate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1667912595"/>
                  </a:ext>
                </a:extLst>
              </a:tr>
              <a:tr h="489028">
                <a:tc>
                  <a:txBody>
                    <a:bodyPr/>
                    <a:lstStyle/>
                    <a:p>
                      <a:pPr algn="ctr" fontAlgn="b"/>
                      <a:r>
                        <a:rPr lang="en-US" sz="1800" b="0" u="none" strike="noStrike">
                          <a:effectLst/>
                        </a:rPr>
                        <a:t>Honorary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a:effectLst/>
                        </a:rPr>
                        <a:t>Honorary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Honorary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716254175"/>
                  </a:ext>
                </a:extLst>
              </a:tr>
            </a:tbl>
          </a:graphicData>
        </a:graphic>
      </p:graphicFrame>
    </p:spTree>
    <p:extLst>
      <p:ext uri="{BB962C8B-B14F-4D97-AF65-F5344CB8AC3E}">
        <p14:creationId xmlns:p14="http://schemas.microsoft.com/office/powerpoint/2010/main" val="240996179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80112-376A-4E76-A428-8F8F70DF9808}"/>
              </a:ext>
            </a:extLst>
          </p:cNvPr>
          <p:cNvSpPr>
            <a:spLocks noGrp="1"/>
          </p:cNvSpPr>
          <p:nvPr>
            <p:ph type="title"/>
          </p:nvPr>
        </p:nvSpPr>
        <p:spPr/>
        <p:txBody>
          <a:bodyPr/>
          <a:lstStyle/>
          <a:p>
            <a:r>
              <a:rPr lang="en-US" dirty="0"/>
              <a:t>Voting Rights on Elections and Business Matters</a:t>
            </a:r>
          </a:p>
        </p:txBody>
      </p:sp>
      <p:graphicFrame>
        <p:nvGraphicFramePr>
          <p:cNvPr id="6" name="Content Placeholder 5">
            <a:extLst>
              <a:ext uri="{FF2B5EF4-FFF2-40B4-BE49-F238E27FC236}">
                <a16:creationId xmlns:a16="http://schemas.microsoft.com/office/drawing/2014/main" id="{267A8FB0-2B75-4AE9-8EF2-9F333B016143}"/>
              </a:ext>
            </a:extLst>
          </p:cNvPr>
          <p:cNvGraphicFramePr>
            <a:graphicFrameLocks noGrp="1"/>
          </p:cNvGraphicFramePr>
          <p:nvPr>
            <p:ph idx="1"/>
            <p:extLst>
              <p:ext uri="{D42A27DB-BD31-4B8C-83A1-F6EECF244321}">
                <p14:modId xmlns:p14="http://schemas.microsoft.com/office/powerpoint/2010/main" val="1393291638"/>
              </p:ext>
            </p:extLst>
          </p:nvPr>
        </p:nvGraphicFramePr>
        <p:xfrm>
          <a:off x="381000" y="1981200"/>
          <a:ext cx="8229599" cy="3320140"/>
        </p:xfrm>
        <a:graphic>
          <a:graphicData uri="http://schemas.openxmlformats.org/drawingml/2006/table">
            <a:tbl>
              <a:tblPr>
                <a:tableStyleId>{5C22544A-7EE6-4342-B048-85BDC9FD1C3A}</a:tableStyleId>
              </a:tblPr>
              <a:tblGrid>
                <a:gridCol w="2438400">
                  <a:extLst>
                    <a:ext uri="{9D8B030D-6E8A-4147-A177-3AD203B41FA5}">
                      <a16:colId xmlns:a16="http://schemas.microsoft.com/office/drawing/2014/main" val="1537630142"/>
                    </a:ext>
                  </a:extLst>
                </a:gridCol>
                <a:gridCol w="2438400">
                  <a:extLst>
                    <a:ext uri="{9D8B030D-6E8A-4147-A177-3AD203B41FA5}">
                      <a16:colId xmlns:a16="http://schemas.microsoft.com/office/drawing/2014/main" val="316452601"/>
                    </a:ext>
                  </a:extLst>
                </a:gridCol>
                <a:gridCol w="3352799">
                  <a:extLst>
                    <a:ext uri="{9D8B030D-6E8A-4147-A177-3AD203B41FA5}">
                      <a16:colId xmlns:a16="http://schemas.microsoft.com/office/drawing/2014/main" val="2869923617"/>
                    </a:ext>
                  </a:extLst>
                </a:gridCol>
              </a:tblGrid>
              <a:tr h="664028">
                <a:tc>
                  <a:txBody>
                    <a:bodyPr/>
                    <a:lstStyle/>
                    <a:p>
                      <a:pPr algn="ctr" fontAlgn="b"/>
                      <a:r>
                        <a:rPr lang="en-US" sz="2800" b="1" u="none" strike="noStrike" dirty="0">
                          <a:effectLst/>
                        </a:rPr>
                        <a:t>AOSA</a:t>
                      </a:r>
                      <a:endParaRPr lang="en-US" sz="2800" b="1"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2800" b="1" u="none" strike="noStrike" dirty="0">
                          <a:effectLst/>
                        </a:rPr>
                        <a:t>SCST</a:t>
                      </a:r>
                      <a:endParaRPr lang="en-US" sz="2800" b="1"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2400" b="1" u="none" strike="noStrike" dirty="0">
                          <a:effectLst/>
                        </a:rPr>
                        <a:t>Umbrella/Autonomous</a:t>
                      </a:r>
                      <a:endParaRPr lang="en-US" sz="2400" b="1" i="0" u="none" strike="noStrike" dirty="0">
                        <a:solidFill>
                          <a:srgbClr val="000000"/>
                        </a:solidFill>
                        <a:effectLst/>
                        <a:latin typeface="Calibri" panose="020F0502020204030204" pitchFamily="34" charset="0"/>
                      </a:endParaRPr>
                    </a:p>
                  </a:txBody>
                  <a:tcPr marL="6540" marR="6540" marT="6116" marB="0" anchor="b"/>
                </a:tc>
                <a:extLst>
                  <a:ext uri="{0D108BD9-81ED-4DB2-BD59-A6C34878D82A}">
                    <a16:rowId xmlns:a16="http://schemas.microsoft.com/office/drawing/2014/main" val="1459789815"/>
                  </a:ext>
                </a:extLst>
              </a:tr>
              <a:tr h="664028">
                <a:tc>
                  <a:txBody>
                    <a:bodyPr/>
                    <a:lstStyle/>
                    <a:p>
                      <a:pPr algn="ctr" fontAlgn="b"/>
                      <a:r>
                        <a:rPr lang="en-US" sz="1800" u="none" strike="noStrike" dirty="0">
                          <a:effectLst/>
                        </a:rPr>
                        <a:t>Official Laboratory</a:t>
                      </a:r>
                      <a:endParaRPr lang="en-US" sz="1800" b="1"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dirty="0">
                          <a:effectLst/>
                        </a:rPr>
                        <a:t>Registered Member</a:t>
                      </a:r>
                      <a:endParaRPr lang="en-US" sz="1800" b="1"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dirty="0">
                          <a:effectLst/>
                        </a:rPr>
                        <a:t>Organizational Member</a:t>
                      </a:r>
                      <a:endParaRPr lang="en-US" sz="1800" b="1" i="0" u="none" strike="noStrike" dirty="0">
                        <a:solidFill>
                          <a:srgbClr val="000000"/>
                        </a:solidFill>
                        <a:effectLst/>
                        <a:latin typeface="Calibri" panose="020F0502020204030204" pitchFamily="34" charset="0"/>
                      </a:endParaRPr>
                    </a:p>
                  </a:txBody>
                  <a:tcPr marL="6540" marR="6540" marT="6116" marB="0" anchor="b"/>
                </a:tc>
                <a:extLst>
                  <a:ext uri="{0D108BD9-81ED-4DB2-BD59-A6C34878D82A}">
                    <a16:rowId xmlns:a16="http://schemas.microsoft.com/office/drawing/2014/main" val="2485973083"/>
                  </a:ext>
                </a:extLst>
              </a:tr>
              <a:tr h="664028">
                <a:tc>
                  <a:txBody>
                    <a:bodyPr/>
                    <a:lstStyle/>
                    <a:p>
                      <a:pPr algn="ctr" fontAlgn="b"/>
                      <a:endParaRPr lang="en-US" sz="1800" b="1"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dirty="0">
                          <a:effectLst/>
                        </a:rPr>
                        <a:t>Certified Member</a:t>
                      </a:r>
                      <a:endParaRPr lang="en-US" sz="1800" b="1"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dirty="0">
                          <a:effectLst/>
                        </a:rPr>
                        <a:t>Accredited Member</a:t>
                      </a:r>
                      <a:endParaRPr lang="en-US" sz="1800" b="1" i="0" u="none" strike="noStrike" dirty="0">
                        <a:solidFill>
                          <a:srgbClr val="000000"/>
                        </a:solidFill>
                        <a:effectLst/>
                        <a:latin typeface="Calibri" panose="020F0502020204030204" pitchFamily="34" charset="0"/>
                      </a:endParaRPr>
                    </a:p>
                  </a:txBody>
                  <a:tcPr marL="6540" marR="6540" marT="6116" marB="0" anchor="b"/>
                </a:tc>
                <a:extLst>
                  <a:ext uri="{0D108BD9-81ED-4DB2-BD59-A6C34878D82A}">
                    <a16:rowId xmlns:a16="http://schemas.microsoft.com/office/drawing/2014/main" val="1604636015"/>
                  </a:ext>
                </a:extLst>
              </a:tr>
              <a:tr h="664028">
                <a:tc>
                  <a:txBody>
                    <a:bodyPr/>
                    <a:lstStyle/>
                    <a:p>
                      <a:pPr algn="ctr" fontAlgn="b"/>
                      <a:endParaRPr lang="en-US" sz="1800" b="1"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a:effectLst/>
                        </a:rPr>
                        <a:t>Professional Member</a:t>
                      </a:r>
                      <a:endParaRPr lang="en-US" sz="1800" b="1" i="0" u="none" strike="noStrike">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dirty="0">
                          <a:effectLst/>
                        </a:rPr>
                        <a:t>Professional Member</a:t>
                      </a:r>
                      <a:endParaRPr lang="en-US" sz="1800" b="1" i="0" u="none" strike="noStrike" dirty="0">
                        <a:solidFill>
                          <a:srgbClr val="000000"/>
                        </a:solidFill>
                        <a:effectLst/>
                        <a:latin typeface="Calibri" panose="020F0502020204030204" pitchFamily="34" charset="0"/>
                      </a:endParaRPr>
                    </a:p>
                  </a:txBody>
                  <a:tcPr marL="6540" marR="6540" marT="6116" marB="0" anchor="b"/>
                </a:tc>
                <a:extLst>
                  <a:ext uri="{0D108BD9-81ED-4DB2-BD59-A6C34878D82A}">
                    <a16:rowId xmlns:a16="http://schemas.microsoft.com/office/drawing/2014/main" val="3961454570"/>
                  </a:ext>
                </a:extLst>
              </a:tr>
              <a:tr h="664028">
                <a:tc>
                  <a:txBody>
                    <a:bodyPr/>
                    <a:lstStyle/>
                    <a:p>
                      <a:pPr algn="l" fontAlgn="b"/>
                      <a:endParaRPr lang="en-US" sz="1800" b="0" i="0" u="none" strike="noStrike" dirty="0">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a:effectLst/>
                        </a:rPr>
                        <a:t>Research Member</a:t>
                      </a:r>
                      <a:endParaRPr lang="en-US" sz="1800" b="1" i="0" u="none" strike="noStrike">
                        <a:solidFill>
                          <a:srgbClr val="000000"/>
                        </a:solidFill>
                        <a:effectLst/>
                        <a:latin typeface="Calibri" panose="020F0502020204030204" pitchFamily="34" charset="0"/>
                      </a:endParaRPr>
                    </a:p>
                  </a:txBody>
                  <a:tcPr marL="6540" marR="6540" marT="6116" marB="0" anchor="b"/>
                </a:tc>
                <a:tc>
                  <a:txBody>
                    <a:bodyPr/>
                    <a:lstStyle/>
                    <a:p>
                      <a:pPr algn="ctr" fontAlgn="b"/>
                      <a:r>
                        <a:rPr lang="en-US" sz="1800" u="none" strike="noStrike" dirty="0">
                          <a:effectLst/>
                        </a:rPr>
                        <a:t>Scientific Member</a:t>
                      </a:r>
                      <a:endParaRPr lang="en-US" sz="1800" b="1" i="0" u="none" strike="noStrike" dirty="0">
                        <a:solidFill>
                          <a:srgbClr val="000000"/>
                        </a:solidFill>
                        <a:effectLst/>
                        <a:latin typeface="Calibri" panose="020F0502020204030204" pitchFamily="34" charset="0"/>
                      </a:endParaRPr>
                    </a:p>
                  </a:txBody>
                  <a:tcPr marL="6540" marR="6540" marT="6116" marB="0" anchor="b"/>
                </a:tc>
                <a:extLst>
                  <a:ext uri="{0D108BD9-81ED-4DB2-BD59-A6C34878D82A}">
                    <a16:rowId xmlns:a16="http://schemas.microsoft.com/office/drawing/2014/main" val="3576895157"/>
                  </a:ext>
                </a:extLst>
              </a:tr>
            </a:tbl>
          </a:graphicData>
        </a:graphic>
      </p:graphicFrame>
    </p:spTree>
    <p:extLst>
      <p:ext uri="{BB962C8B-B14F-4D97-AF65-F5344CB8AC3E}">
        <p14:creationId xmlns:p14="http://schemas.microsoft.com/office/powerpoint/2010/main" val="289660989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3C1BB-7A6B-439D-BDD7-F3183342606D}"/>
              </a:ext>
            </a:extLst>
          </p:cNvPr>
          <p:cNvSpPr>
            <a:spLocks noGrp="1"/>
          </p:cNvSpPr>
          <p:nvPr>
            <p:ph type="title"/>
          </p:nvPr>
        </p:nvSpPr>
        <p:spPr/>
        <p:txBody>
          <a:bodyPr/>
          <a:lstStyle/>
          <a:p>
            <a:r>
              <a:rPr lang="en-US" dirty="0"/>
              <a:t>Voting Rights on Elections and Business Matters</a:t>
            </a:r>
          </a:p>
        </p:txBody>
      </p:sp>
      <p:sp>
        <p:nvSpPr>
          <p:cNvPr id="3" name="Content Placeholder 2">
            <a:extLst>
              <a:ext uri="{FF2B5EF4-FFF2-40B4-BE49-F238E27FC236}">
                <a16:creationId xmlns:a16="http://schemas.microsoft.com/office/drawing/2014/main" id="{397CD162-06FC-4B86-B971-1DC58C8E0646}"/>
              </a:ext>
            </a:extLst>
          </p:cNvPr>
          <p:cNvSpPr>
            <a:spLocks noGrp="1"/>
          </p:cNvSpPr>
          <p:nvPr>
            <p:ph idx="1"/>
          </p:nvPr>
        </p:nvSpPr>
        <p:spPr/>
        <p:txBody>
          <a:bodyPr/>
          <a:lstStyle/>
          <a:p>
            <a:r>
              <a:rPr lang="en-US" dirty="0"/>
              <a:t>How many times can I vote?</a:t>
            </a:r>
          </a:p>
          <a:p>
            <a:pPr lvl="1"/>
            <a:r>
              <a:rPr lang="en-US" dirty="0"/>
              <a:t>Currently, AOSA members that are also RST’s are allowed to vote up to twice.  </a:t>
            </a:r>
          </a:p>
          <a:p>
            <a:pPr lvl="2"/>
            <a:r>
              <a:rPr lang="en-US" dirty="0"/>
              <a:t>They vote on AOSA Business matters.</a:t>
            </a:r>
          </a:p>
          <a:p>
            <a:pPr lvl="2"/>
            <a:r>
              <a:rPr lang="en-US" dirty="0"/>
              <a:t>As RSTs, they are entitled to vote on SCST business matters.</a:t>
            </a:r>
          </a:p>
        </p:txBody>
      </p:sp>
    </p:spTree>
    <p:extLst>
      <p:ext uri="{BB962C8B-B14F-4D97-AF65-F5344CB8AC3E}">
        <p14:creationId xmlns:p14="http://schemas.microsoft.com/office/powerpoint/2010/main" val="63609625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42F84-BF9B-4053-872C-52F0F8BC1857}"/>
              </a:ext>
            </a:extLst>
          </p:cNvPr>
          <p:cNvSpPr>
            <a:spLocks noGrp="1"/>
          </p:cNvSpPr>
          <p:nvPr>
            <p:ph type="title"/>
          </p:nvPr>
        </p:nvSpPr>
        <p:spPr/>
        <p:txBody>
          <a:bodyPr/>
          <a:lstStyle/>
          <a:p>
            <a:r>
              <a:rPr lang="en-US" dirty="0"/>
              <a:t>Voting Rights on Elections and Business Matters</a:t>
            </a:r>
          </a:p>
        </p:txBody>
      </p:sp>
      <p:sp>
        <p:nvSpPr>
          <p:cNvPr id="3" name="Content Placeholder 2">
            <a:extLst>
              <a:ext uri="{FF2B5EF4-FFF2-40B4-BE49-F238E27FC236}">
                <a16:creationId xmlns:a16="http://schemas.microsoft.com/office/drawing/2014/main" id="{602D436F-94C4-42A0-8705-BF9439288BC7}"/>
              </a:ext>
            </a:extLst>
          </p:cNvPr>
          <p:cNvSpPr>
            <a:spLocks noGrp="1"/>
          </p:cNvSpPr>
          <p:nvPr>
            <p:ph idx="1"/>
          </p:nvPr>
        </p:nvSpPr>
        <p:spPr/>
        <p:txBody>
          <a:bodyPr/>
          <a:lstStyle/>
          <a:p>
            <a:pPr lvl="1"/>
            <a:r>
              <a:rPr lang="en-US" dirty="0"/>
              <a:t>AOSA members vote once on business matters and elections if they are the chosen delegate for the Official laboratory</a:t>
            </a:r>
          </a:p>
          <a:p>
            <a:pPr marL="457200" lvl="1" indent="0">
              <a:buNone/>
            </a:pPr>
            <a:endParaRPr lang="en-US" dirty="0"/>
          </a:p>
          <a:p>
            <a:pPr lvl="1"/>
            <a:r>
              <a:rPr lang="en-US" dirty="0"/>
              <a:t>SCST members vote once on business matters and elections </a:t>
            </a:r>
          </a:p>
        </p:txBody>
      </p:sp>
    </p:spTree>
    <p:extLst>
      <p:ext uri="{BB962C8B-B14F-4D97-AF65-F5344CB8AC3E}">
        <p14:creationId xmlns:p14="http://schemas.microsoft.com/office/powerpoint/2010/main" val="179680848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4F9C1-3959-4530-83FF-7D3059E75786}"/>
              </a:ext>
            </a:extLst>
          </p:cNvPr>
          <p:cNvSpPr>
            <a:spLocks noGrp="1"/>
          </p:cNvSpPr>
          <p:nvPr>
            <p:ph type="title"/>
          </p:nvPr>
        </p:nvSpPr>
        <p:spPr/>
        <p:txBody>
          <a:bodyPr/>
          <a:lstStyle/>
          <a:p>
            <a:r>
              <a:rPr lang="en-US" dirty="0"/>
              <a:t>Voting Rights on Elections and Business Matters</a:t>
            </a:r>
          </a:p>
        </p:txBody>
      </p:sp>
      <p:sp>
        <p:nvSpPr>
          <p:cNvPr id="3" name="Content Placeholder 2">
            <a:extLst>
              <a:ext uri="{FF2B5EF4-FFF2-40B4-BE49-F238E27FC236}">
                <a16:creationId xmlns:a16="http://schemas.microsoft.com/office/drawing/2014/main" id="{51608CD8-4593-4574-9362-F53CF2874222}"/>
              </a:ext>
            </a:extLst>
          </p:cNvPr>
          <p:cNvSpPr>
            <a:spLocks noGrp="1"/>
          </p:cNvSpPr>
          <p:nvPr>
            <p:ph idx="1"/>
          </p:nvPr>
        </p:nvSpPr>
        <p:spPr/>
        <p:txBody>
          <a:bodyPr/>
          <a:lstStyle/>
          <a:p>
            <a:pPr lvl="1"/>
            <a:r>
              <a:rPr lang="en-US" dirty="0"/>
              <a:t>USTO Umbrella Model</a:t>
            </a:r>
          </a:p>
          <a:p>
            <a:pPr lvl="2"/>
            <a:r>
              <a:rPr lang="en-US" sz="2000" dirty="0"/>
              <a:t>AOSA members would be allowed to vote on elections and business matters that affect only AOSA.</a:t>
            </a:r>
          </a:p>
          <a:p>
            <a:pPr lvl="2"/>
            <a:r>
              <a:rPr lang="en-US" sz="2000" dirty="0"/>
              <a:t>SCST members would be allowed to vote on elections and business matters that affect only SCST</a:t>
            </a:r>
          </a:p>
          <a:p>
            <a:pPr lvl="2"/>
            <a:r>
              <a:rPr lang="en-US" sz="2000" dirty="0"/>
              <a:t>USTO members would be allowed to vote on elections and business matters that affect USTO.</a:t>
            </a:r>
          </a:p>
          <a:p>
            <a:pPr lvl="2"/>
            <a:r>
              <a:rPr lang="en-US" sz="2000" dirty="0"/>
              <a:t>Typically members will only vote once on business matters.  Business matters should normally only affect AOSA, SCST, or USTO individually.  In the situation where it may not then you would be allowed to vote as an Umbrella member and as an AOSA and/or SCST member.    </a:t>
            </a:r>
          </a:p>
        </p:txBody>
      </p:sp>
    </p:spTree>
    <p:extLst>
      <p:ext uri="{BB962C8B-B14F-4D97-AF65-F5344CB8AC3E}">
        <p14:creationId xmlns:p14="http://schemas.microsoft.com/office/powerpoint/2010/main" val="168139001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C325C-2AB8-4FB2-98F5-C7D8A6C62E94}"/>
              </a:ext>
            </a:extLst>
          </p:cNvPr>
          <p:cNvSpPr>
            <a:spLocks noGrp="1"/>
          </p:cNvSpPr>
          <p:nvPr>
            <p:ph type="title"/>
          </p:nvPr>
        </p:nvSpPr>
        <p:spPr/>
        <p:txBody>
          <a:bodyPr/>
          <a:lstStyle/>
          <a:p>
            <a:r>
              <a:rPr lang="en-US" dirty="0"/>
              <a:t>Voting Rights on Elections and Business Matters</a:t>
            </a:r>
          </a:p>
        </p:txBody>
      </p:sp>
      <p:sp>
        <p:nvSpPr>
          <p:cNvPr id="3" name="Content Placeholder 2">
            <a:extLst>
              <a:ext uri="{FF2B5EF4-FFF2-40B4-BE49-F238E27FC236}">
                <a16:creationId xmlns:a16="http://schemas.microsoft.com/office/drawing/2014/main" id="{7183FD96-D5BD-4851-80BA-FE33D94AD27B}"/>
              </a:ext>
            </a:extLst>
          </p:cNvPr>
          <p:cNvSpPr>
            <a:spLocks noGrp="1"/>
          </p:cNvSpPr>
          <p:nvPr>
            <p:ph idx="1"/>
          </p:nvPr>
        </p:nvSpPr>
        <p:spPr/>
        <p:txBody>
          <a:bodyPr/>
          <a:lstStyle/>
          <a:p>
            <a:pPr lvl="1"/>
            <a:r>
              <a:rPr lang="en-US" dirty="0"/>
              <a:t>USTO Autonomous Committee Model</a:t>
            </a:r>
          </a:p>
          <a:p>
            <a:pPr lvl="2"/>
            <a:r>
              <a:rPr lang="en-US" dirty="0"/>
              <a:t>One membership, one vote in elections and business matters</a:t>
            </a:r>
          </a:p>
          <a:p>
            <a:pPr lvl="2"/>
            <a:r>
              <a:rPr lang="en-US" dirty="0"/>
              <a:t>If an organizational member and an accredited member, you may be allowed to vote twice if you are the representative for the organizational member.  </a:t>
            </a:r>
          </a:p>
        </p:txBody>
      </p:sp>
    </p:spTree>
    <p:extLst>
      <p:ext uri="{BB962C8B-B14F-4D97-AF65-F5344CB8AC3E}">
        <p14:creationId xmlns:p14="http://schemas.microsoft.com/office/powerpoint/2010/main" val="60317193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48851-90F6-4F8A-AC11-8DD6CFBC0B6B}"/>
              </a:ext>
            </a:extLst>
          </p:cNvPr>
          <p:cNvSpPr>
            <a:spLocks noGrp="1"/>
          </p:cNvSpPr>
          <p:nvPr>
            <p:ph type="title"/>
          </p:nvPr>
        </p:nvSpPr>
        <p:spPr/>
        <p:txBody>
          <a:bodyPr/>
          <a:lstStyle/>
          <a:p>
            <a:r>
              <a:rPr lang="en-US" dirty="0"/>
              <a:t>Hold Office</a:t>
            </a:r>
          </a:p>
        </p:txBody>
      </p:sp>
      <p:graphicFrame>
        <p:nvGraphicFramePr>
          <p:cNvPr id="4" name="Content Placeholder 3">
            <a:extLst>
              <a:ext uri="{FF2B5EF4-FFF2-40B4-BE49-F238E27FC236}">
                <a16:creationId xmlns:a16="http://schemas.microsoft.com/office/drawing/2014/main" id="{D5E3C024-5074-4122-9C83-02F6537AEF91}"/>
              </a:ext>
            </a:extLst>
          </p:cNvPr>
          <p:cNvGraphicFramePr>
            <a:graphicFrameLocks noGrp="1"/>
          </p:cNvGraphicFramePr>
          <p:nvPr>
            <p:ph idx="1"/>
            <p:extLst>
              <p:ext uri="{D42A27DB-BD31-4B8C-83A1-F6EECF244321}">
                <p14:modId xmlns:p14="http://schemas.microsoft.com/office/powerpoint/2010/main" val="189953571"/>
              </p:ext>
            </p:extLst>
          </p:nvPr>
        </p:nvGraphicFramePr>
        <p:xfrm>
          <a:off x="457200" y="1600200"/>
          <a:ext cx="8229599" cy="4114795"/>
        </p:xfrm>
        <a:graphic>
          <a:graphicData uri="http://schemas.openxmlformats.org/drawingml/2006/table">
            <a:tbl>
              <a:tblPr>
                <a:tableStyleId>{5C22544A-7EE6-4342-B048-85BDC9FD1C3A}</a:tableStyleId>
              </a:tblPr>
              <a:tblGrid>
                <a:gridCol w="2667000">
                  <a:extLst>
                    <a:ext uri="{9D8B030D-6E8A-4147-A177-3AD203B41FA5}">
                      <a16:colId xmlns:a16="http://schemas.microsoft.com/office/drawing/2014/main" val="2810891211"/>
                    </a:ext>
                  </a:extLst>
                </a:gridCol>
                <a:gridCol w="2514600">
                  <a:extLst>
                    <a:ext uri="{9D8B030D-6E8A-4147-A177-3AD203B41FA5}">
                      <a16:colId xmlns:a16="http://schemas.microsoft.com/office/drawing/2014/main" val="3706834692"/>
                    </a:ext>
                  </a:extLst>
                </a:gridCol>
                <a:gridCol w="3047999">
                  <a:extLst>
                    <a:ext uri="{9D8B030D-6E8A-4147-A177-3AD203B41FA5}">
                      <a16:colId xmlns:a16="http://schemas.microsoft.com/office/drawing/2014/main" val="3318686411"/>
                    </a:ext>
                  </a:extLst>
                </a:gridCol>
              </a:tblGrid>
              <a:tr h="822959">
                <a:tc>
                  <a:txBody>
                    <a:bodyPr/>
                    <a:lstStyle/>
                    <a:p>
                      <a:pPr algn="ctr" fontAlgn="b"/>
                      <a:r>
                        <a:rPr lang="en-US" sz="2800" b="1" u="none" strike="noStrike" dirty="0">
                          <a:effectLst/>
                        </a:rPr>
                        <a:t>AOSA</a:t>
                      </a:r>
                      <a:endParaRPr lang="en-US" sz="2800" b="1" i="0" u="none" strike="noStrike" dirty="0">
                        <a:solidFill>
                          <a:srgbClr val="000000"/>
                        </a:solidFill>
                        <a:effectLst/>
                        <a:latin typeface="Calibri" panose="020F0502020204030204" pitchFamily="34" charset="0"/>
                      </a:endParaRPr>
                    </a:p>
                  </a:txBody>
                  <a:tcPr marL="6740" marR="6740" marT="6116" marB="0" anchor="b"/>
                </a:tc>
                <a:tc>
                  <a:txBody>
                    <a:bodyPr/>
                    <a:lstStyle/>
                    <a:p>
                      <a:pPr algn="ctr" fontAlgn="b"/>
                      <a:r>
                        <a:rPr lang="en-US" sz="2800" b="1" u="none" strike="noStrike" dirty="0">
                          <a:effectLst/>
                        </a:rPr>
                        <a:t>SCST</a:t>
                      </a:r>
                      <a:endParaRPr lang="en-US" sz="2800" b="1" i="0" u="none" strike="noStrike" dirty="0">
                        <a:solidFill>
                          <a:srgbClr val="000000"/>
                        </a:solidFill>
                        <a:effectLst/>
                        <a:latin typeface="Calibri" panose="020F0502020204030204" pitchFamily="34" charset="0"/>
                      </a:endParaRPr>
                    </a:p>
                  </a:txBody>
                  <a:tcPr marL="6740" marR="6740" marT="6116"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mn-lt"/>
                          <a:ea typeface="+mn-ea"/>
                          <a:cs typeface="+mn-cs"/>
                        </a:rPr>
                        <a:t>Umbrella/Autonomous</a:t>
                      </a:r>
                      <a:endParaRPr kumimoji="0" lang="en-US"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6740" marR="6740" marT="6116" marB="0" anchor="b"/>
                </a:tc>
                <a:extLst>
                  <a:ext uri="{0D108BD9-81ED-4DB2-BD59-A6C34878D82A}">
                    <a16:rowId xmlns:a16="http://schemas.microsoft.com/office/drawing/2014/main" val="1219761449"/>
                  </a:ext>
                </a:extLst>
              </a:tr>
              <a:tr h="822959">
                <a:tc>
                  <a:txBody>
                    <a:bodyPr/>
                    <a:lstStyle/>
                    <a:p>
                      <a:pPr algn="ctr" fontAlgn="b"/>
                      <a:r>
                        <a:rPr lang="en-US" sz="2000" u="none" strike="noStrike" dirty="0">
                          <a:effectLst/>
                        </a:rPr>
                        <a:t>Official Laboratory</a:t>
                      </a:r>
                      <a:endParaRPr lang="en-US" sz="2000" b="1" i="0" u="none" strike="noStrike" dirty="0">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dirty="0">
                          <a:effectLst/>
                        </a:rPr>
                        <a:t>Registered Member</a:t>
                      </a:r>
                      <a:endParaRPr lang="en-US" sz="2000" b="1" i="0" u="none" strike="noStrike" dirty="0">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dirty="0">
                          <a:effectLst/>
                        </a:rPr>
                        <a:t>Organizational Member</a:t>
                      </a:r>
                      <a:endParaRPr lang="en-US" sz="2000" b="1" i="0" u="none" strike="noStrike" dirty="0">
                        <a:solidFill>
                          <a:srgbClr val="000000"/>
                        </a:solidFill>
                        <a:effectLst/>
                        <a:latin typeface="Calibri" panose="020F0502020204030204" pitchFamily="34" charset="0"/>
                      </a:endParaRPr>
                    </a:p>
                  </a:txBody>
                  <a:tcPr marL="6740" marR="6740" marT="6116" marB="0" anchor="b"/>
                </a:tc>
                <a:extLst>
                  <a:ext uri="{0D108BD9-81ED-4DB2-BD59-A6C34878D82A}">
                    <a16:rowId xmlns:a16="http://schemas.microsoft.com/office/drawing/2014/main" val="4196869812"/>
                  </a:ext>
                </a:extLst>
              </a:tr>
              <a:tr h="822959">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u="none" strike="noStrike" dirty="0">
                          <a:effectLst/>
                        </a:rPr>
                        <a:t>Affiliate Member</a:t>
                      </a:r>
                      <a:endParaRPr lang="en-US" sz="2000" b="1" i="0" u="none" strike="noStrike" dirty="0">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dirty="0">
                          <a:effectLst/>
                        </a:rPr>
                        <a:t>Certified Member</a:t>
                      </a:r>
                      <a:endParaRPr lang="en-US" sz="2000" b="1" i="0" u="none" strike="noStrike" dirty="0">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dirty="0">
                          <a:effectLst/>
                        </a:rPr>
                        <a:t>Accredited Member</a:t>
                      </a:r>
                      <a:endParaRPr lang="en-US" sz="2000" b="1" i="0" u="none" strike="noStrike" dirty="0">
                        <a:solidFill>
                          <a:srgbClr val="000000"/>
                        </a:solidFill>
                        <a:effectLst/>
                        <a:latin typeface="Calibri" panose="020F0502020204030204" pitchFamily="34" charset="0"/>
                      </a:endParaRPr>
                    </a:p>
                  </a:txBody>
                  <a:tcPr marL="6740" marR="6740" marT="6116" marB="0" anchor="b"/>
                </a:tc>
                <a:extLst>
                  <a:ext uri="{0D108BD9-81ED-4DB2-BD59-A6C34878D82A}">
                    <a16:rowId xmlns:a16="http://schemas.microsoft.com/office/drawing/2014/main" val="3010733411"/>
                  </a:ext>
                </a:extLst>
              </a:tr>
              <a:tr h="822959">
                <a:tc>
                  <a:txBody>
                    <a:bodyPr/>
                    <a:lstStyle/>
                    <a:p>
                      <a:pPr algn="ctr" fontAlgn="b"/>
                      <a:endParaRPr lang="en-US" sz="2000" b="1" i="0" u="none" strike="noStrike" dirty="0">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a:effectLst/>
                        </a:rPr>
                        <a:t>Professional Member</a:t>
                      </a:r>
                      <a:endParaRPr lang="en-US" sz="2000" b="1" i="0" u="none" strike="noStrike">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dirty="0">
                          <a:effectLst/>
                        </a:rPr>
                        <a:t>Professional Member</a:t>
                      </a:r>
                      <a:endParaRPr lang="en-US" sz="2000" b="1" i="0" u="none" strike="noStrike" dirty="0">
                        <a:solidFill>
                          <a:srgbClr val="000000"/>
                        </a:solidFill>
                        <a:effectLst/>
                        <a:latin typeface="Calibri" panose="020F0502020204030204" pitchFamily="34" charset="0"/>
                      </a:endParaRPr>
                    </a:p>
                  </a:txBody>
                  <a:tcPr marL="6740" marR="6740" marT="6116" marB="0" anchor="b"/>
                </a:tc>
                <a:extLst>
                  <a:ext uri="{0D108BD9-81ED-4DB2-BD59-A6C34878D82A}">
                    <a16:rowId xmlns:a16="http://schemas.microsoft.com/office/drawing/2014/main" val="772275623"/>
                  </a:ext>
                </a:extLst>
              </a:tr>
              <a:tr h="822959">
                <a:tc>
                  <a:txBody>
                    <a:bodyPr/>
                    <a:lstStyle/>
                    <a:p>
                      <a:pPr algn="l" fontAlgn="b"/>
                      <a:endParaRPr lang="en-US" sz="2000" b="0" i="0" u="none" strike="noStrike">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a:effectLst/>
                        </a:rPr>
                        <a:t>Research Member</a:t>
                      </a:r>
                      <a:endParaRPr lang="en-US" sz="2000" b="1" i="0" u="none" strike="noStrike">
                        <a:solidFill>
                          <a:srgbClr val="000000"/>
                        </a:solidFill>
                        <a:effectLst/>
                        <a:latin typeface="Calibri" panose="020F0502020204030204" pitchFamily="34" charset="0"/>
                      </a:endParaRPr>
                    </a:p>
                  </a:txBody>
                  <a:tcPr marL="6740" marR="6740" marT="6116" marB="0" anchor="b"/>
                </a:tc>
                <a:tc>
                  <a:txBody>
                    <a:bodyPr/>
                    <a:lstStyle/>
                    <a:p>
                      <a:pPr algn="ctr" fontAlgn="b"/>
                      <a:r>
                        <a:rPr lang="en-US" sz="2000" u="none" strike="noStrike" dirty="0">
                          <a:effectLst/>
                        </a:rPr>
                        <a:t>Scientific Member</a:t>
                      </a:r>
                      <a:endParaRPr lang="en-US" sz="2000" b="1" i="0" u="none" strike="noStrike" dirty="0">
                        <a:solidFill>
                          <a:srgbClr val="000000"/>
                        </a:solidFill>
                        <a:effectLst/>
                        <a:latin typeface="Calibri" panose="020F0502020204030204" pitchFamily="34" charset="0"/>
                      </a:endParaRPr>
                    </a:p>
                  </a:txBody>
                  <a:tcPr marL="6740" marR="6740" marT="6116" marB="0" anchor="b"/>
                </a:tc>
                <a:extLst>
                  <a:ext uri="{0D108BD9-81ED-4DB2-BD59-A6C34878D82A}">
                    <a16:rowId xmlns:a16="http://schemas.microsoft.com/office/drawing/2014/main" val="450467312"/>
                  </a:ext>
                </a:extLst>
              </a:tr>
            </a:tbl>
          </a:graphicData>
        </a:graphic>
      </p:graphicFrame>
    </p:spTree>
    <p:extLst>
      <p:ext uri="{BB962C8B-B14F-4D97-AF65-F5344CB8AC3E}">
        <p14:creationId xmlns:p14="http://schemas.microsoft.com/office/powerpoint/2010/main" val="407685502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9EF4-760B-4BAB-9CCB-FCFD83E09284}"/>
              </a:ext>
            </a:extLst>
          </p:cNvPr>
          <p:cNvSpPr>
            <a:spLocks noGrp="1"/>
          </p:cNvSpPr>
          <p:nvPr>
            <p:ph type="title"/>
          </p:nvPr>
        </p:nvSpPr>
        <p:spPr/>
        <p:txBody>
          <a:bodyPr/>
          <a:lstStyle/>
          <a:p>
            <a:r>
              <a:rPr lang="en-US" dirty="0"/>
              <a:t>Serve on Committees</a:t>
            </a:r>
          </a:p>
        </p:txBody>
      </p:sp>
      <p:graphicFrame>
        <p:nvGraphicFramePr>
          <p:cNvPr id="7" name="Content Placeholder 6">
            <a:extLst>
              <a:ext uri="{FF2B5EF4-FFF2-40B4-BE49-F238E27FC236}">
                <a16:creationId xmlns:a16="http://schemas.microsoft.com/office/drawing/2014/main" id="{06DC90CB-FDD9-4C5E-A43A-D57EED41A8C3}"/>
              </a:ext>
            </a:extLst>
          </p:cNvPr>
          <p:cNvGraphicFramePr>
            <a:graphicFrameLocks noGrp="1"/>
          </p:cNvGraphicFramePr>
          <p:nvPr>
            <p:ph idx="1"/>
          </p:nvPr>
        </p:nvGraphicFramePr>
        <p:xfrm>
          <a:off x="304800" y="1828800"/>
          <a:ext cx="8534399" cy="3441537"/>
        </p:xfrm>
        <a:graphic>
          <a:graphicData uri="http://schemas.openxmlformats.org/drawingml/2006/table">
            <a:tbl>
              <a:tblPr>
                <a:tableStyleId>{5C22544A-7EE6-4342-B048-85BDC9FD1C3A}</a:tableStyleId>
              </a:tblPr>
              <a:tblGrid>
                <a:gridCol w="2590800">
                  <a:extLst>
                    <a:ext uri="{9D8B030D-6E8A-4147-A177-3AD203B41FA5}">
                      <a16:colId xmlns:a16="http://schemas.microsoft.com/office/drawing/2014/main" val="1825636879"/>
                    </a:ext>
                  </a:extLst>
                </a:gridCol>
                <a:gridCol w="2743200">
                  <a:extLst>
                    <a:ext uri="{9D8B030D-6E8A-4147-A177-3AD203B41FA5}">
                      <a16:colId xmlns:a16="http://schemas.microsoft.com/office/drawing/2014/main" val="1194934203"/>
                    </a:ext>
                  </a:extLst>
                </a:gridCol>
                <a:gridCol w="3200399">
                  <a:extLst>
                    <a:ext uri="{9D8B030D-6E8A-4147-A177-3AD203B41FA5}">
                      <a16:colId xmlns:a16="http://schemas.microsoft.com/office/drawing/2014/main" val="1902328912"/>
                    </a:ext>
                  </a:extLst>
                </a:gridCol>
              </a:tblGrid>
              <a:tr h="489028">
                <a:tc>
                  <a:txBody>
                    <a:bodyPr/>
                    <a:lstStyle/>
                    <a:p>
                      <a:pPr algn="ctr" fontAlgn="b"/>
                      <a:r>
                        <a:rPr lang="en-US" sz="2800" b="1" u="none" strike="noStrike" dirty="0">
                          <a:effectLst/>
                        </a:rPr>
                        <a:t>AOSA</a:t>
                      </a:r>
                      <a:endParaRPr lang="en-US" sz="2800" b="1"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2800" b="1" u="none" strike="noStrike" dirty="0">
                          <a:effectLst/>
                        </a:rPr>
                        <a:t>SCST</a:t>
                      </a:r>
                      <a:endParaRPr lang="en-US" sz="2800" b="1"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2400" b="1" u="none" strike="noStrike" dirty="0">
                          <a:effectLst/>
                        </a:rPr>
                        <a:t>Umbrella/Autonomous</a:t>
                      </a:r>
                      <a:r>
                        <a:rPr lang="en-US" sz="2800" b="1" u="none" strike="noStrike" dirty="0">
                          <a:effectLst/>
                        </a:rPr>
                        <a:t> </a:t>
                      </a:r>
                      <a:endParaRPr lang="en-US" sz="2800" b="1"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3716310768"/>
                  </a:ext>
                </a:extLst>
              </a:tr>
              <a:tr h="489028">
                <a:tc>
                  <a:txBody>
                    <a:bodyPr/>
                    <a:lstStyle/>
                    <a:p>
                      <a:pPr algn="ctr" fontAlgn="b"/>
                      <a:r>
                        <a:rPr lang="en-US" sz="1800" b="0" u="none" strike="noStrike" dirty="0">
                          <a:effectLst/>
                        </a:rPr>
                        <a:t>Official Laboratory</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Registered Member</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Organizational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1119268321"/>
                  </a:ext>
                </a:extLst>
              </a:tr>
              <a:tr h="489028">
                <a:tc>
                  <a:txBody>
                    <a:bodyPr/>
                    <a:lstStyle/>
                    <a:p>
                      <a:pPr algn="ctr" fontAlgn="b"/>
                      <a:r>
                        <a:rPr lang="en-US" sz="1800" b="0" u="none" strike="noStrike" dirty="0">
                          <a:effectLst/>
                        </a:rPr>
                        <a:t>Allied Laboratory</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Certified Member</a:t>
                      </a:r>
                      <a:endParaRPr lang="en-US" sz="1800" b="0" i="0" u="none" strike="noStrike" dirty="0">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Accredited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2471289963"/>
                  </a:ext>
                </a:extLst>
              </a:tr>
              <a:tr h="489028">
                <a:tc>
                  <a:txBody>
                    <a:bodyPr/>
                    <a:lstStyle/>
                    <a:p>
                      <a:pPr algn="ctr" fontAlgn="b"/>
                      <a:r>
                        <a:rPr lang="en-US" sz="1800" b="0" u="none" strike="noStrike">
                          <a:effectLst/>
                        </a:rPr>
                        <a:t>Affiliate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a:effectLst/>
                        </a:rPr>
                        <a:t>Professional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Professional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1216711024"/>
                  </a:ext>
                </a:extLst>
              </a:tr>
              <a:tr h="507369">
                <a:tc>
                  <a:txBody>
                    <a:bodyPr/>
                    <a:lstStyle/>
                    <a:p>
                      <a:pPr algn="l" fontAlgn="b"/>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a:effectLst/>
                        </a:rPr>
                        <a:t>Research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Scientific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290513242"/>
                  </a:ext>
                </a:extLst>
              </a:tr>
              <a:tr h="489028">
                <a:tc>
                  <a:txBody>
                    <a:bodyPr/>
                    <a:lstStyle/>
                    <a:p>
                      <a:pPr algn="ctr" fontAlgn="b"/>
                      <a:r>
                        <a:rPr lang="en-US" sz="1800" b="0" u="none" strike="noStrike">
                          <a:effectLst/>
                        </a:rPr>
                        <a:t>Associate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a:effectLst/>
                        </a:rPr>
                        <a:t>Associate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Associate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1667912595"/>
                  </a:ext>
                </a:extLst>
              </a:tr>
              <a:tr h="489028">
                <a:tc>
                  <a:txBody>
                    <a:bodyPr/>
                    <a:lstStyle/>
                    <a:p>
                      <a:pPr algn="ctr" fontAlgn="b"/>
                      <a:r>
                        <a:rPr lang="en-US" sz="1800" b="0" u="none" strike="noStrike">
                          <a:effectLst/>
                        </a:rPr>
                        <a:t>Honorary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a:effectLst/>
                        </a:rPr>
                        <a:t>Honorary Member</a:t>
                      </a:r>
                      <a:endParaRPr lang="en-US" sz="1800" b="0" i="0" u="none" strike="noStrike">
                        <a:solidFill>
                          <a:srgbClr val="000000"/>
                        </a:solidFill>
                        <a:effectLst/>
                        <a:latin typeface="Calibri" panose="020F0502020204030204" pitchFamily="34" charset="0"/>
                      </a:endParaRPr>
                    </a:p>
                  </a:txBody>
                  <a:tcPr marL="5955" marR="5955" marT="5955" marB="0" anchor="b"/>
                </a:tc>
                <a:tc>
                  <a:txBody>
                    <a:bodyPr/>
                    <a:lstStyle/>
                    <a:p>
                      <a:pPr algn="ctr" fontAlgn="b"/>
                      <a:r>
                        <a:rPr lang="en-US" sz="1800" b="0" u="none" strike="noStrike" dirty="0">
                          <a:effectLst/>
                        </a:rPr>
                        <a:t>Honorary Member</a:t>
                      </a:r>
                      <a:endParaRPr lang="en-US" sz="1800" b="0" i="0" u="none" strike="noStrike" dirty="0">
                        <a:solidFill>
                          <a:srgbClr val="000000"/>
                        </a:solidFill>
                        <a:effectLst/>
                        <a:latin typeface="Calibri" panose="020F0502020204030204" pitchFamily="34" charset="0"/>
                      </a:endParaRPr>
                    </a:p>
                  </a:txBody>
                  <a:tcPr marL="5955" marR="5955" marT="5955" marB="0" anchor="b"/>
                </a:tc>
                <a:extLst>
                  <a:ext uri="{0D108BD9-81ED-4DB2-BD59-A6C34878D82A}">
                    <a16:rowId xmlns:a16="http://schemas.microsoft.com/office/drawing/2014/main" val="716254175"/>
                  </a:ext>
                </a:extLst>
              </a:tr>
            </a:tbl>
          </a:graphicData>
        </a:graphic>
      </p:graphicFrame>
    </p:spTree>
    <p:extLst>
      <p:ext uri="{BB962C8B-B14F-4D97-AF65-F5344CB8AC3E}">
        <p14:creationId xmlns:p14="http://schemas.microsoft.com/office/powerpoint/2010/main" val="160727395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5E522CAC-AE87-4DCB-AFA5-821E54FEFDC3}"/>
              </a:ext>
            </a:extLst>
          </p:cNvPr>
          <p:cNvGraphicFramePr>
            <a:graphicFrameLocks noGrp="1"/>
          </p:cNvGraphicFramePr>
          <p:nvPr>
            <p:ph idx="1"/>
            <p:extLst>
              <p:ext uri="{D42A27DB-BD31-4B8C-83A1-F6EECF244321}">
                <p14:modId xmlns:p14="http://schemas.microsoft.com/office/powerpoint/2010/main" val="3804088439"/>
              </p:ext>
            </p:extLst>
          </p:nvPr>
        </p:nvGraphicFramePr>
        <p:xfrm>
          <a:off x="777240" y="1923739"/>
          <a:ext cx="9113520" cy="315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388" name="Picture 3"/>
          <p:cNvPicPr>
            <a:picLocks noChangeAspect="1" noChangeArrowheads="1"/>
          </p:cNvPicPr>
          <p:nvPr/>
        </p:nvPicPr>
        <p:blipFill>
          <a:blip r:embed="rId8">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1FD5BE1-BC1A-4966-8562-458AB6155758}"/>
              </a:ext>
            </a:extLst>
          </p:cNvPr>
          <p:cNvSpPr txBox="1"/>
          <p:nvPr/>
        </p:nvSpPr>
        <p:spPr>
          <a:xfrm>
            <a:off x="7034868" y="4324614"/>
            <a:ext cx="2133600" cy="1569660"/>
          </a:xfrm>
          <a:prstGeom prst="rect">
            <a:avLst/>
          </a:prstGeom>
          <a:noFill/>
        </p:spPr>
        <p:txBody>
          <a:bodyPr wrap="square" rtlCol="0">
            <a:spAutoFit/>
          </a:bodyPr>
          <a:lstStyle/>
          <a:p>
            <a:pPr algn="ctr"/>
            <a:r>
              <a:rPr lang="en-US" sz="2400" dirty="0"/>
              <a:t>USTO Autonomous Committee Model</a:t>
            </a:r>
          </a:p>
        </p:txBody>
      </p:sp>
      <p:sp>
        <p:nvSpPr>
          <p:cNvPr id="13" name="TextBox 12">
            <a:extLst>
              <a:ext uri="{FF2B5EF4-FFF2-40B4-BE49-F238E27FC236}">
                <a16:creationId xmlns:a16="http://schemas.microsoft.com/office/drawing/2014/main" id="{63870BFD-B160-4A48-8D74-9FFF1293E981}"/>
              </a:ext>
            </a:extLst>
          </p:cNvPr>
          <p:cNvSpPr txBox="1"/>
          <p:nvPr/>
        </p:nvSpPr>
        <p:spPr>
          <a:xfrm>
            <a:off x="3333927" y="4655191"/>
            <a:ext cx="2590800" cy="830997"/>
          </a:xfrm>
          <a:prstGeom prst="rect">
            <a:avLst/>
          </a:prstGeom>
          <a:noFill/>
        </p:spPr>
        <p:txBody>
          <a:bodyPr wrap="square" rtlCol="0">
            <a:spAutoFit/>
          </a:bodyPr>
          <a:lstStyle/>
          <a:p>
            <a:pPr algn="ctr"/>
            <a:r>
              <a:rPr lang="en-US" sz="2400" dirty="0"/>
              <a:t>USTO Umbrella</a:t>
            </a:r>
          </a:p>
          <a:p>
            <a:pPr algn="ctr"/>
            <a:r>
              <a:rPr lang="en-US" sz="2400" dirty="0"/>
              <a:t>Model</a:t>
            </a:r>
          </a:p>
        </p:txBody>
      </p:sp>
      <p:cxnSp>
        <p:nvCxnSpPr>
          <p:cNvPr id="10" name="Straight Arrow Connector 9">
            <a:extLst>
              <a:ext uri="{FF2B5EF4-FFF2-40B4-BE49-F238E27FC236}">
                <a16:creationId xmlns:a16="http://schemas.microsoft.com/office/drawing/2014/main" id="{A025CEC1-AA55-43C6-86B9-967D03AE37FA}"/>
              </a:ext>
            </a:extLst>
          </p:cNvPr>
          <p:cNvCxnSpPr>
            <a:cxnSpLocks/>
          </p:cNvCxnSpPr>
          <p:nvPr/>
        </p:nvCxnSpPr>
        <p:spPr>
          <a:xfrm>
            <a:off x="2147493" y="1515653"/>
            <a:ext cx="2819400" cy="16530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B08D4BDD-AF6A-476E-9E93-261F009B344A}"/>
              </a:ext>
            </a:extLst>
          </p:cNvPr>
          <p:cNvCxnSpPr>
            <a:cxnSpLocks/>
          </p:cNvCxnSpPr>
          <p:nvPr/>
        </p:nvCxnSpPr>
        <p:spPr>
          <a:xfrm>
            <a:off x="3214293" y="1681528"/>
            <a:ext cx="4710507" cy="1434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CE0CA6E-C611-4C99-83D0-0E5DC1F42B42}"/>
              </a:ext>
            </a:extLst>
          </p:cNvPr>
          <p:cNvSpPr txBox="1"/>
          <p:nvPr/>
        </p:nvSpPr>
        <p:spPr>
          <a:xfrm>
            <a:off x="304800" y="1114387"/>
            <a:ext cx="2895600" cy="1569660"/>
          </a:xfrm>
          <a:prstGeom prst="rect">
            <a:avLst/>
          </a:prstGeom>
          <a:solidFill>
            <a:schemeClr val="accent1">
              <a:lumMod val="20000"/>
              <a:lumOff val="80000"/>
            </a:schemeClr>
          </a:solidFill>
        </p:spPr>
        <p:txBody>
          <a:bodyPr wrap="square" rtlCol="0">
            <a:spAutoFit/>
          </a:bodyPr>
          <a:lstStyle/>
          <a:p>
            <a:pPr algn="ctr"/>
            <a:r>
              <a:rPr lang="en-US" sz="2400" dirty="0"/>
              <a:t>To review/clarify the differences between the two proposed USTO Models  </a:t>
            </a:r>
          </a:p>
        </p:txBody>
      </p:sp>
      <p:sp>
        <p:nvSpPr>
          <p:cNvPr id="22" name="TextBox 21">
            <a:extLst>
              <a:ext uri="{FF2B5EF4-FFF2-40B4-BE49-F238E27FC236}">
                <a16:creationId xmlns:a16="http://schemas.microsoft.com/office/drawing/2014/main" id="{A830B0F2-6972-498E-BE05-64F62544A173}"/>
              </a:ext>
            </a:extLst>
          </p:cNvPr>
          <p:cNvSpPr txBox="1"/>
          <p:nvPr/>
        </p:nvSpPr>
        <p:spPr>
          <a:xfrm>
            <a:off x="1363980" y="2791368"/>
            <a:ext cx="1066800" cy="461665"/>
          </a:xfrm>
          <a:prstGeom prst="rect">
            <a:avLst/>
          </a:prstGeom>
          <a:noFill/>
        </p:spPr>
        <p:txBody>
          <a:bodyPr wrap="square" rtlCol="0">
            <a:spAutoFit/>
          </a:bodyPr>
          <a:lstStyle/>
          <a:p>
            <a:r>
              <a:rPr lang="en-US" sz="2400" dirty="0"/>
              <a:t>&amp;</a:t>
            </a:r>
          </a:p>
        </p:txBody>
      </p:sp>
      <p:sp>
        <p:nvSpPr>
          <p:cNvPr id="23" name="TextBox 22">
            <a:extLst>
              <a:ext uri="{FF2B5EF4-FFF2-40B4-BE49-F238E27FC236}">
                <a16:creationId xmlns:a16="http://schemas.microsoft.com/office/drawing/2014/main" id="{3A874163-A338-44EC-9229-69C5EBD406F9}"/>
              </a:ext>
            </a:extLst>
          </p:cNvPr>
          <p:cNvSpPr txBox="1"/>
          <p:nvPr/>
        </p:nvSpPr>
        <p:spPr>
          <a:xfrm>
            <a:off x="304800" y="3360355"/>
            <a:ext cx="2914475" cy="1569660"/>
          </a:xfrm>
          <a:prstGeom prst="rect">
            <a:avLst/>
          </a:prstGeom>
          <a:solidFill>
            <a:schemeClr val="accent1">
              <a:lumMod val="20000"/>
              <a:lumOff val="80000"/>
            </a:schemeClr>
          </a:solidFill>
        </p:spPr>
        <p:txBody>
          <a:bodyPr wrap="square" rtlCol="0">
            <a:spAutoFit/>
          </a:bodyPr>
          <a:lstStyle/>
          <a:p>
            <a:pPr algn="ctr"/>
            <a:r>
              <a:rPr lang="en-US" sz="2400" dirty="0"/>
              <a:t>To review the proposed changes to the Rule voting procedures.</a:t>
            </a:r>
          </a:p>
        </p:txBody>
      </p:sp>
      <p:sp>
        <p:nvSpPr>
          <p:cNvPr id="24" name="TextBox 23">
            <a:extLst>
              <a:ext uri="{FF2B5EF4-FFF2-40B4-BE49-F238E27FC236}">
                <a16:creationId xmlns:a16="http://schemas.microsoft.com/office/drawing/2014/main" id="{6902AA8F-607C-4629-AAED-E1B2AB0788DB}"/>
              </a:ext>
            </a:extLst>
          </p:cNvPr>
          <p:cNvSpPr txBox="1"/>
          <p:nvPr/>
        </p:nvSpPr>
        <p:spPr>
          <a:xfrm rot="10800000" flipH="1" flipV="1">
            <a:off x="150394" y="224879"/>
            <a:ext cx="5412205" cy="523220"/>
          </a:xfrm>
          <a:prstGeom prst="rect">
            <a:avLst/>
          </a:prstGeom>
          <a:noFill/>
        </p:spPr>
        <p:txBody>
          <a:bodyPr wrap="square" rtlCol="0">
            <a:spAutoFit/>
          </a:bodyPr>
          <a:lstStyle/>
          <a:p>
            <a:pPr algn="ctr"/>
            <a:r>
              <a:rPr lang="en-US" sz="2800" u="sng" dirty="0"/>
              <a:t>The purpose of this presentation is:</a:t>
            </a:r>
          </a:p>
        </p:txBody>
      </p:sp>
    </p:spTree>
    <p:extLst>
      <p:ext uri="{BB962C8B-B14F-4D97-AF65-F5344CB8AC3E}">
        <p14:creationId xmlns:p14="http://schemas.microsoft.com/office/powerpoint/2010/main" val="10030966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par>
                                <p:cTn id="13" presetID="10" presetClass="entr" presetSubtype="0" fill="hold" nodeType="withEffect">
                                  <p:stCondLst>
                                    <p:cond delay="200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200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23" grpId="0" animBg="1"/>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DFBC0-DDB8-450B-ADFE-170512548488}"/>
              </a:ext>
            </a:extLst>
          </p:cNvPr>
          <p:cNvSpPr>
            <a:spLocks noGrp="1"/>
          </p:cNvSpPr>
          <p:nvPr>
            <p:ph type="title"/>
          </p:nvPr>
        </p:nvSpPr>
        <p:spPr/>
        <p:txBody>
          <a:bodyPr/>
          <a:lstStyle/>
          <a:p>
            <a:r>
              <a:rPr lang="en-US" dirty="0"/>
              <a:t>Professional Member</a:t>
            </a:r>
          </a:p>
        </p:txBody>
      </p:sp>
      <p:sp>
        <p:nvSpPr>
          <p:cNvPr id="3" name="Content Placeholder 2">
            <a:extLst>
              <a:ext uri="{FF2B5EF4-FFF2-40B4-BE49-F238E27FC236}">
                <a16:creationId xmlns:a16="http://schemas.microsoft.com/office/drawing/2014/main" id="{610732C7-9B83-4C0D-8AD8-70EA0D69B4A4}"/>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SCST Current Definition</a:t>
            </a:r>
          </a:p>
          <a:p>
            <a:pPr lvl="1"/>
            <a:r>
              <a:rPr lang="en-US" sz="2000" dirty="0">
                <a:latin typeface="Calibri" panose="020F0502020204030204" pitchFamily="34" charset="0"/>
                <a:cs typeface="Calibri" panose="020F0502020204030204" pitchFamily="34" charset="0"/>
              </a:rPr>
              <a:t>a. Evidence of employment in a business that has a seed testing laboratory, oversight of quality control, or seed analysis.  </a:t>
            </a:r>
          </a:p>
          <a:p>
            <a:pPr lvl="1"/>
            <a:r>
              <a:rPr lang="en-US" sz="2000" dirty="0">
                <a:latin typeface="Calibri" panose="020F0502020204030204" pitchFamily="34" charset="0"/>
                <a:cs typeface="Calibri" panose="020F0502020204030204" pitchFamily="34" charset="0"/>
              </a:rPr>
              <a:t>b. Must be an active Registered Member, Certified Member, or Registered/Certified Member Inactive (3 years or less since have been an active member). </a:t>
            </a:r>
          </a:p>
          <a:p>
            <a:r>
              <a:rPr lang="en-US" dirty="0">
                <a:latin typeface="Calibri" panose="020F0502020204030204" pitchFamily="34" charset="0"/>
                <a:cs typeface="Calibri" panose="020F0502020204030204" pitchFamily="34" charset="0"/>
              </a:rPr>
              <a:t>USTO Definition</a:t>
            </a:r>
          </a:p>
          <a:p>
            <a:pPr lvl="1"/>
            <a:r>
              <a:rPr lang="en-US" sz="2000" dirty="0">
                <a:latin typeface="Calibri" panose="020F0502020204030204" pitchFamily="34" charset="0"/>
                <a:cs typeface="Calibri" panose="020F0502020204030204" pitchFamily="34" charset="0"/>
              </a:rPr>
              <a:t>Qualifications for Professional membership shall be a person who is employed in a business that has a seed testing laboratory with oversight of quality control or oversight of seed analysts.  </a:t>
            </a:r>
          </a:p>
          <a:p>
            <a:pPr lvl="1"/>
            <a:endParaRPr lang="en-US" sz="1600" dirty="0">
              <a:latin typeface="Calibri" panose="020F0502020204030204" pitchFamily="34" charset="0"/>
              <a:cs typeface="Calibri" panose="020F0502020204030204" pitchFamily="34" charset="0"/>
            </a:endParaRPr>
          </a:p>
          <a:p>
            <a:pPr lvl="1"/>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2456560"/>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F884-8A0B-4A77-B65D-0419778D854C}"/>
              </a:ext>
            </a:extLst>
          </p:cNvPr>
          <p:cNvSpPr>
            <a:spLocks noGrp="1"/>
          </p:cNvSpPr>
          <p:nvPr>
            <p:ph type="title"/>
          </p:nvPr>
        </p:nvSpPr>
        <p:spPr>
          <a:xfrm>
            <a:off x="266700" y="43517"/>
            <a:ext cx="8610600" cy="1143000"/>
          </a:xfrm>
        </p:spPr>
        <p:txBody>
          <a:bodyPr/>
          <a:lstStyle/>
          <a:p>
            <a:r>
              <a:rPr lang="en-US" dirty="0"/>
              <a:t>AOSA/SCST/USTO membership</a:t>
            </a:r>
          </a:p>
        </p:txBody>
      </p:sp>
      <p:pic>
        <p:nvPicPr>
          <p:cNvPr id="5" name="Picture 4">
            <a:extLst>
              <a:ext uri="{FF2B5EF4-FFF2-40B4-BE49-F238E27FC236}">
                <a16:creationId xmlns:a16="http://schemas.microsoft.com/office/drawing/2014/main" id="{068DD48C-F165-4C44-ABB1-0133C1C4621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57313" y="731836"/>
            <a:ext cx="5743278" cy="6126163"/>
          </a:xfrm>
          <a:prstGeom prst="rect">
            <a:avLst/>
          </a:prstGeom>
        </p:spPr>
      </p:pic>
      <p:sp>
        <p:nvSpPr>
          <p:cNvPr id="6" name="TextBox 5">
            <a:extLst>
              <a:ext uri="{FF2B5EF4-FFF2-40B4-BE49-F238E27FC236}">
                <a16:creationId xmlns:a16="http://schemas.microsoft.com/office/drawing/2014/main" id="{E3E1D894-7137-42E4-98DC-3A42D90CE870}"/>
              </a:ext>
            </a:extLst>
          </p:cNvPr>
          <p:cNvSpPr txBox="1"/>
          <p:nvPr/>
        </p:nvSpPr>
        <p:spPr>
          <a:xfrm>
            <a:off x="1357313" y="6882632"/>
            <a:ext cx="5272088" cy="230832"/>
          </a:xfrm>
          <a:prstGeom prst="rect">
            <a:avLst/>
          </a:prstGeom>
          <a:noFill/>
        </p:spPr>
        <p:txBody>
          <a:bodyPr wrap="square" rtlCol="0">
            <a:spAutoFit/>
          </a:bodyPr>
          <a:lstStyle/>
          <a:p>
            <a:r>
              <a:rPr lang="en-US" sz="900">
                <a:hlinkClick r:id="rId3" tooltip="https://profslusos.blogspot.com/2013/08/para-quando-publicitacao-das-listas-de.html"/>
              </a:rPr>
              <a:t>This Photo</a:t>
            </a:r>
            <a:r>
              <a:rPr lang="en-US" sz="900"/>
              <a:t> by Unknown Author is licensed under </a:t>
            </a:r>
            <a:r>
              <a:rPr lang="en-US" sz="900">
                <a:hlinkClick r:id="rId4" tooltip="https://creativecommons.org/licenses/by-sa/3.0/"/>
              </a:rPr>
              <a:t>CC BY-SA</a:t>
            </a:r>
            <a:endParaRPr lang="en-US" sz="900"/>
          </a:p>
        </p:txBody>
      </p:sp>
      <p:sp>
        <p:nvSpPr>
          <p:cNvPr id="3" name="Content Placeholder 2">
            <a:extLst>
              <a:ext uri="{FF2B5EF4-FFF2-40B4-BE49-F238E27FC236}">
                <a16:creationId xmlns:a16="http://schemas.microsoft.com/office/drawing/2014/main" id="{7E1B1251-4616-4FC8-A4CD-21FB3F23756A}"/>
              </a:ext>
            </a:extLst>
          </p:cNvPr>
          <p:cNvSpPr>
            <a:spLocks noGrp="1"/>
          </p:cNvSpPr>
          <p:nvPr>
            <p:ph idx="1"/>
          </p:nvPr>
        </p:nvSpPr>
        <p:spPr>
          <a:xfrm>
            <a:off x="685800" y="4343400"/>
            <a:ext cx="8229600" cy="2057400"/>
          </a:xfrm>
        </p:spPr>
        <p:txBody>
          <a:bodyPr/>
          <a:lstStyle/>
          <a:p>
            <a:r>
              <a:rPr lang="en-US" dirty="0">
                <a:solidFill>
                  <a:schemeClr val="accent6">
                    <a:lumMod val="75000"/>
                  </a:schemeClr>
                </a:solidFill>
              </a:rPr>
              <a:t>What if we don’t want to be a member in USTO and only want to maintain membership with AOSA or SCST</a:t>
            </a:r>
          </a:p>
        </p:txBody>
      </p:sp>
    </p:spTree>
    <p:extLst>
      <p:ext uri="{BB962C8B-B14F-4D97-AF65-F5344CB8AC3E}">
        <p14:creationId xmlns:p14="http://schemas.microsoft.com/office/powerpoint/2010/main" val="184896428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F884-8A0B-4A77-B65D-0419778D854C}"/>
              </a:ext>
            </a:extLst>
          </p:cNvPr>
          <p:cNvSpPr>
            <a:spLocks noGrp="1"/>
          </p:cNvSpPr>
          <p:nvPr>
            <p:ph type="title"/>
          </p:nvPr>
        </p:nvSpPr>
        <p:spPr>
          <a:xfrm>
            <a:off x="266700" y="43517"/>
            <a:ext cx="8610600" cy="1143000"/>
          </a:xfrm>
        </p:spPr>
        <p:txBody>
          <a:bodyPr/>
          <a:lstStyle/>
          <a:p>
            <a:r>
              <a:rPr lang="en-US" dirty="0"/>
              <a:t>AOSA/SCST/USTO membership</a:t>
            </a:r>
          </a:p>
        </p:txBody>
      </p:sp>
      <p:pic>
        <p:nvPicPr>
          <p:cNvPr id="5" name="Picture 4">
            <a:extLst>
              <a:ext uri="{FF2B5EF4-FFF2-40B4-BE49-F238E27FC236}">
                <a16:creationId xmlns:a16="http://schemas.microsoft.com/office/drawing/2014/main" id="{068DD48C-F165-4C44-ABB1-0133C1C4621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3400" y="960436"/>
            <a:ext cx="1742779" cy="1858964"/>
          </a:xfrm>
          <a:prstGeom prst="rect">
            <a:avLst/>
          </a:prstGeom>
        </p:spPr>
      </p:pic>
      <p:sp>
        <p:nvSpPr>
          <p:cNvPr id="6" name="TextBox 5">
            <a:extLst>
              <a:ext uri="{FF2B5EF4-FFF2-40B4-BE49-F238E27FC236}">
                <a16:creationId xmlns:a16="http://schemas.microsoft.com/office/drawing/2014/main" id="{E3E1D894-7137-42E4-98DC-3A42D90CE870}"/>
              </a:ext>
            </a:extLst>
          </p:cNvPr>
          <p:cNvSpPr txBox="1"/>
          <p:nvPr/>
        </p:nvSpPr>
        <p:spPr>
          <a:xfrm>
            <a:off x="1357313" y="6882632"/>
            <a:ext cx="5272088" cy="230832"/>
          </a:xfrm>
          <a:prstGeom prst="rect">
            <a:avLst/>
          </a:prstGeom>
          <a:noFill/>
        </p:spPr>
        <p:txBody>
          <a:bodyPr wrap="square" rtlCol="0">
            <a:spAutoFit/>
          </a:bodyPr>
          <a:lstStyle/>
          <a:p>
            <a:r>
              <a:rPr lang="en-US" sz="900">
                <a:hlinkClick r:id="rId3" tooltip="https://profslusos.blogspot.com/2013/08/para-quando-publicitacao-das-listas-de.html"/>
              </a:rPr>
              <a:t>This Photo</a:t>
            </a:r>
            <a:r>
              <a:rPr lang="en-US" sz="900"/>
              <a:t> by Unknown Author is licensed under </a:t>
            </a:r>
            <a:r>
              <a:rPr lang="en-US" sz="900">
                <a:hlinkClick r:id="rId4" tooltip="https://creativecommons.org/licenses/by-sa/3.0/"/>
              </a:rPr>
              <a:t>CC BY-SA</a:t>
            </a:r>
            <a:endParaRPr lang="en-US" sz="900"/>
          </a:p>
        </p:txBody>
      </p:sp>
      <p:sp>
        <p:nvSpPr>
          <p:cNvPr id="3" name="Content Placeholder 2">
            <a:extLst>
              <a:ext uri="{FF2B5EF4-FFF2-40B4-BE49-F238E27FC236}">
                <a16:creationId xmlns:a16="http://schemas.microsoft.com/office/drawing/2014/main" id="{7E1B1251-4616-4FC8-A4CD-21FB3F23756A}"/>
              </a:ext>
            </a:extLst>
          </p:cNvPr>
          <p:cNvSpPr>
            <a:spLocks noGrp="1"/>
          </p:cNvSpPr>
          <p:nvPr>
            <p:ph idx="1"/>
          </p:nvPr>
        </p:nvSpPr>
        <p:spPr>
          <a:xfrm>
            <a:off x="2133601" y="960436"/>
            <a:ext cx="7010400" cy="5440364"/>
          </a:xfrm>
        </p:spPr>
        <p:txBody>
          <a:bodyPr/>
          <a:lstStyle/>
          <a:p>
            <a:r>
              <a:rPr lang="en-US" sz="2200" dirty="0">
                <a:solidFill>
                  <a:schemeClr val="accent6">
                    <a:lumMod val="75000"/>
                  </a:schemeClr>
                </a:solidFill>
              </a:rPr>
              <a:t>Under the USTO Umbrella Model, membership would be extended to AOSA and SCST members. </a:t>
            </a:r>
          </a:p>
          <a:p>
            <a:pPr lvl="1"/>
            <a:r>
              <a:rPr lang="en-US" sz="1800" dirty="0">
                <a:solidFill>
                  <a:schemeClr val="accent6">
                    <a:lumMod val="75000"/>
                  </a:schemeClr>
                </a:solidFill>
              </a:rPr>
              <a:t>Those not wishing to be part of USTO may simply choose not to participate in any USTO activities/functions. </a:t>
            </a:r>
          </a:p>
          <a:p>
            <a:pPr lvl="1"/>
            <a:r>
              <a:rPr lang="en-US" sz="1800" dirty="0">
                <a:solidFill>
                  <a:schemeClr val="accent6">
                    <a:lumMod val="75000"/>
                  </a:schemeClr>
                </a:solidFill>
              </a:rPr>
              <a:t>AOSA and SCST would greatly reduce their activities/functions by transferring most of them to USTO.</a:t>
            </a:r>
          </a:p>
          <a:p>
            <a:pPr marL="0" indent="0">
              <a:buNone/>
            </a:pPr>
            <a:endParaRPr lang="en-US" sz="2200" dirty="0">
              <a:solidFill>
                <a:schemeClr val="accent6">
                  <a:lumMod val="75000"/>
                </a:schemeClr>
              </a:solidFill>
            </a:endParaRPr>
          </a:p>
          <a:p>
            <a:r>
              <a:rPr lang="en-US" sz="2200" dirty="0">
                <a:solidFill>
                  <a:schemeClr val="accent6">
                    <a:lumMod val="75000"/>
                  </a:schemeClr>
                </a:solidFill>
              </a:rPr>
              <a:t>Under the USTO Autonomous Committee Model, AOSA and SCST would cease to be incorporated entities and become committees of the USTO.</a:t>
            </a:r>
          </a:p>
          <a:p>
            <a:pPr lvl="1"/>
            <a:r>
              <a:rPr lang="en-US" sz="1800" dirty="0">
                <a:solidFill>
                  <a:schemeClr val="accent6">
                    <a:lumMod val="75000"/>
                  </a:schemeClr>
                </a:solidFill>
              </a:rPr>
              <a:t>Those not wishing to be part of USTO would have to withdrawal or not join USTO. </a:t>
            </a:r>
          </a:p>
        </p:txBody>
      </p:sp>
    </p:spTree>
    <p:extLst>
      <p:ext uri="{BB962C8B-B14F-4D97-AF65-F5344CB8AC3E}">
        <p14:creationId xmlns:p14="http://schemas.microsoft.com/office/powerpoint/2010/main" val="976152264"/>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754326"/>
          </a:xfrm>
          <a:prstGeom prst="rect">
            <a:avLst/>
          </a:prstGeom>
          <a:solidFill>
            <a:srgbClr val="228B22">
              <a:alpha val="25000"/>
            </a:srgbClr>
          </a:solidFill>
        </p:spPr>
        <p:txBody>
          <a:bodyPr wrap="square" rtlCol="0">
            <a:spAutoFit/>
          </a:bodyPr>
          <a:lstStyle/>
          <a:p>
            <a:pPr algn="ctr"/>
            <a:r>
              <a:rPr lang="en-US" sz="2000" u="sng" dirty="0"/>
              <a:t>USTO Autonomous Model</a:t>
            </a:r>
          </a:p>
          <a:p>
            <a:pPr lvl="0" algn="ctr"/>
            <a:endParaRPr lang="en-US" sz="800" dirty="0">
              <a:solidFill>
                <a:prstClr val="black"/>
              </a:solidFill>
            </a:endParaRPr>
          </a:p>
          <a:p>
            <a:pPr lvl="0" algn="ctr"/>
            <a:r>
              <a:rPr lang="en-US" sz="1400" dirty="0">
                <a:solidFill>
                  <a:prstClr val="black"/>
                </a:solidFill>
              </a:rPr>
              <a:t>AOSA Committee Chair</a:t>
            </a:r>
          </a:p>
          <a:p>
            <a:pPr lvl="0" algn="ctr"/>
            <a:endParaRPr lang="en-US" sz="800" dirty="0">
              <a:solidFill>
                <a:prstClr val="black"/>
              </a:solidFill>
            </a:endParaRPr>
          </a:p>
          <a:p>
            <a:pPr lvl="0" algn="ctr"/>
            <a:r>
              <a:rPr lang="en-US" sz="1400" dirty="0">
                <a:solidFill>
                  <a:prstClr val="black"/>
                </a:solidFill>
              </a:rPr>
              <a:t>SCST Committee Chair  </a:t>
            </a:r>
          </a:p>
          <a:p>
            <a:pPr lvl="0" algn="ctr"/>
            <a:endParaRPr lang="en-US" sz="800" dirty="0">
              <a:solidFill>
                <a:prstClr val="black"/>
              </a:solidFill>
            </a:endParaRPr>
          </a:p>
          <a:p>
            <a:pPr lvl="0" algn="ctr"/>
            <a:r>
              <a:rPr lang="en-US" sz="2400" dirty="0">
                <a:solidFill>
                  <a:prstClr val="black"/>
                </a:solidFill>
              </a:rPr>
              <a:t>USTO</a:t>
            </a:r>
            <a:r>
              <a:rPr lang="en-US" sz="1600" dirty="0">
                <a:solidFill>
                  <a:prstClr val="black"/>
                </a:solidFill>
              </a:rPr>
              <a:t> – Chairs</a:t>
            </a:r>
          </a:p>
          <a:p>
            <a:pPr lvl="0" algn="ctr"/>
            <a:endParaRPr lang="en-US" sz="800" u="sng" dirty="0"/>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2185214"/>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lvl="0" algn="ctr"/>
            <a:endParaRPr lang="en-US" sz="900" dirty="0">
              <a:solidFill>
                <a:prstClr val="black"/>
              </a:solidFill>
            </a:endParaRPr>
          </a:p>
          <a:p>
            <a:pPr lvl="0" algn="ctr"/>
            <a:r>
              <a:rPr lang="en-US" sz="2400" dirty="0">
                <a:solidFill>
                  <a:prstClr val="black"/>
                </a:solidFill>
              </a:rPr>
              <a:t>AOSA</a:t>
            </a:r>
            <a:r>
              <a:rPr lang="en-US" sz="1600" dirty="0"/>
              <a:t> – Chairs</a:t>
            </a:r>
            <a:endParaRPr lang="en-US" sz="1600" dirty="0">
              <a:solidFill>
                <a:prstClr val="black"/>
              </a:solidFill>
            </a:endParaRPr>
          </a:p>
          <a:p>
            <a:pPr lvl="0" algn="ctr"/>
            <a:endParaRPr lang="en-US" sz="900" dirty="0">
              <a:solidFill>
                <a:prstClr val="black"/>
              </a:solidFill>
            </a:endParaRPr>
          </a:p>
          <a:p>
            <a:pPr lvl="0" algn="ctr"/>
            <a:r>
              <a:rPr lang="en-US" sz="2400" dirty="0">
                <a:solidFill>
                  <a:prstClr val="black"/>
                </a:solidFill>
              </a:rPr>
              <a:t>SCST</a:t>
            </a:r>
            <a:r>
              <a:rPr lang="en-US" sz="1600" dirty="0"/>
              <a:t> – Chairs</a:t>
            </a:r>
            <a:endParaRPr lang="en-US" sz="1600" dirty="0">
              <a:solidFill>
                <a:prstClr val="black"/>
              </a:solidFill>
            </a:endParaRPr>
          </a:p>
          <a:p>
            <a:pPr lvl="0" algn="ctr"/>
            <a:endParaRPr lang="en-US" sz="1000" dirty="0">
              <a:solidFill>
                <a:prstClr val="black"/>
              </a:solidFill>
            </a:endParaRPr>
          </a:p>
          <a:p>
            <a:pPr lvl="0" algn="ctr"/>
            <a:r>
              <a:rPr lang="en-US" sz="2400" dirty="0">
                <a:solidFill>
                  <a:prstClr val="black"/>
                </a:solidFill>
              </a:rPr>
              <a:t>USTO</a:t>
            </a:r>
            <a:r>
              <a:rPr lang="en-US" sz="1600" dirty="0"/>
              <a:t> – joint Chairs</a:t>
            </a:r>
          </a:p>
          <a:p>
            <a:pPr lvl="0" algn="ctr"/>
            <a:r>
              <a:rPr lang="en-US" sz="1600" dirty="0"/>
              <a:t>(on USTO committees)</a:t>
            </a:r>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2185214"/>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2400" dirty="0"/>
          </a:p>
          <a:p>
            <a:pPr algn="ctr"/>
            <a:r>
              <a:rPr lang="en-US" sz="2400" dirty="0"/>
              <a:t>AOSA</a:t>
            </a:r>
            <a:r>
              <a:rPr lang="en-US" sz="1600" dirty="0"/>
              <a:t> – Chairs, joint Chairs</a:t>
            </a:r>
          </a:p>
          <a:p>
            <a:pPr algn="ctr"/>
            <a:endParaRPr lang="en-US" sz="2400" dirty="0"/>
          </a:p>
          <a:p>
            <a:pPr algn="ctr"/>
            <a:r>
              <a:rPr lang="en-US" sz="2400" dirty="0"/>
              <a:t>SCST</a:t>
            </a:r>
            <a:r>
              <a:rPr lang="en-US" sz="1600" dirty="0"/>
              <a:t> – Chairs, joint Chairs</a:t>
            </a:r>
            <a:endParaRPr lang="en-US" sz="2400" dirty="0"/>
          </a:p>
          <a:p>
            <a:pPr algn="ctr"/>
            <a:endParaRPr lang="en-US" sz="20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Committee and Subcommittee Chairs </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431500"/>
            <a:ext cx="9144000" cy="2893100"/>
          </a:xfrm>
          <a:prstGeom prst="rect">
            <a:avLst/>
          </a:prstGeom>
          <a:noFill/>
        </p:spPr>
        <p:txBody>
          <a:bodyPr wrap="square" rtlCol="0">
            <a:spAutoFit/>
          </a:bodyPr>
          <a:lstStyle/>
          <a:p>
            <a:pPr marL="457200" indent="-457200">
              <a:buFont typeface="Arial" panose="020B0604020202020204" pitchFamily="34" charset="0"/>
              <a:buChar char="•"/>
            </a:pPr>
            <a:r>
              <a:rPr lang="en-US" sz="2600" dirty="0"/>
              <a:t>Under the current system, AOSA and SCST each have members chairing organization-specific committees and each provide a chair for the joint committees.  </a:t>
            </a:r>
          </a:p>
          <a:p>
            <a:pPr marL="457200" indent="-457200">
              <a:buFont typeface="Arial" panose="020B0604020202020204" pitchFamily="34" charset="0"/>
              <a:buChar char="•"/>
            </a:pPr>
            <a:r>
              <a:rPr lang="en-US" sz="2600" dirty="0"/>
              <a:t>The Umbrella model would continue this practice (joint committee would become a USTO committee).  </a:t>
            </a:r>
          </a:p>
          <a:p>
            <a:pPr marL="457200" indent="-457200">
              <a:buFont typeface="Arial" panose="020B0604020202020204" pitchFamily="34" charset="0"/>
              <a:buChar char="•"/>
            </a:pPr>
            <a:r>
              <a:rPr lang="en-US" sz="2600" dirty="0"/>
              <a:t>The Autonomous Model would remove the need for joint chairs as there would be only one organization: USTO.</a:t>
            </a:r>
          </a:p>
        </p:txBody>
      </p:sp>
    </p:spTree>
    <p:extLst>
      <p:ext uri="{BB962C8B-B14F-4D97-AF65-F5344CB8AC3E}">
        <p14:creationId xmlns:p14="http://schemas.microsoft.com/office/powerpoint/2010/main" val="383743947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754326"/>
          </a:xfrm>
          <a:prstGeom prst="rect">
            <a:avLst/>
          </a:prstGeom>
          <a:solidFill>
            <a:srgbClr val="228B22">
              <a:alpha val="25000"/>
            </a:srgbClr>
          </a:solidFill>
        </p:spPr>
        <p:txBody>
          <a:bodyPr wrap="square" rtlCol="0">
            <a:spAutoFit/>
          </a:bodyPr>
          <a:lstStyle/>
          <a:p>
            <a:pPr algn="ctr"/>
            <a:r>
              <a:rPr lang="en-US" sz="2000" u="sng" dirty="0"/>
              <a:t>USTO Autonomous Model</a:t>
            </a:r>
          </a:p>
          <a:p>
            <a:pPr lvl="0" algn="ctr"/>
            <a:endParaRPr lang="en-US" sz="800" dirty="0">
              <a:solidFill>
                <a:prstClr val="black"/>
              </a:solidFill>
            </a:endParaRPr>
          </a:p>
          <a:p>
            <a:pPr lvl="0" algn="ctr"/>
            <a:r>
              <a:rPr lang="en-US" sz="1400" dirty="0">
                <a:solidFill>
                  <a:prstClr val="black"/>
                </a:solidFill>
              </a:rPr>
              <a:t>AOSA Committee Chair</a:t>
            </a:r>
          </a:p>
          <a:p>
            <a:pPr lvl="0" algn="ctr"/>
            <a:endParaRPr lang="en-US" sz="800" dirty="0">
              <a:solidFill>
                <a:prstClr val="black"/>
              </a:solidFill>
            </a:endParaRPr>
          </a:p>
          <a:p>
            <a:pPr lvl="0" algn="ctr"/>
            <a:r>
              <a:rPr lang="en-US" sz="1400" dirty="0">
                <a:solidFill>
                  <a:prstClr val="black"/>
                </a:solidFill>
              </a:rPr>
              <a:t>SCST Committee Chair  </a:t>
            </a:r>
          </a:p>
          <a:p>
            <a:pPr lvl="0" algn="ctr"/>
            <a:endParaRPr lang="en-US" sz="800" dirty="0">
              <a:solidFill>
                <a:prstClr val="black"/>
              </a:solidFill>
            </a:endParaRPr>
          </a:p>
          <a:p>
            <a:pPr lvl="0" algn="ctr"/>
            <a:r>
              <a:rPr lang="en-US" sz="2400" dirty="0">
                <a:solidFill>
                  <a:prstClr val="black"/>
                </a:solidFill>
              </a:rPr>
              <a:t>USTO</a:t>
            </a:r>
            <a:r>
              <a:rPr lang="en-US" sz="1600" dirty="0">
                <a:solidFill>
                  <a:prstClr val="black"/>
                </a:solidFill>
              </a:rPr>
              <a:t> – Chairs</a:t>
            </a:r>
          </a:p>
          <a:p>
            <a:pPr lvl="0" algn="ctr"/>
            <a:endParaRPr lang="en-US" sz="1200" u="sng" dirty="0"/>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2185214"/>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lvl="0" algn="ctr"/>
            <a:endParaRPr lang="en-US" sz="900" dirty="0">
              <a:solidFill>
                <a:prstClr val="black"/>
              </a:solidFill>
            </a:endParaRPr>
          </a:p>
          <a:p>
            <a:pPr lvl="0" algn="ctr"/>
            <a:r>
              <a:rPr lang="en-US" sz="2400" dirty="0">
                <a:solidFill>
                  <a:prstClr val="black"/>
                </a:solidFill>
              </a:rPr>
              <a:t>AOSA</a:t>
            </a:r>
            <a:r>
              <a:rPr lang="en-US" sz="1600" dirty="0">
                <a:solidFill>
                  <a:prstClr val="black"/>
                </a:solidFill>
              </a:rPr>
              <a:t> – Chairs</a:t>
            </a:r>
          </a:p>
          <a:p>
            <a:pPr lvl="0" algn="ctr"/>
            <a:endParaRPr lang="en-US" sz="900" dirty="0">
              <a:solidFill>
                <a:prstClr val="black"/>
              </a:solidFill>
            </a:endParaRPr>
          </a:p>
          <a:p>
            <a:pPr lvl="0" algn="ctr"/>
            <a:r>
              <a:rPr lang="en-US" sz="2400" dirty="0">
                <a:solidFill>
                  <a:prstClr val="black"/>
                </a:solidFill>
              </a:rPr>
              <a:t>SCST</a:t>
            </a:r>
            <a:r>
              <a:rPr lang="en-US" sz="1600" dirty="0">
                <a:solidFill>
                  <a:prstClr val="black"/>
                </a:solidFill>
              </a:rPr>
              <a:t> – Chairs</a:t>
            </a:r>
          </a:p>
          <a:p>
            <a:pPr lvl="0" algn="ctr"/>
            <a:endParaRPr lang="en-US" sz="1000" dirty="0">
              <a:solidFill>
                <a:prstClr val="black"/>
              </a:solidFill>
            </a:endParaRPr>
          </a:p>
          <a:p>
            <a:pPr lvl="0" algn="ctr"/>
            <a:r>
              <a:rPr lang="en-US" sz="2400" dirty="0">
                <a:solidFill>
                  <a:prstClr val="black"/>
                </a:solidFill>
              </a:rPr>
              <a:t>USTO</a:t>
            </a:r>
            <a:r>
              <a:rPr lang="en-US" sz="1600" dirty="0">
                <a:solidFill>
                  <a:prstClr val="black"/>
                </a:solidFill>
              </a:rPr>
              <a:t> – joint Chairs</a:t>
            </a:r>
          </a:p>
          <a:p>
            <a:pPr lvl="0" algn="ctr"/>
            <a:r>
              <a:rPr lang="en-US" sz="1600" dirty="0">
                <a:solidFill>
                  <a:prstClr val="black"/>
                </a:solidFill>
              </a:rPr>
              <a:t>(on USTO committees)</a:t>
            </a:r>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2185214"/>
          </a:xfrm>
          <a:prstGeom prst="rect">
            <a:avLst/>
          </a:prstGeom>
          <a:solidFill>
            <a:schemeClr val="accent1">
              <a:alpha val="22000"/>
            </a:schemeClr>
          </a:solidFill>
        </p:spPr>
        <p:txBody>
          <a:bodyPr wrap="square" rtlCol="0">
            <a:spAutoFit/>
          </a:bodyPr>
          <a:lstStyle/>
          <a:p>
            <a:pPr algn="ctr"/>
            <a:r>
              <a:rPr lang="en-US" sz="2000" u="sng" dirty="0"/>
              <a:t>AOSA and SCST</a:t>
            </a:r>
          </a:p>
          <a:p>
            <a:pPr lvl="0" algn="ctr"/>
            <a:endParaRPr lang="en-US" sz="2400" dirty="0">
              <a:solidFill>
                <a:prstClr val="black"/>
              </a:solidFill>
            </a:endParaRPr>
          </a:p>
          <a:p>
            <a:pPr lvl="0" algn="ctr"/>
            <a:r>
              <a:rPr lang="en-US" sz="2400" dirty="0">
                <a:solidFill>
                  <a:prstClr val="black"/>
                </a:solidFill>
              </a:rPr>
              <a:t>AOSA</a:t>
            </a:r>
            <a:r>
              <a:rPr lang="en-US" sz="1600" dirty="0">
                <a:solidFill>
                  <a:prstClr val="black"/>
                </a:solidFill>
              </a:rPr>
              <a:t> – Chairs, joint Chairs</a:t>
            </a:r>
          </a:p>
          <a:p>
            <a:pPr lvl="0" algn="ctr"/>
            <a:endParaRPr lang="en-US" sz="2400" dirty="0">
              <a:solidFill>
                <a:prstClr val="black"/>
              </a:solidFill>
            </a:endParaRPr>
          </a:p>
          <a:p>
            <a:pPr lvl="0" algn="ctr"/>
            <a:r>
              <a:rPr lang="en-US" sz="2400" dirty="0">
                <a:solidFill>
                  <a:prstClr val="black"/>
                </a:solidFill>
              </a:rPr>
              <a:t>SCST</a:t>
            </a:r>
            <a:r>
              <a:rPr lang="en-US" sz="1600" dirty="0">
                <a:solidFill>
                  <a:prstClr val="black"/>
                </a:solidFill>
              </a:rPr>
              <a:t> – Chairs, joint Chairs</a:t>
            </a:r>
            <a:endParaRPr lang="en-US" sz="2400" dirty="0">
              <a:solidFill>
                <a:prstClr val="black"/>
              </a:solidFill>
            </a:endParaRPr>
          </a:p>
          <a:p>
            <a:pPr algn="ctr"/>
            <a:endParaRPr lang="en-US" sz="20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Committee and Subcommittee Chairs </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886200"/>
            <a:ext cx="9144000" cy="1692771"/>
          </a:xfrm>
          <a:prstGeom prst="rect">
            <a:avLst/>
          </a:prstGeom>
          <a:noFill/>
        </p:spPr>
        <p:txBody>
          <a:bodyPr wrap="square" rtlCol="0">
            <a:spAutoFit/>
          </a:bodyPr>
          <a:lstStyle/>
          <a:p>
            <a:pPr algn="ctr"/>
            <a:r>
              <a:rPr lang="en-US" sz="2600" dirty="0"/>
              <a:t> Rules Committee</a:t>
            </a:r>
          </a:p>
          <a:p>
            <a:pPr algn="ctr"/>
            <a:endParaRPr lang="en-US" sz="2600" dirty="0"/>
          </a:p>
          <a:p>
            <a:pPr algn="ctr"/>
            <a:r>
              <a:rPr lang="en-US" sz="2600" dirty="0"/>
              <a:t>This committee may need to keep both AOSA and SCST co-chairs, even under the Autonomous Model.</a:t>
            </a:r>
          </a:p>
        </p:txBody>
      </p:sp>
    </p:spTree>
    <p:extLst>
      <p:ext uri="{BB962C8B-B14F-4D97-AF65-F5344CB8AC3E}">
        <p14:creationId xmlns:p14="http://schemas.microsoft.com/office/powerpoint/2010/main" val="3481895989"/>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877437"/>
          </a:xfrm>
          <a:prstGeom prst="rect">
            <a:avLst/>
          </a:prstGeom>
          <a:solidFill>
            <a:srgbClr val="228B22">
              <a:alpha val="25000"/>
            </a:srgbClr>
          </a:solidFill>
        </p:spPr>
        <p:txBody>
          <a:bodyPr wrap="square" rtlCol="0">
            <a:spAutoFit/>
          </a:bodyPr>
          <a:lstStyle/>
          <a:p>
            <a:pPr algn="ctr"/>
            <a:r>
              <a:rPr lang="en-US" sz="2000" u="sng" dirty="0"/>
              <a:t>USTO Autonomous Model</a:t>
            </a:r>
          </a:p>
          <a:p>
            <a:pPr lvl="0" algn="ctr"/>
            <a:endParaRPr lang="en-US" sz="1400" dirty="0">
              <a:solidFill>
                <a:prstClr val="black"/>
              </a:solidFill>
            </a:endParaRPr>
          </a:p>
          <a:p>
            <a:pPr lvl="0" algn="ctr"/>
            <a:r>
              <a:rPr lang="en-US" sz="2400" dirty="0">
                <a:solidFill>
                  <a:prstClr val="black"/>
                </a:solidFill>
              </a:rPr>
              <a:t>AOSA votes</a:t>
            </a:r>
          </a:p>
          <a:p>
            <a:pPr lvl="0" algn="ctr"/>
            <a:endParaRPr lang="en-US" sz="1600" dirty="0">
              <a:solidFill>
                <a:prstClr val="black"/>
              </a:solidFill>
            </a:endParaRPr>
          </a:p>
          <a:p>
            <a:pPr lvl="0" algn="ctr"/>
            <a:r>
              <a:rPr lang="en-US" sz="2400" dirty="0">
                <a:solidFill>
                  <a:prstClr val="black"/>
                </a:solidFill>
              </a:rPr>
              <a:t>SCST votes</a:t>
            </a:r>
          </a:p>
          <a:p>
            <a:pPr lvl="0" algn="ctr"/>
            <a:r>
              <a:rPr lang="en-US" u="sng" dirty="0"/>
              <a:t> </a:t>
            </a:r>
            <a:r>
              <a:rPr lang="en-US" sz="1200" u="sng" dirty="0"/>
              <a:t> </a:t>
            </a:r>
            <a:r>
              <a:rPr lang="en-US" sz="1600" u="sng" dirty="0"/>
              <a:t> </a:t>
            </a:r>
            <a:endParaRPr lang="en-US" sz="1200" u="sng" dirty="0"/>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1877437"/>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lvl="0" algn="ctr"/>
            <a:endParaRPr lang="en-US" sz="1400" dirty="0">
              <a:solidFill>
                <a:prstClr val="black"/>
              </a:solidFill>
            </a:endParaRPr>
          </a:p>
          <a:p>
            <a:pPr lvl="0" algn="ctr"/>
            <a:r>
              <a:rPr lang="en-US" sz="2400" dirty="0">
                <a:solidFill>
                  <a:prstClr val="black"/>
                </a:solidFill>
              </a:rPr>
              <a:t>AOSA votes</a:t>
            </a:r>
          </a:p>
          <a:p>
            <a:pPr lvl="0" algn="ctr"/>
            <a:endParaRPr lang="en-US" sz="1600" dirty="0">
              <a:solidFill>
                <a:prstClr val="black"/>
              </a:solidFill>
            </a:endParaRPr>
          </a:p>
          <a:p>
            <a:pPr lvl="0" algn="ctr"/>
            <a:r>
              <a:rPr lang="en-US" sz="2400" dirty="0">
                <a:solidFill>
                  <a:prstClr val="black"/>
                </a:solidFill>
              </a:rPr>
              <a:t>SCST votes</a:t>
            </a:r>
          </a:p>
          <a:p>
            <a:pPr algn="ctr"/>
            <a:r>
              <a:rPr lang="en-US" dirty="0"/>
              <a:t> </a:t>
            </a:r>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1754326"/>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1200" dirty="0"/>
          </a:p>
          <a:p>
            <a:pPr algn="ctr"/>
            <a:r>
              <a:rPr lang="en-US" sz="2400" dirty="0"/>
              <a:t>AOSA votes</a:t>
            </a:r>
          </a:p>
          <a:p>
            <a:pPr algn="ctr"/>
            <a:endParaRPr lang="en-US" sz="1600" dirty="0"/>
          </a:p>
          <a:p>
            <a:pPr algn="ctr"/>
            <a:r>
              <a:rPr lang="en-US" sz="2400" dirty="0"/>
              <a:t>SCST votes</a:t>
            </a:r>
          </a:p>
          <a:p>
            <a:pPr algn="ctr"/>
            <a:endParaRPr lang="en-US" sz="12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Rules Voting</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124200"/>
            <a:ext cx="9144000" cy="3693319"/>
          </a:xfrm>
          <a:prstGeom prst="rect">
            <a:avLst/>
          </a:prstGeom>
          <a:noFill/>
        </p:spPr>
        <p:txBody>
          <a:bodyPr wrap="square" rtlCol="0">
            <a:spAutoFit/>
          </a:bodyPr>
          <a:lstStyle/>
          <a:p>
            <a:pPr marL="457200" indent="-457200">
              <a:buFont typeface="Arial" panose="020B0604020202020204" pitchFamily="34" charset="0"/>
              <a:buChar char="•"/>
            </a:pPr>
            <a:r>
              <a:rPr lang="en-US" sz="2600" dirty="0"/>
              <a:t>The voting would be essentially the same as the current system with the caveat that, under both USTO models, AOSA would have an 85% affirmative super majority vote that would carry any proposed rule change and SCST would have an 85% non </a:t>
            </a:r>
            <a:r>
              <a:rPr lang="en-US" sz="2600" dirty="0" err="1"/>
              <a:t>placet</a:t>
            </a:r>
            <a:r>
              <a:rPr lang="en-US" sz="2600" dirty="0"/>
              <a:t> vote which could table a proposed rule change for one year. </a:t>
            </a:r>
          </a:p>
          <a:p>
            <a:pPr marL="457200" indent="-457200">
              <a:buFont typeface="Arial" panose="020B0604020202020204" pitchFamily="34" charset="0"/>
              <a:buChar char="•"/>
            </a:pPr>
            <a:r>
              <a:rPr lang="en-US" sz="2600" dirty="0"/>
              <a:t>The current system is in need of revision to maintain the regulatory value of the Rules.</a:t>
            </a:r>
          </a:p>
          <a:p>
            <a:pPr marL="457200" indent="-457200">
              <a:buFont typeface="Arial" panose="020B0604020202020204" pitchFamily="34" charset="0"/>
              <a:buChar char="•"/>
            </a:pPr>
            <a:endParaRPr lang="en-US" sz="2600" dirty="0"/>
          </a:p>
        </p:txBody>
      </p:sp>
    </p:spTree>
    <p:extLst>
      <p:ext uri="{BB962C8B-B14F-4D97-AF65-F5344CB8AC3E}">
        <p14:creationId xmlns:p14="http://schemas.microsoft.com/office/powerpoint/2010/main" val="3230957145"/>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2031325"/>
          </a:xfrm>
          <a:prstGeom prst="rect">
            <a:avLst/>
          </a:prstGeom>
          <a:solidFill>
            <a:srgbClr val="228B22">
              <a:alpha val="25000"/>
            </a:srgbClr>
          </a:solidFill>
        </p:spPr>
        <p:txBody>
          <a:bodyPr wrap="square" rtlCol="0">
            <a:spAutoFit/>
          </a:bodyPr>
          <a:lstStyle/>
          <a:p>
            <a:pPr algn="ctr"/>
            <a:r>
              <a:rPr lang="en-US" sz="2000" u="sng" dirty="0"/>
              <a:t>USTO Autonomous Model</a:t>
            </a:r>
          </a:p>
          <a:p>
            <a:pPr lvl="0" algn="ctr"/>
            <a:r>
              <a:rPr lang="en-US" sz="800" dirty="0">
                <a:solidFill>
                  <a:prstClr val="black"/>
                </a:solidFill>
              </a:rPr>
              <a:t> </a:t>
            </a:r>
          </a:p>
          <a:p>
            <a:pPr lvl="0" algn="ctr"/>
            <a:r>
              <a:rPr lang="en-US" sz="2200" dirty="0">
                <a:solidFill>
                  <a:prstClr val="black"/>
                </a:solidFill>
              </a:rPr>
              <a:t>AOSA</a:t>
            </a:r>
            <a:r>
              <a:rPr lang="en-US" sz="2000" dirty="0">
                <a:solidFill>
                  <a:prstClr val="black"/>
                </a:solidFill>
              </a:rPr>
              <a:t> </a:t>
            </a:r>
            <a:r>
              <a:rPr lang="en-US" dirty="0">
                <a:solidFill>
                  <a:prstClr val="black"/>
                </a:solidFill>
              </a:rPr>
              <a:t>– Autonomous committee</a:t>
            </a:r>
          </a:p>
          <a:p>
            <a:pPr lvl="0" algn="ctr"/>
            <a:endParaRPr lang="en-US" sz="800" dirty="0">
              <a:solidFill>
                <a:prstClr val="black"/>
              </a:solidFill>
            </a:endParaRPr>
          </a:p>
          <a:p>
            <a:pPr lvl="0" algn="ctr"/>
            <a:r>
              <a:rPr lang="en-US" sz="2200" dirty="0">
                <a:solidFill>
                  <a:prstClr val="black"/>
                </a:solidFill>
              </a:rPr>
              <a:t>SCST </a:t>
            </a:r>
            <a:r>
              <a:rPr lang="en-US" dirty="0">
                <a:solidFill>
                  <a:prstClr val="black"/>
                </a:solidFill>
              </a:rPr>
              <a:t>– Autonomous committee</a:t>
            </a:r>
          </a:p>
          <a:p>
            <a:pPr lvl="0" algn="ctr"/>
            <a:r>
              <a:rPr lang="en-US" sz="800" u="sng" dirty="0"/>
              <a:t>  </a:t>
            </a:r>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1477328"/>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lvl="0" algn="ctr"/>
            <a:endParaRPr lang="en-US" sz="800" dirty="0">
              <a:solidFill>
                <a:prstClr val="black"/>
              </a:solidFill>
            </a:endParaRPr>
          </a:p>
          <a:p>
            <a:pPr lvl="0" algn="ctr"/>
            <a:r>
              <a:rPr lang="en-US" sz="2200" dirty="0">
                <a:solidFill>
                  <a:prstClr val="black"/>
                </a:solidFill>
              </a:rPr>
              <a:t>AOSA </a:t>
            </a:r>
            <a:r>
              <a:rPr lang="en-US" dirty="0">
                <a:solidFill>
                  <a:prstClr val="black"/>
                </a:solidFill>
              </a:rPr>
              <a:t>- N/A</a:t>
            </a:r>
          </a:p>
          <a:p>
            <a:pPr lvl="0" algn="ctr"/>
            <a:endParaRPr lang="en-US" sz="800" dirty="0">
              <a:solidFill>
                <a:prstClr val="black"/>
              </a:solidFill>
            </a:endParaRPr>
          </a:p>
          <a:p>
            <a:pPr lvl="0" algn="ctr"/>
            <a:r>
              <a:rPr lang="en-US" sz="2200" dirty="0">
                <a:solidFill>
                  <a:prstClr val="black"/>
                </a:solidFill>
              </a:rPr>
              <a:t>SCST </a:t>
            </a:r>
            <a:r>
              <a:rPr lang="en-US" dirty="0">
                <a:solidFill>
                  <a:prstClr val="black"/>
                </a:solidFill>
              </a:rPr>
              <a:t>- N/A</a:t>
            </a:r>
          </a:p>
          <a:p>
            <a:pPr algn="ctr"/>
            <a:endParaRPr lang="en-US" sz="8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1477328"/>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800" dirty="0"/>
          </a:p>
          <a:p>
            <a:pPr algn="ctr"/>
            <a:r>
              <a:rPr lang="en-US" sz="2200" dirty="0"/>
              <a:t>AOSA </a:t>
            </a:r>
            <a:r>
              <a:rPr lang="en-US" dirty="0"/>
              <a:t>- N/A</a:t>
            </a:r>
          </a:p>
          <a:p>
            <a:pPr algn="ctr"/>
            <a:endParaRPr lang="en-US" sz="800" dirty="0"/>
          </a:p>
          <a:p>
            <a:pPr algn="ctr"/>
            <a:r>
              <a:rPr lang="en-US" sz="2200" dirty="0"/>
              <a:t>SCST</a:t>
            </a:r>
            <a:r>
              <a:rPr lang="en-US" sz="2200" dirty="0">
                <a:solidFill>
                  <a:prstClr val="black"/>
                </a:solidFill>
              </a:rPr>
              <a:t> </a:t>
            </a:r>
            <a:r>
              <a:rPr lang="en-US" dirty="0">
                <a:solidFill>
                  <a:prstClr val="black"/>
                </a:solidFill>
              </a:rPr>
              <a:t>- N/A</a:t>
            </a:r>
            <a:endParaRPr lang="en-US" dirty="0"/>
          </a:p>
          <a:p>
            <a:pPr algn="ctr"/>
            <a:r>
              <a:rPr lang="en-US" sz="1000" dirty="0"/>
              <a:t> </a:t>
            </a:r>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Lack of Confidence</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124200"/>
            <a:ext cx="9144000" cy="3693319"/>
          </a:xfrm>
          <a:prstGeom prst="rect">
            <a:avLst/>
          </a:prstGeom>
          <a:noFill/>
        </p:spPr>
        <p:txBody>
          <a:bodyPr wrap="square" rtlCol="0">
            <a:spAutoFit/>
          </a:bodyPr>
          <a:lstStyle/>
          <a:p>
            <a:pPr marL="457200" indent="-457200">
              <a:buFont typeface="Arial" panose="020B0604020202020204" pitchFamily="34" charset="0"/>
              <a:buChar char="•"/>
            </a:pPr>
            <a:r>
              <a:rPr lang="en-US" sz="2600" dirty="0"/>
              <a:t>A “Lack of Confidence” vote would only be needed in the Autonomous model.  All Committees in the current System and the Umbrella Model have some form of control if the leadership is failing.  </a:t>
            </a:r>
          </a:p>
          <a:p>
            <a:pPr marL="457200" indent="-457200">
              <a:buFont typeface="Arial" panose="020B0604020202020204" pitchFamily="34" charset="0"/>
              <a:buChar char="•"/>
            </a:pPr>
            <a:r>
              <a:rPr lang="en-US" sz="2600" dirty="0"/>
              <a:t>In the Autonomous model, the Lack of Confidence vote (2/3 majority of USTO members) gives some form of control over the autonomous committees by forcing the committee(s) to reorganize.</a:t>
            </a:r>
          </a:p>
          <a:p>
            <a:pPr marL="457200" indent="-457200">
              <a:buFont typeface="Arial" panose="020B0604020202020204" pitchFamily="34" charset="0"/>
              <a:buChar char="•"/>
            </a:pPr>
            <a:endParaRPr lang="en-US" sz="2600" dirty="0"/>
          </a:p>
        </p:txBody>
      </p:sp>
    </p:spTree>
    <p:extLst>
      <p:ext uri="{BB962C8B-B14F-4D97-AF65-F5344CB8AC3E}">
        <p14:creationId xmlns:p14="http://schemas.microsoft.com/office/powerpoint/2010/main" val="4221307411"/>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0"/>
            <a:ext cx="8229600" cy="3352800"/>
          </a:xfrm>
        </p:spPr>
        <p:txBody>
          <a:bodyPr/>
          <a:lstStyle/>
          <a:p>
            <a:r>
              <a:rPr lang="en-US" altLang="en-US" b="1" dirty="0">
                <a:solidFill>
                  <a:prstClr val="black"/>
                </a:solidFill>
                <a:latin typeface="Arial" charset="0"/>
                <a:cs typeface="Arial" charset="0"/>
              </a:rPr>
              <a:t>Proposed Rule Voting Procedure</a:t>
            </a:r>
            <a:br>
              <a:rPr lang="en-US" altLang="en-US" b="1" dirty="0">
                <a:solidFill>
                  <a:prstClr val="black"/>
                </a:solidFill>
                <a:latin typeface="Arial" charset="0"/>
                <a:cs typeface="Arial" charset="0"/>
              </a:rPr>
            </a:br>
            <a:r>
              <a:rPr lang="en-US" altLang="en-US" b="1" dirty="0">
                <a:solidFill>
                  <a:prstClr val="black"/>
                </a:solidFill>
                <a:latin typeface="Arial" charset="0"/>
                <a:cs typeface="Arial" charset="0"/>
              </a:rPr>
              <a:t>for</a:t>
            </a:r>
            <a:br>
              <a:rPr lang="en-US" altLang="en-US" b="1" dirty="0">
                <a:solidFill>
                  <a:prstClr val="black"/>
                </a:solidFill>
                <a:latin typeface="Arial" charset="0"/>
                <a:cs typeface="Arial" charset="0"/>
              </a:rPr>
            </a:br>
            <a:r>
              <a:rPr lang="en-US" altLang="en-US" b="1" dirty="0">
                <a:solidFill>
                  <a:prstClr val="black"/>
                </a:solidFill>
                <a:latin typeface="Arial" charset="0"/>
                <a:cs typeface="Arial" charset="0"/>
              </a:rPr>
              <a:t>USTO</a:t>
            </a:r>
            <a:endParaRPr lang="en-US" altLang="en-US" dirty="0">
              <a:latin typeface="Arial" charset="0"/>
              <a:cs typeface="Arial" charset="0"/>
            </a:endParaRPr>
          </a:p>
        </p:txBody>
      </p:sp>
      <p:pic>
        <p:nvPicPr>
          <p:cNvPr id="16388" name="Picture 3"/>
          <p:cNvPicPr>
            <a:picLocks noChangeAspect="1" noChangeArrowheads="1"/>
          </p:cNvPicPr>
          <p:nvPr/>
        </p:nvPicPr>
        <p:blipFill>
          <a:blip r:embed="rId3">
            <a:extLst>
              <a:ext uri="{28A0092B-C50C-407E-A947-70E740481C1C}">
                <a14:useLocalDpi xmlns:a14="http://schemas.microsoft.com/office/drawing/2010/main" val="0"/>
              </a:ext>
            </a:extLst>
          </a:blip>
          <a:srcRect l="2316" r="5035" b="50000"/>
          <a:stretch>
            <a:fillRect/>
          </a:stretch>
        </p:blipFill>
        <p:spPr bwMode="auto">
          <a:xfrm>
            <a:off x="0" y="6351588"/>
            <a:ext cx="914400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Voting</a:t>
            </a:r>
          </a:p>
        </p:txBody>
      </p:sp>
      <p:sp>
        <p:nvSpPr>
          <p:cNvPr id="3" name="Content Placeholder 2"/>
          <p:cNvSpPr>
            <a:spLocks noGrp="1"/>
          </p:cNvSpPr>
          <p:nvPr>
            <p:ph idx="1"/>
          </p:nvPr>
        </p:nvSpPr>
        <p:spPr>
          <a:xfrm>
            <a:off x="457200" y="1371600"/>
            <a:ext cx="8229600" cy="4525963"/>
          </a:xfrm>
        </p:spPr>
        <p:txBody>
          <a:bodyPr/>
          <a:lstStyle/>
          <a:p>
            <a:pPr marL="0" indent="0">
              <a:buNone/>
            </a:pPr>
            <a:r>
              <a:rPr lang="en-US" sz="2800" dirty="0"/>
              <a:t>AOSA voted on the proposed Rule changes.</a:t>
            </a:r>
          </a:p>
          <a:p>
            <a:pPr marL="0" indent="0">
              <a:buNone/>
            </a:pPr>
            <a:endParaRPr lang="en-US" sz="2800" dirty="0"/>
          </a:p>
          <a:p>
            <a:pPr marL="0" indent="0">
              <a:buNone/>
            </a:pPr>
            <a:r>
              <a:rPr lang="en-US" sz="2800" dirty="0"/>
              <a:t>SCST had an informational vote on the proposed Rule changes.</a:t>
            </a:r>
          </a:p>
          <a:p>
            <a:pPr marL="0" indent="0">
              <a:buNone/>
            </a:pPr>
            <a:endParaRPr lang="en-US" sz="2800" dirty="0"/>
          </a:p>
          <a:p>
            <a:pPr marL="0" indent="0">
              <a:buNone/>
            </a:pPr>
            <a:r>
              <a:rPr lang="en-US" sz="2400" dirty="0"/>
              <a:t>AOSA votes were tallied and a simple majority affirmative vote carried the proposed Rule change.</a:t>
            </a:r>
          </a:p>
        </p:txBody>
      </p:sp>
    </p:spTree>
    <p:extLst>
      <p:ext uri="{BB962C8B-B14F-4D97-AF65-F5344CB8AC3E}">
        <p14:creationId xmlns:p14="http://schemas.microsoft.com/office/powerpoint/2010/main" val="415391954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Voting</a:t>
            </a:r>
          </a:p>
        </p:txBody>
      </p:sp>
      <p:sp>
        <p:nvSpPr>
          <p:cNvPr id="3" name="Content Placeholder 2"/>
          <p:cNvSpPr>
            <a:spLocks noGrp="1"/>
          </p:cNvSpPr>
          <p:nvPr>
            <p:ph idx="1"/>
          </p:nvPr>
        </p:nvSpPr>
        <p:spPr>
          <a:xfrm>
            <a:off x="457200" y="1371600"/>
            <a:ext cx="8229600" cy="4876800"/>
          </a:xfrm>
        </p:spPr>
        <p:txBody>
          <a:bodyPr/>
          <a:lstStyle/>
          <a:p>
            <a:pPr marL="0" indent="0">
              <a:buNone/>
            </a:pPr>
            <a:r>
              <a:rPr lang="en-US" sz="2800" dirty="0"/>
              <a:t>AOSA votes on the proposed Rule changes.</a:t>
            </a:r>
          </a:p>
          <a:p>
            <a:pPr marL="0" indent="0">
              <a:buNone/>
            </a:pPr>
            <a:r>
              <a:rPr lang="en-US" sz="2800" dirty="0"/>
              <a:t>SCST votes on the proposed Rule changes.</a:t>
            </a:r>
          </a:p>
          <a:p>
            <a:pPr marL="0" indent="0">
              <a:buNone/>
            </a:pPr>
            <a:endParaRPr lang="en-US" sz="2000" dirty="0"/>
          </a:p>
          <a:p>
            <a:pPr marL="0" indent="0">
              <a:buNone/>
            </a:pPr>
            <a:r>
              <a:rPr lang="en-US" sz="2400" dirty="0"/>
              <a:t>AOSA and SCST have their affirmative votes tallied independently as percentages per each organization.  The percentages are converted to a numerical value and tallied; the tallied value is assessed out of 200.  </a:t>
            </a:r>
            <a:r>
              <a:rPr lang="en-US" sz="1800" dirty="0"/>
              <a:t>e.g. 75 % of AOSA members voted yes and 80% of SCST members voted yes. 75+80=155 </a:t>
            </a:r>
          </a:p>
          <a:p>
            <a:pPr marL="0" indent="0">
              <a:buNone/>
            </a:pPr>
            <a:endParaRPr lang="en-US" sz="2400" dirty="0"/>
          </a:p>
          <a:p>
            <a:pPr marL="0" indent="0">
              <a:buNone/>
            </a:pPr>
            <a:r>
              <a:rPr lang="en-US" sz="2400" dirty="0"/>
              <a:t>A 2/3 affirmative vote carries the proposed rule change. </a:t>
            </a:r>
            <a:r>
              <a:rPr lang="en-US" sz="1800" dirty="0"/>
              <a:t>e.g. 155/200 is more than 2/3.  Rule passes</a:t>
            </a:r>
            <a:r>
              <a:rPr lang="en-US" sz="2400" dirty="0"/>
              <a:t>.</a:t>
            </a:r>
          </a:p>
        </p:txBody>
      </p:sp>
    </p:spTree>
    <p:extLst>
      <p:ext uri="{BB962C8B-B14F-4D97-AF65-F5344CB8AC3E}">
        <p14:creationId xmlns:p14="http://schemas.microsoft.com/office/powerpoint/2010/main" val="25059614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42BCB74-C4D8-4150-907B-F1B51108605C}"/>
              </a:ext>
            </a:extLst>
          </p:cNvPr>
          <p:cNvPicPr>
            <a:picLocks noChangeAspect="1"/>
          </p:cNvPicPr>
          <p:nvPr/>
        </p:nvPicPr>
        <p:blipFill>
          <a:blip r:embed="rId2"/>
          <a:stretch>
            <a:fillRect/>
          </a:stretch>
        </p:blipFill>
        <p:spPr>
          <a:xfrm>
            <a:off x="72071" y="3047997"/>
            <a:ext cx="2899728" cy="2577569"/>
          </a:xfrm>
          <a:prstGeom prst="rect">
            <a:avLst/>
          </a:prstGeom>
        </p:spPr>
      </p:pic>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600438"/>
          </a:xfrm>
          <a:prstGeom prst="rect">
            <a:avLst/>
          </a:prstGeom>
          <a:solidFill>
            <a:srgbClr val="228B22">
              <a:alpha val="25000"/>
            </a:srgbClr>
          </a:solidFill>
        </p:spPr>
        <p:txBody>
          <a:bodyPr wrap="square" rtlCol="0">
            <a:spAutoFit/>
          </a:bodyPr>
          <a:lstStyle/>
          <a:p>
            <a:pPr algn="ctr"/>
            <a:r>
              <a:rPr lang="en-US" sz="2000" u="sng" dirty="0"/>
              <a:t>USTO Autonomous Model</a:t>
            </a:r>
          </a:p>
          <a:p>
            <a:pPr lvl="0" algn="ctr"/>
            <a:endParaRPr lang="en-US" sz="1400" dirty="0">
              <a:solidFill>
                <a:prstClr val="black"/>
              </a:solidFill>
            </a:endParaRPr>
          </a:p>
          <a:p>
            <a:pPr lvl="0" algn="ctr"/>
            <a:r>
              <a:rPr lang="en-US" sz="2400" dirty="0">
                <a:solidFill>
                  <a:prstClr val="black"/>
                </a:solidFill>
              </a:rPr>
              <a:t>Autonomous Committee model</a:t>
            </a:r>
          </a:p>
          <a:p>
            <a:pPr lvl="0" algn="ctr"/>
            <a:r>
              <a:rPr lang="en-US" sz="1200" u="sng" dirty="0"/>
              <a:t> </a:t>
            </a:r>
            <a:r>
              <a:rPr lang="en-US" sz="1600" u="sng" dirty="0"/>
              <a:t> </a:t>
            </a:r>
            <a:endParaRPr lang="en-US" sz="1200" u="sng" dirty="0"/>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1600438"/>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lvl="0" algn="ctr"/>
            <a:endParaRPr lang="en-US" sz="1400" dirty="0">
              <a:solidFill>
                <a:prstClr val="black"/>
              </a:solidFill>
            </a:endParaRPr>
          </a:p>
          <a:p>
            <a:pPr lvl="0" algn="ctr"/>
            <a:r>
              <a:rPr lang="en-US" sz="2400" dirty="0">
                <a:solidFill>
                  <a:prstClr val="black"/>
                </a:solidFill>
              </a:rPr>
              <a:t>Umbrella model</a:t>
            </a:r>
          </a:p>
          <a:p>
            <a:pPr algn="ctr"/>
            <a:endParaRPr lang="en-US" sz="40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1569660"/>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1200" dirty="0"/>
          </a:p>
          <a:p>
            <a:pPr algn="ctr"/>
            <a:r>
              <a:rPr lang="en-US" sz="2400" dirty="0"/>
              <a:t>Current system</a:t>
            </a:r>
          </a:p>
          <a:p>
            <a:pPr algn="ctr"/>
            <a:endParaRPr lang="en-US" sz="4000" dirty="0"/>
          </a:p>
        </p:txBody>
      </p:sp>
      <p:pic>
        <p:nvPicPr>
          <p:cNvPr id="15" name="Picture 14">
            <a:extLst>
              <a:ext uri="{FF2B5EF4-FFF2-40B4-BE49-F238E27FC236}">
                <a16:creationId xmlns:a16="http://schemas.microsoft.com/office/drawing/2014/main" id="{D4FECB2B-0063-4600-96DE-44F5DB8BB284}"/>
              </a:ext>
            </a:extLst>
          </p:cNvPr>
          <p:cNvPicPr>
            <a:picLocks noChangeAspect="1"/>
          </p:cNvPicPr>
          <p:nvPr/>
        </p:nvPicPr>
        <p:blipFill>
          <a:blip r:embed="rId3"/>
          <a:stretch>
            <a:fillRect/>
          </a:stretch>
        </p:blipFill>
        <p:spPr>
          <a:xfrm>
            <a:off x="3124199" y="3047999"/>
            <a:ext cx="2895599" cy="2577571"/>
          </a:xfrm>
          <a:prstGeom prst="rect">
            <a:avLst/>
          </a:prstGeom>
        </p:spPr>
      </p:pic>
      <p:pic>
        <p:nvPicPr>
          <p:cNvPr id="4" name="Picture 3">
            <a:extLst>
              <a:ext uri="{FF2B5EF4-FFF2-40B4-BE49-F238E27FC236}">
                <a16:creationId xmlns:a16="http://schemas.microsoft.com/office/drawing/2014/main" id="{614127BE-3E7E-4513-A13C-C7AFAD83FB1E}"/>
              </a:ext>
            </a:extLst>
          </p:cNvPr>
          <p:cNvPicPr>
            <a:picLocks noChangeAspect="1"/>
          </p:cNvPicPr>
          <p:nvPr/>
        </p:nvPicPr>
        <p:blipFill>
          <a:blip r:embed="rId4"/>
          <a:stretch>
            <a:fillRect/>
          </a:stretch>
        </p:blipFill>
        <p:spPr>
          <a:xfrm>
            <a:off x="6172198" y="3047999"/>
            <a:ext cx="2895599" cy="2577570"/>
          </a:xfrm>
          <a:prstGeom prst="rect">
            <a:avLst/>
          </a:prstGeom>
        </p:spPr>
      </p:pic>
    </p:spTree>
    <p:extLst>
      <p:ext uri="{BB962C8B-B14F-4D97-AF65-F5344CB8AC3E}">
        <p14:creationId xmlns:p14="http://schemas.microsoft.com/office/powerpoint/2010/main" val="1988476283"/>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Voting</a:t>
            </a:r>
          </a:p>
        </p:txBody>
      </p:sp>
      <p:sp>
        <p:nvSpPr>
          <p:cNvPr id="3" name="Content Placeholder 2"/>
          <p:cNvSpPr>
            <a:spLocks noGrp="1"/>
          </p:cNvSpPr>
          <p:nvPr>
            <p:ph idx="1"/>
          </p:nvPr>
        </p:nvSpPr>
        <p:spPr>
          <a:xfrm>
            <a:off x="457200" y="1524000"/>
            <a:ext cx="8229600" cy="5029200"/>
          </a:xfrm>
        </p:spPr>
        <p:txBody>
          <a:bodyPr/>
          <a:lstStyle/>
          <a:p>
            <a:r>
              <a:rPr lang="en-US" sz="2800" dirty="0"/>
              <a:t>The AOSA Rules for Testing Seeds need to have regulatory value to maintain the acceptance and use of the Rules by governmental entities.</a:t>
            </a:r>
          </a:p>
          <a:p>
            <a:r>
              <a:rPr lang="en-US" sz="2800" dirty="0"/>
              <a:t>Any perception of industry unduly influencing the Rules threatens their regulatory value.</a:t>
            </a:r>
          </a:p>
          <a:p>
            <a:r>
              <a:rPr lang="en-US" sz="2800" dirty="0"/>
              <a:t>Even if we don't adopt a USTO model, we should be proposing this change.</a:t>
            </a:r>
          </a:p>
          <a:p>
            <a:r>
              <a:rPr lang="en-US" sz="2800" dirty="0"/>
              <a:t>Keep in mind, history has shown, that AOSA and SCST rarely differ greatly in voting positions.  </a:t>
            </a:r>
            <a:endParaRPr lang="en-US" dirty="0"/>
          </a:p>
        </p:txBody>
      </p:sp>
    </p:spTree>
    <p:extLst>
      <p:ext uri="{BB962C8B-B14F-4D97-AF65-F5344CB8AC3E}">
        <p14:creationId xmlns:p14="http://schemas.microsoft.com/office/powerpoint/2010/main" val="18853830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Voting</a:t>
            </a:r>
          </a:p>
        </p:txBody>
      </p:sp>
      <p:sp>
        <p:nvSpPr>
          <p:cNvPr id="3" name="Content Placeholder 2"/>
          <p:cNvSpPr>
            <a:spLocks noGrp="1"/>
          </p:cNvSpPr>
          <p:nvPr>
            <p:ph idx="1"/>
          </p:nvPr>
        </p:nvSpPr>
        <p:spPr>
          <a:xfrm>
            <a:off x="457200" y="1371600"/>
            <a:ext cx="8229600" cy="4525963"/>
          </a:xfrm>
        </p:spPr>
        <p:txBody>
          <a:bodyPr/>
          <a:lstStyle/>
          <a:p>
            <a:pPr marL="0" indent="0">
              <a:buNone/>
            </a:pPr>
            <a:r>
              <a:rPr lang="en-US" sz="2800" dirty="0"/>
              <a:t>This proposed voting would be the same in both USTO models.</a:t>
            </a:r>
          </a:p>
          <a:p>
            <a:pPr marL="0" indent="0">
              <a:buNone/>
            </a:pPr>
            <a:endParaRPr lang="en-US" sz="2800" dirty="0"/>
          </a:p>
          <a:p>
            <a:pPr marL="0" indent="0">
              <a:buNone/>
            </a:pPr>
            <a:r>
              <a:rPr lang="en-US" sz="2800" dirty="0"/>
              <a:t>AOSA votes on the proposed Rule changes.</a:t>
            </a:r>
          </a:p>
          <a:p>
            <a:pPr marL="0" indent="0">
              <a:buNone/>
            </a:pPr>
            <a:r>
              <a:rPr lang="en-US" sz="2800" dirty="0"/>
              <a:t>SCST votes on the proposed Rule changes.</a:t>
            </a:r>
          </a:p>
          <a:p>
            <a:pPr marL="0" indent="0">
              <a:buNone/>
            </a:pPr>
            <a:endParaRPr lang="en-US" sz="2000" dirty="0"/>
          </a:p>
          <a:p>
            <a:pPr marL="0" indent="0">
              <a:buNone/>
            </a:pPr>
            <a:endParaRPr lang="en-US" sz="2000" dirty="0"/>
          </a:p>
          <a:p>
            <a:pPr marL="0" indent="0">
              <a:buNone/>
            </a:pPr>
            <a:r>
              <a:rPr lang="en-US" sz="2400" dirty="0"/>
              <a:t>If AOSA voting has a super majority affirmative vote of 85% or better, the proposed rule change carries regardless of the SCST vote.</a:t>
            </a:r>
          </a:p>
          <a:p>
            <a:pPr marL="0" indent="0">
              <a:buNone/>
            </a:pPr>
            <a:endParaRPr lang="en-US" dirty="0"/>
          </a:p>
        </p:txBody>
      </p:sp>
    </p:spTree>
    <p:extLst>
      <p:ext uri="{BB962C8B-B14F-4D97-AF65-F5344CB8AC3E}">
        <p14:creationId xmlns:p14="http://schemas.microsoft.com/office/powerpoint/2010/main" val="23211910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Voting</a:t>
            </a:r>
          </a:p>
        </p:txBody>
      </p:sp>
      <p:sp>
        <p:nvSpPr>
          <p:cNvPr id="3" name="Content Placeholder 2"/>
          <p:cNvSpPr>
            <a:spLocks noGrp="1"/>
          </p:cNvSpPr>
          <p:nvPr>
            <p:ph idx="1"/>
          </p:nvPr>
        </p:nvSpPr>
        <p:spPr>
          <a:xfrm>
            <a:off x="457200" y="1371600"/>
            <a:ext cx="8229600" cy="4724400"/>
          </a:xfrm>
        </p:spPr>
        <p:txBody>
          <a:bodyPr/>
          <a:lstStyle/>
          <a:p>
            <a:pPr marL="0" indent="0">
              <a:buNone/>
            </a:pPr>
            <a:r>
              <a:rPr lang="en-US" sz="2800" dirty="0"/>
              <a:t>AOSA votes on the proposed Rule changes.</a:t>
            </a:r>
          </a:p>
          <a:p>
            <a:pPr marL="0" indent="0">
              <a:buNone/>
            </a:pPr>
            <a:r>
              <a:rPr lang="en-US" sz="2800" dirty="0"/>
              <a:t>SCST votes on the proposed Rule changes.</a:t>
            </a:r>
          </a:p>
          <a:p>
            <a:pPr marL="0" indent="0">
              <a:buNone/>
            </a:pPr>
            <a:endParaRPr lang="en-US" sz="2000" dirty="0"/>
          </a:p>
          <a:p>
            <a:pPr marL="0" indent="0">
              <a:buNone/>
            </a:pPr>
            <a:r>
              <a:rPr lang="en-US" sz="2400" dirty="0"/>
              <a:t>If AOSA voting does not have a super majority affirmative vote of 85% or better; AOSA and SCST have their affirmative votes tallied independently as percentages per each organization.  The percentages are converted to a numerical value and tallied; the tallied value is assessed out of 200.</a:t>
            </a:r>
          </a:p>
          <a:p>
            <a:pPr marL="0" indent="0">
              <a:buNone/>
            </a:pPr>
            <a:endParaRPr lang="en-US" sz="2000" dirty="0"/>
          </a:p>
          <a:p>
            <a:pPr marL="0" indent="0">
              <a:buNone/>
            </a:pPr>
            <a:r>
              <a:rPr lang="en-US" sz="2400" dirty="0"/>
              <a:t>A 2/3 affirmative vote carries the proposed rule change.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4372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Voting</a:t>
            </a:r>
          </a:p>
        </p:txBody>
      </p:sp>
      <p:sp>
        <p:nvSpPr>
          <p:cNvPr id="3" name="Content Placeholder 2"/>
          <p:cNvSpPr>
            <a:spLocks noGrp="1"/>
          </p:cNvSpPr>
          <p:nvPr>
            <p:ph idx="1"/>
          </p:nvPr>
        </p:nvSpPr>
        <p:spPr>
          <a:xfrm>
            <a:off x="457200" y="1417638"/>
            <a:ext cx="8229600" cy="4525963"/>
          </a:xfrm>
        </p:spPr>
        <p:txBody>
          <a:bodyPr/>
          <a:lstStyle/>
          <a:p>
            <a:pPr marL="0" indent="0">
              <a:buNone/>
            </a:pPr>
            <a:r>
              <a:rPr lang="en-US" sz="2800" dirty="0"/>
              <a:t>AOSA votes on the proposed Rule changes.</a:t>
            </a:r>
          </a:p>
          <a:p>
            <a:pPr marL="0" indent="0">
              <a:buNone/>
            </a:pPr>
            <a:r>
              <a:rPr lang="en-US" sz="2800" dirty="0"/>
              <a:t>SCST votes on the proposed Rule changes.</a:t>
            </a:r>
          </a:p>
          <a:p>
            <a:pPr marL="0" indent="0">
              <a:buNone/>
            </a:pPr>
            <a:endParaRPr lang="en-US" sz="2000" dirty="0"/>
          </a:p>
          <a:p>
            <a:pPr marL="0" indent="0">
              <a:buNone/>
            </a:pPr>
            <a:r>
              <a:rPr lang="en-US" sz="2400" dirty="0"/>
              <a:t>If SCST voting has a super majority negative vote of 85% or more, at the same time AOSA has a super majority affirmative vote, the proposed rule change shall be tabled for one year.</a:t>
            </a:r>
          </a:p>
          <a:p>
            <a:pPr marL="0" indent="0">
              <a:buNone/>
            </a:pPr>
            <a:endParaRPr lang="en-US" sz="2000" dirty="0"/>
          </a:p>
          <a:p>
            <a:pPr marL="0" indent="0" algn="ctr">
              <a:buNone/>
            </a:pPr>
            <a:r>
              <a:rPr lang="en-US" sz="2400" dirty="0"/>
              <a:t>(If any changes are made to the proposed Rule change, it shall be considered a “new” proposed Rule change.)</a:t>
            </a:r>
          </a:p>
          <a:p>
            <a:pPr marL="0" indent="0">
              <a:buNone/>
            </a:pPr>
            <a:endParaRPr lang="en-US" dirty="0"/>
          </a:p>
        </p:txBody>
      </p:sp>
    </p:spTree>
    <p:extLst>
      <p:ext uri="{BB962C8B-B14F-4D97-AF65-F5344CB8AC3E}">
        <p14:creationId xmlns:p14="http://schemas.microsoft.com/office/powerpoint/2010/main" val="22159355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All seed testing tweezers must be made of titanium and forged by Iowan blacksmiths.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48%</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72%</a:t>
            </a:r>
          </a:p>
          <a:p>
            <a:pPr marL="0" indent="0" algn="ctr">
              <a:buNone/>
            </a:pPr>
            <a:endParaRPr lang="en-US" sz="2000" dirty="0"/>
          </a:p>
          <a:p>
            <a:pPr marL="0" indent="0" algn="ctr">
              <a:buNone/>
            </a:pPr>
            <a:r>
              <a:rPr lang="en-US" sz="2400" dirty="0"/>
              <a:t>Rule rejected</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48%</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72%</a:t>
            </a:r>
          </a:p>
          <a:p>
            <a:pPr marL="0" indent="0" algn="ctr">
              <a:buFont typeface="Arial" charset="0"/>
              <a:buNone/>
            </a:pPr>
            <a:endParaRPr lang="en-US" sz="2000" dirty="0"/>
          </a:p>
          <a:p>
            <a:pPr marL="0" indent="0" algn="ctr">
              <a:buFont typeface="Arial" charset="0"/>
              <a:buNone/>
            </a:pPr>
            <a:r>
              <a:rPr lang="en-US" sz="2400" dirty="0"/>
              <a:t>Rule rejected</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48%</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72%</a:t>
            </a:r>
          </a:p>
          <a:p>
            <a:pPr marL="0" indent="0" algn="ctr">
              <a:buNone/>
            </a:pPr>
            <a:endParaRPr lang="en-US" sz="2000" dirty="0"/>
          </a:p>
          <a:p>
            <a:pPr marL="0" indent="0" algn="ctr">
              <a:buNone/>
            </a:pPr>
            <a:r>
              <a:rPr lang="en-US" sz="2400" dirty="0"/>
              <a:t>Rule rejected</a:t>
            </a:r>
          </a:p>
          <a:p>
            <a:pPr marL="0" indent="0" algn="ctr">
              <a:buFont typeface="Arial" charset="0"/>
              <a:buNone/>
            </a:pPr>
            <a:endParaRPr lang="en-US" sz="2400" u="sng" dirty="0"/>
          </a:p>
        </p:txBody>
      </p:sp>
    </p:spTree>
    <p:extLst>
      <p:ext uri="{BB962C8B-B14F-4D97-AF65-F5344CB8AC3E}">
        <p14:creationId xmlns:p14="http://schemas.microsoft.com/office/powerpoint/2010/main" val="436692149"/>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All seed testing tweezers must be made of titanium and forged by Iowan blacksmiths.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72%</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48%</a:t>
            </a:r>
          </a:p>
          <a:p>
            <a:pPr marL="0" indent="0" algn="ctr">
              <a:buNone/>
            </a:pPr>
            <a:endParaRPr lang="en-US" sz="2000" dirty="0"/>
          </a:p>
          <a:p>
            <a:pPr marL="0" indent="0" algn="ctr">
              <a:buNone/>
            </a:pPr>
            <a:r>
              <a:rPr lang="en-US" sz="2400" dirty="0"/>
              <a:t>Rule carries</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72%</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48%</a:t>
            </a:r>
          </a:p>
          <a:p>
            <a:pPr marL="0" indent="0" algn="ctr">
              <a:buFont typeface="Arial" charset="0"/>
              <a:buNone/>
            </a:pPr>
            <a:endParaRPr lang="en-US" sz="2000" dirty="0"/>
          </a:p>
          <a:p>
            <a:pPr marL="0" indent="0" algn="ctr">
              <a:buFont typeface="Arial" charset="0"/>
              <a:buNone/>
            </a:pPr>
            <a:r>
              <a:rPr lang="en-US" sz="2400" dirty="0"/>
              <a:t>Rule rejected</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72%</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48%</a:t>
            </a:r>
          </a:p>
          <a:p>
            <a:pPr marL="0" indent="0" algn="ctr">
              <a:buNone/>
            </a:pPr>
            <a:endParaRPr lang="en-US" sz="2000" dirty="0"/>
          </a:p>
          <a:p>
            <a:pPr marL="0" indent="0" algn="ctr">
              <a:buNone/>
            </a:pPr>
            <a:r>
              <a:rPr lang="en-US" sz="2400" dirty="0"/>
              <a:t>Rule rejected</a:t>
            </a:r>
          </a:p>
          <a:p>
            <a:pPr marL="0" indent="0" algn="ctr">
              <a:buFont typeface="Arial" charset="0"/>
              <a:buNone/>
            </a:pPr>
            <a:endParaRPr lang="en-US" sz="2400" u="sng" dirty="0"/>
          </a:p>
        </p:txBody>
      </p:sp>
    </p:spTree>
    <p:extLst>
      <p:ext uri="{BB962C8B-B14F-4D97-AF65-F5344CB8AC3E}">
        <p14:creationId xmlns:p14="http://schemas.microsoft.com/office/powerpoint/2010/main" val="1557514042"/>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All seed testing labs must have a fully stocked Ice Cream freezer for Analysts/Technologists.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44%</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90%</a:t>
            </a:r>
          </a:p>
          <a:p>
            <a:pPr marL="0" indent="0" algn="ctr">
              <a:buNone/>
            </a:pPr>
            <a:endParaRPr lang="en-US" sz="2000" dirty="0"/>
          </a:p>
          <a:p>
            <a:pPr marL="0" indent="0" algn="ctr">
              <a:buNone/>
            </a:pPr>
            <a:r>
              <a:rPr lang="en-US" sz="2400" dirty="0"/>
              <a:t>Rule rejected</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44%</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90%</a:t>
            </a:r>
          </a:p>
          <a:p>
            <a:pPr marL="0" indent="0" algn="ctr">
              <a:buFont typeface="Arial" charset="0"/>
              <a:buNone/>
            </a:pPr>
            <a:endParaRPr lang="en-US" sz="2000" dirty="0"/>
          </a:p>
          <a:p>
            <a:pPr marL="0" indent="0" algn="ctr">
              <a:buFont typeface="Arial" charset="0"/>
              <a:buNone/>
            </a:pPr>
            <a:r>
              <a:rPr lang="en-US" sz="2400" dirty="0"/>
              <a:t>Rule carries</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44%</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90%</a:t>
            </a:r>
          </a:p>
          <a:p>
            <a:pPr marL="0" indent="0" algn="ctr">
              <a:buNone/>
            </a:pPr>
            <a:endParaRPr lang="en-US" sz="2000" dirty="0"/>
          </a:p>
          <a:p>
            <a:pPr marL="0" indent="0" algn="ctr">
              <a:buNone/>
            </a:pPr>
            <a:r>
              <a:rPr lang="en-US" sz="2400" dirty="0"/>
              <a:t>Rule carries</a:t>
            </a:r>
          </a:p>
          <a:p>
            <a:pPr marL="0" indent="0" algn="ctr">
              <a:buFont typeface="Arial" charset="0"/>
              <a:buNone/>
            </a:pPr>
            <a:endParaRPr lang="en-US" sz="2400" u="sng" dirty="0"/>
          </a:p>
        </p:txBody>
      </p:sp>
    </p:spTree>
    <p:extLst>
      <p:ext uri="{BB962C8B-B14F-4D97-AF65-F5344CB8AC3E}">
        <p14:creationId xmlns:p14="http://schemas.microsoft.com/office/powerpoint/2010/main" val="4057036751"/>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All seed testing labs must have a fully stocked Ice Cream freezer for Analysts/Technologists.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90%</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44%</a:t>
            </a:r>
          </a:p>
          <a:p>
            <a:pPr marL="0" indent="0" algn="ctr">
              <a:buNone/>
            </a:pPr>
            <a:endParaRPr lang="en-US" sz="2000" dirty="0"/>
          </a:p>
          <a:p>
            <a:pPr marL="0" indent="0" algn="ctr">
              <a:buNone/>
            </a:pPr>
            <a:r>
              <a:rPr lang="en-US" sz="2400" dirty="0"/>
              <a:t>Rule carries</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90%</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44%</a:t>
            </a:r>
          </a:p>
          <a:p>
            <a:pPr marL="0" indent="0" algn="ctr">
              <a:buFont typeface="Arial" charset="0"/>
              <a:buNone/>
            </a:pPr>
            <a:endParaRPr lang="en-US" sz="2000" dirty="0"/>
          </a:p>
          <a:p>
            <a:pPr marL="0" indent="0" algn="ctr">
              <a:buFont typeface="Arial" charset="0"/>
              <a:buNone/>
            </a:pPr>
            <a:r>
              <a:rPr lang="en-US" sz="2400" dirty="0"/>
              <a:t>Rule carries</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90%</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44%</a:t>
            </a:r>
          </a:p>
          <a:p>
            <a:pPr marL="0" indent="0" algn="ctr">
              <a:buNone/>
            </a:pPr>
            <a:endParaRPr lang="en-US" sz="2000" dirty="0"/>
          </a:p>
          <a:p>
            <a:pPr marL="0" indent="0" algn="ctr">
              <a:buNone/>
            </a:pPr>
            <a:r>
              <a:rPr lang="en-US" sz="2400" dirty="0"/>
              <a:t>Rule carries</a:t>
            </a:r>
          </a:p>
          <a:p>
            <a:pPr marL="0" indent="0" algn="ctr">
              <a:buFont typeface="Arial" charset="0"/>
              <a:buNone/>
            </a:pPr>
            <a:endParaRPr lang="en-US" sz="2400" u="sng" dirty="0"/>
          </a:p>
        </p:txBody>
      </p:sp>
    </p:spTree>
    <p:extLst>
      <p:ext uri="{BB962C8B-B14F-4D97-AF65-F5344CB8AC3E}">
        <p14:creationId xmlns:p14="http://schemas.microsoft.com/office/powerpoint/2010/main" val="3802865443"/>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All seed testing labs must have a fully stocked Ice Cream freezer for Analysts/Technologists.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90%</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44%</a:t>
            </a:r>
          </a:p>
          <a:p>
            <a:pPr marL="0" indent="0" algn="ctr">
              <a:buNone/>
            </a:pPr>
            <a:endParaRPr lang="en-US" sz="2000" dirty="0"/>
          </a:p>
          <a:p>
            <a:pPr marL="0" indent="0" algn="ctr">
              <a:buNone/>
            </a:pPr>
            <a:r>
              <a:rPr lang="en-US" sz="2400" dirty="0"/>
              <a:t>Rule carries</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solidFill>
            <a:schemeClr val="accent3">
              <a:lumMod val="20000"/>
              <a:lumOff val="80000"/>
            </a:schemeClr>
          </a:solidFill>
          <a:ln>
            <a:noFill/>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90%</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44%</a:t>
            </a:r>
          </a:p>
          <a:p>
            <a:pPr marL="0" indent="0" algn="ctr">
              <a:buFont typeface="Arial" charset="0"/>
              <a:buNone/>
            </a:pPr>
            <a:endParaRPr lang="en-US" sz="2000" dirty="0"/>
          </a:p>
          <a:p>
            <a:pPr marL="0" indent="0" algn="ctr">
              <a:buFont typeface="Arial" charset="0"/>
              <a:buNone/>
            </a:pPr>
            <a:r>
              <a:rPr lang="en-US" sz="2400" dirty="0"/>
              <a:t>Rule carries</a:t>
            </a:r>
          </a:p>
          <a:p>
            <a:pPr marL="0" indent="0" algn="ctr">
              <a:buFont typeface="Arial" charset="0"/>
              <a:buNone/>
            </a:pPr>
            <a:r>
              <a:rPr lang="en-US" sz="1600" dirty="0">
                <a:solidFill>
                  <a:srgbClr val="7030A0"/>
                </a:solidFill>
              </a:rPr>
              <a:t>2/3 majority</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solidFill>
            <a:schemeClr val="accent3">
              <a:lumMod val="20000"/>
              <a:lumOff val="80000"/>
            </a:schemeClr>
          </a:solidFill>
          <a:ln>
            <a:noFill/>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90%</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44%</a:t>
            </a:r>
          </a:p>
          <a:p>
            <a:pPr marL="0" indent="0" algn="ctr">
              <a:buNone/>
            </a:pPr>
            <a:endParaRPr lang="en-US" sz="2000" dirty="0"/>
          </a:p>
          <a:p>
            <a:pPr marL="0" indent="0" algn="ctr">
              <a:buNone/>
            </a:pPr>
            <a:r>
              <a:rPr lang="en-US" sz="2400" dirty="0"/>
              <a:t>Rule carries</a:t>
            </a:r>
          </a:p>
          <a:p>
            <a:pPr marL="0" indent="0" algn="ctr">
              <a:buNone/>
            </a:pPr>
            <a:r>
              <a:rPr lang="en-US" sz="1600" dirty="0">
                <a:solidFill>
                  <a:srgbClr val="7030A0"/>
                </a:solidFill>
              </a:rPr>
              <a:t>AOSA Super majority</a:t>
            </a:r>
          </a:p>
          <a:p>
            <a:pPr marL="0" indent="0" algn="ctr">
              <a:buFont typeface="Arial" charset="0"/>
              <a:buNone/>
            </a:pPr>
            <a:endParaRPr lang="en-US" sz="2400" u="sng" dirty="0"/>
          </a:p>
        </p:txBody>
      </p:sp>
    </p:spTree>
    <p:extLst>
      <p:ext uri="{BB962C8B-B14F-4D97-AF65-F5344CB8AC3E}">
        <p14:creationId xmlns:p14="http://schemas.microsoft.com/office/powerpoint/2010/main" val="2473340751"/>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Planting procedures for </a:t>
            </a:r>
            <a:r>
              <a:rPr lang="en-US" sz="2400" i="1" dirty="0" err="1"/>
              <a:t>Rafflesia</a:t>
            </a:r>
            <a:r>
              <a:rPr lang="en-US" sz="2400" i="1" dirty="0"/>
              <a:t> </a:t>
            </a:r>
            <a:r>
              <a:rPr lang="en-US" sz="2400" i="1" dirty="0" err="1"/>
              <a:t>arnoldii</a:t>
            </a:r>
            <a:r>
              <a:rPr lang="en-US" sz="2400" i="1" dirty="0"/>
              <a:t>.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39%</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86%</a:t>
            </a:r>
          </a:p>
          <a:p>
            <a:pPr marL="0" indent="0" algn="ctr">
              <a:buNone/>
            </a:pPr>
            <a:endParaRPr lang="en-US" sz="2000" dirty="0"/>
          </a:p>
          <a:p>
            <a:pPr marL="0" indent="0" algn="ctr">
              <a:buNone/>
            </a:pPr>
            <a:r>
              <a:rPr lang="en-US" sz="2400" dirty="0"/>
              <a:t>Rule rejected</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39%</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86%</a:t>
            </a:r>
          </a:p>
          <a:p>
            <a:pPr marL="0" indent="0" algn="ctr">
              <a:buFont typeface="Arial" charset="0"/>
              <a:buNone/>
            </a:pPr>
            <a:endParaRPr lang="en-US" sz="2000" dirty="0"/>
          </a:p>
          <a:p>
            <a:pPr marL="0" indent="0" algn="ctr">
              <a:buFont typeface="Arial" charset="0"/>
              <a:buNone/>
            </a:pPr>
            <a:r>
              <a:rPr lang="en-US" sz="2400" dirty="0"/>
              <a:t>Rule rejected</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39%</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86%</a:t>
            </a:r>
          </a:p>
          <a:p>
            <a:pPr marL="0" indent="0" algn="ctr">
              <a:buNone/>
            </a:pPr>
            <a:endParaRPr lang="en-US" sz="2000" dirty="0"/>
          </a:p>
          <a:p>
            <a:pPr marL="0" indent="0" algn="ctr">
              <a:buNone/>
            </a:pPr>
            <a:r>
              <a:rPr lang="en-US" sz="2400" dirty="0"/>
              <a:t>Rule rejected</a:t>
            </a:r>
          </a:p>
          <a:p>
            <a:pPr marL="0" indent="0" algn="ctr">
              <a:buFont typeface="Arial" charset="0"/>
              <a:buNone/>
            </a:pPr>
            <a:endParaRPr lang="en-US" sz="2400" u="sng" dirty="0"/>
          </a:p>
        </p:txBody>
      </p:sp>
    </p:spTree>
    <p:extLst>
      <p:ext uri="{BB962C8B-B14F-4D97-AF65-F5344CB8AC3E}">
        <p14:creationId xmlns:p14="http://schemas.microsoft.com/office/powerpoint/2010/main" val="47223991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alpha val="60000"/>
            </a:schemeClr>
          </a:solidFill>
        </p:spPr>
        <p:txBody>
          <a:bodyPr/>
          <a:lstStyle/>
          <a:p>
            <a:r>
              <a:rPr lang="en-US" sz="3600" dirty="0"/>
              <a:t>USTO Umbrella Model</a:t>
            </a:r>
          </a:p>
        </p:txBody>
      </p:sp>
      <p:sp>
        <p:nvSpPr>
          <p:cNvPr id="3" name="Content Placeholder 2"/>
          <p:cNvSpPr>
            <a:spLocks noGrp="1"/>
          </p:cNvSpPr>
          <p:nvPr>
            <p:ph idx="1"/>
          </p:nvPr>
        </p:nvSpPr>
        <p:spPr>
          <a:xfrm>
            <a:off x="457200" y="1600200"/>
            <a:ext cx="8229600" cy="5105400"/>
          </a:xfrm>
        </p:spPr>
        <p:txBody>
          <a:bodyPr/>
          <a:lstStyle/>
          <a:p>
            <a:pPr marL="0" indent="0" algn="ctr">
              <a:buNone/>
            </a:pPr>
            <a:r>
              <a:rPr lang="en-US" sz="2800" dirty="0"/>
              <a:t>USTO would be a new incorporated Association that draws its membership from the combined memberships of AOSA and SCST.</a:t>
            </a:r>
          </a:p>
          <a:p>
            <a:pPr marL="0" indent="0" algn="ctr">
              <a:buNone/>
            </a:pPr>
            <a:r>
              <a:rPr lang="en-US" sz="2800" dirty="0"/>
              <a:t>USTO would take on most duties currently being shared between AOSA and SCST.</a:t>
            </a:r>
          </a:p>
          <a:p>
            <a:pPr marL="0" indent="0" algn="ctr">
              <a:buNone/>
            </a:pPr>
            <a:r>
              <a:rPr lang="en-US" sz="2000" dirty="0"/>
              <a:t>For example:  Joint committees, Examination, Proficiency Testing</a:t>
            </a:r>
          </a:p>
          <a:p>
            <a:pPr marL="0" indent="0" algn="ctr">
              <a:buNone/>
            </a:pPr>
            <a:r>
              <a:rPr lang="en-US" sz="2800" dirty="0"/>
              <a:t> AOSA and SCST would remain incorporated, but they would reduce/remove all duties covered by USTO.</a:t>
            </a:r>
          </a:p>
          <a:p>
            <a:pPr marL="0" indent="0" algn="ctr">
              <a:buNone/>
            </a:pPr>
            <a:r>
              <a:rPr lang="en-US" sz="2400" dirty="0"/>
              <a:t>Would still require administrative costs:  taxes, incorporation fees</a:t>
            </a:r>
          </a:p>
        </p:txBody>
      </p:sp>
    </p:spTree>
    <p:extLst>
      <p:ext uri="{BB962C8B-B14F-4D97-AF65-F5344CB8AC3E}">
        <p14:creationId xmlns:p14="http://schemas.microsoft.com/office/powerpoint/2010/main" val="2229734627"/>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Planting procedures for </a:t>
            </a:r>
            <a:r>
              <a:rPr lang="en-US" sz="2400" i="1" dirty="0" err="1"/>
              <a:t>Rafflesia</a:t>
            </a:r>
            <a:r>
              <a:rPr lang="en-US" sz="2400" i="1" dirty="0"/>
              <a:t> </a:t>
            </a:r>
            <a:r>
              <a:rPr lang="en-US" sz="2400" i="1" dirty="0" err="1"/>
              <a:t>arnoldii</a:t>
            </a:r>
            <a:r>
              <a:rPr lang="en-US" sz="2400" i="1" dirty="0"/>
              <a:t>.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86%</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39%</a:t>
            </a:r>
          </a:p>
          <a:p>
            <a:pPr marL="0" indent="0" algn="ctr">
              <a:buNone/>
            </a:pPr>
            <a:endParaRPr lang="en-US" sz="2000" dirty="0"/>
          </a:p>
          <a:p>
            <a:pPr marL="0" indent="0" algn="ctr">
              <a:buNone/>
            </a:pPr>
            <a:r>
              <a:rPr lang="en-US" sz="2400" dirty="0"/>
              <a:t>Rule carries</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86%</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39%</a:t>
            </a:r>
          </a:p>
          <a:p>
            <a:pPr marL="0" indent="0" algn="ctr">
              <a:buFont typeface="Arial" charset="0"/>
              <a:buNone/>
            </a:pPr>
            <a:endParaRPr lang="en-US" sz="2000" dirty="0"/>
          </a:p>
          <a:p>
            <a:pPr marL="0" indent="0" algn="ctr">
              <a:buFont typeface="Arial" charset="0"/>
              <a:buNone/>
            </a:pPr>
            <a:r>
              <a:rPr lang="en-US" sz="2400" dirty="0"/>
              <a:t>Rule rejected</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86%</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39%</a:t>
            </a:r>
          </a:p>
          <a:p>
            <a:pPr marL="0" indent="0" algn="ctr">
              <a:buNone/>
            </a:pPr>
            <a:endParaRPr lang="en-US" sz="2000" dirty="0"/>
          </a:p>
          <a:p>
            <a:pPr marL="0" indent="0" algn="ctr">
              <a:buNone/>
            </a:pPr>
            <a:r>
              <a:rPr lang="en-US" sz="2400" dirty="0"/>
              <a:t>Rule carries</a:t>
            </a:r>
          </a:p>
          <a:p>
            <a:pPr marL="0" indent="0" algn="ctr">
              <a:buFont typeface="Arial" charset="0"/>
              <a:buNone/>
            </a:pPr>
            <a:endParaRPr lang="en-US" sz="2400" u="sng" dirty="0"/>
          </a:p>
        </p:txBody>
      </p:sp>
    </p:spTree>
    <p:extLst>
      <p:ext uri="{BB962C8B-B14F-4D97-AF65-F5344CB8AC3E}">
        <p14:creationId xmlns:p14="http://schemas.microsoft.com/office/powerpoint/2010/main" val="18584260"/>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8D77D44-E2CD-4506-B6D7-767DB677564B}"/>
              </a:ext>
            </a:extLst>
          </p:cNvPr>
          <p:cNvSpPr txBox="1"/>
          <p:nvPr/>
        </p:nvSpPr>
        <p:spPr>
          <a:xfrm>
            <a:off x="3505200" y="1798635"/>
            <a:ext cx="2057400" cy="4144965"/>
          </a:xfrm>
          <a:prstGeom prst="rect">
            <a:avLst/>
          </a:prstGeom>
          <a:solidFill>
            <a:srgbClr val="FF0000">
              <a:alpha val="14000"/>
            </a:srgbClr>
          </a:solidFill>
        </p:spPr>
        <p:txBody>
          <a:bodyPr wrap="square" rtlCol="0">
            <a:spAutoFit/>
          </a:bodyPr>
          <a:lstStyle/>
          <a:p>
            <a:endParaRPr lang="en-US" dirty="0"/>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429000" y="1798636"/>
            <a:ext cx="2209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u="sng" dirty="0"/>
              <a:t>Current</a:t>
            </a:r>
          </a:p>
          <a:p>
            <a:pPr marL="0" indent="0" algn="ctr">
              <a:buNone/>
            </a:pPr>
            <a:r>
              <a:rPr lang="en-US" sz="2400" dirty="0"/>
              <a:t>AOSA votes</a:t>
            </a:r>
          </a:p>
          <a:p>
            <a:pPr marL="0" indent="0" algn="ctr">
              <a:buFont typeface="Arial" charset="0"/>
              <a:buNone/>
            </a:pPr>
            <a:endParaRPr lang="en-US" sz="1400" dirty="0"/>
          </a:p>
          <a:p>
            <a:pPr marL="0" indent="0" algn="ctr">
              <a:buNone/>
            </a:pPr>
            <a:r>
              <a:rPr lang="en-US" sz="2400" dirty="0"/>
              <a:t>86%</a:t>
            </a:r>
          </a:p>
          <a:p>
            <a:pPr marL="0" indent="0" algn="ctr">
              <a:buFont typeface="Arial" charset="0"/>
              <a:buNone/>
            </a:pPr>
            <a:endParaRPr lang="en-US" sz="2000" dirty="0"/>
          </a:p>
          <a:p>
            <a:pPr marL="0" indent="0" algn="ctr">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39%</a:t>
            </a:r>
          </a:p>
          <a:p>
            <a:pPr marL="0" indent="0" algn="ctr">
              <a:buFont typeface="Arial" charset="0"/>
              <a:buNone/>
            </a:pPr>
            <a:endParaRPr lang="en-US" sz="2000" dirty="0"/>
          </a:p>
          <a:p>
            <a:pPr marL="0" indent="0" algn="ctr">
              <a:buFont typeface="Arial" charset="0"/>
              <a:buNone/>
            </a:pPr>
            <a:r>
              <a:rPr lang="en-US" sz="2400" dirty="0"/>
              <a:t>Rule rejected</a:t>
            </a:r>
          </a:p>
        </p:txBody>
      </p:sp>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Planting procedures for </a:t>
            </a:r>
            <a:r>
              <a:rPr lang="en-US" sz="2400" i="1" dirty="0" err="1"/>
              <a:t>Rafflesia</a:t>
            </a:r>
            <a:r>
              <a:rPr lang="en-US" sz="2400" i="1" dirty="0"/>
              <a:t> </a:t>
            </a:r>
            <a:r>
              <a:rPr lang="en-US" sz="2400" i="1" dirty="0" err="1"/>
              <a:t>arnoldii</a:t>
            </a:r>
            <a:r>
              <a:rPr lang="en-US" sz="2400" i="1" dirty="0"/>
              <a:t>.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86%</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39%</a:t>
            </a:r>
          </a:p>
          <a:p>
            <a:pPr marL="0" indent="0" algn="ctr">
              <a:buNone/>
            </a:pPr>
            <a:endParaRPr lang="en-US" sz="2000" dirty="0"/>
          </a:p>
          <a:p>
            <a:pPr marL="0" indent="0" algn="ctr">
              <a:buNone/>
            </a:pPr>
            <a:r>
              <a:rPr lang="en-US" sz="2400" dirty="0"/>
              <a:t>Rule carries</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86%</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39%</a:t>
            </a:r>
          </a:p>
          <a:p>
            <a:pPr marL="0" indent="0" algn="ctr">
              <a:buNone/>
            </a:pPr>
            <a:endParaRPr lang="en-US" sz="2000" dirty="0"/>
          </a:p>
          <a:p>
            <a:pPr marL="0" indent="0" algn="ctr">
              <a:buNone/>
            </a:pPr>
            <a:r>
              <a:rPr lang="en-US" sz="2400" dirty="0"/>
              <a:t>Rule carries</a:t>
            </a:r>
          </a:p>
          <a:p>
            <a:pPr marL="0" indent="0" algn="ctr">
              <a:buFont typeface="Arial" charset="0"/>
              <a:buNone/>
            </a:pPr>
            <a:endParaRPr lang="en-US" sz="2400" u="sng" dirty="0"/>
          </a:p>
        </p:txBody>
      </p:sp>
      <p:sp>
        <p:nvSpPr>
          <p:cNvPr id="7" name="TextBox 6">
            <a:extLst>
              <a:ext uri="{FF2B5EF4-FFF2-40B4-BE49-F238E27FC236}">
                <a16:creationId xmlns:a16="http://schemas.microsoft.com/office/drawing/2014/main" id="{62AF6A5D-E478-4699-8983-CDC04485DD52}"/>
              </a:ext>
            </a:extLst>
          </p:cNvPr>
          <p:cNvSpPr txBox="1"/>
          <p:nvPr/>
        </p:nvSpPr>
        <p:spPr>
          <a:xfrm>
            <a:off x="3276600" y="1686580"/>
            <a:ext cx="304800" cy="523220"/>
          </a:xfrm>
          <a:prstGeom prst="rect">
            <a:avLst/>
          </a:prstGeom>
          <a:noFill/>
        </p:spPr>
        <p:txBody>
          <a:bodyPr wrap="square" rtlCol="0">
            <a:spAutoFit/>
          </a:bodyPr>
          <a:lstStyle/>
          <a:p>
            <a:r>
              <a:rPr lang="en-US" sz="2800" b="1" dirty="0">
                <a:solidFill>
                  <a:srgbClr val="FF0000"/>
                </a:solidFill>
                <a:latin typeface="Century" panose="02040604050505020304" pitchFamily="18" charset="0"/>
              </a:rPr>
              <a:t>!</a:t>
            </a:r>
          </a:p>
        </p:txBody>
      </p:sp>
    </p:spTree>
    <p:extLst>
      <p:ext uri="{BB962C8B-B14F-4D97-AF65-F5344CB8AC3E}">
        <p14:creationId xmlns:p14="http://schemas.microsoft.com/office/powerpoint/2010/main" val="6585399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For maximum clarity all hand lenses must be made from crystalline zirconium dioxide</a:t>
            </a:r>
            <a:r>
              <a:rPr lang="en-US" sz="2400" i="1" dirty="0"/>
              <a:t>.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13%</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87%</a:t>
            </a:r>
          </a:p>
          <a:p>
            <a:pPr marL="0" indent="0" algn="ctr">
              <a:buNone/>
            </a:pPr>
            <a:endParaRPr lang="en-US" sz="2000" dirty="0"/>
          </a:p>
          <a:p>
            <a:pPr marL="0" indent="0" algn="ctr">
              <a:buNone/>
            </a:pPr>
            <a:r>
              <a:rPr lang="en-US" sz="2400" dirty="0"/>
              <a:t>Rule rejected</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13%</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87%</a:t>
            </a:r>
          </a:p>
          <a:p>
            <a:pPr marL="0" indent="0" algn="ctr">
              <a:buFont typeface="Arial" charset="0"/>
              <a:buNone/>
            </a:pPr>
            <a:endParaRPr lang="en-US" sz="2000" dirty="0"/>
          </a:p>
          <a:p>
            <a:pPr marL="0" indent="0" algn="ctr">
              <a:buFont typeface="Arial" charset="0"/>
              <a:buNone/>
            </a:pPr>
            <a:r>
              <a:rPr lang="en-US" sz="2400" dirty="0"/>
              <a:t>Rule rejected</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13%</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87%</a:t>
            </a:r>
          </a:p>
          <a:p>
            <a:pPr marL="0" indent="0" algn="ctr">
              <a:buNone/>
            </a:pPr>
            <a:endParaRPr lang="en-US" sz="2000" dirty="0"/>
          </a:p>
          <a:p>
            <a:pPr marL="0" indent="0" algn="ctr">
              <a:buNone/>
            </a:pPr>
            <a:r>
              <a:rPr lang="en-US" sz="2400" dirty="0"/>
              <a:t>Rule rejected</a:t>
            </a:r>
          </a:p>
          <a:p>
            <a:pPr marL="0" indent="0" algn="ctr">
              <a:buNone/>
            </a:pPr>
            <a:r>
              <a:rPr lang="en-US" sz="2400" dirty="0"/>
              <a:t> </a:t>
            </a:r>
          </a:p>
          <a:p>
            <a:pPr marL="0" indent="0" algn="ctr">
              <a:buFont typeface="Arial" charset="0"/>
              <a:buNone/>
            </a:pPr>
            <a:endParaRPr lang="en-US" sz="2400" u="sng" dirty="0"/>
          </a:p>
        </p:txBody>
      </p:sp>
    </p:spTree>
    <p:extLst>
      <p:ext uri="{BB962C8B-B14F-4D97-AF65-F5344CB8AC3E}">
        <p14:creationId xmlns:p14="http://schemas.microsoft.com/office/powerpoint/2010/main" val="1428778677"/>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Example: </a:t>
            </a:r>
            <a:r>
              <a:rPr lang="en-US" sz="2400" dirty="0"/>
              <a:t>Proposed Rule change: </a:t>
            </a:r>
            <a:br>
              <a:rPr lang="en-US" sz="2400" dirty="0"/>
            </a:br>
            <a:r>
              <a:rPr lang="en-US" sz="2400" dirty="0"/>
              <a:t>For maximum clarity all hand lenses must be made from crystalline zirconium dioxide</a:t>
            </a:r>
            <a:r>
              <a:rPr lang="en-US" sz="2400" i="1" dirty="0"/>
              <a:t>.  </a:t>
            </a:r>
          </a:p>
        </p:txBody>
      </p:sp>
      <p:sp>
        <p:nvSpPr>
          <p:cNvPr id="3" name="Content Placeholder 2"/>
          <p:cNvSpPr>
            <a:spLocks noGrp="1"/>
          </p:cNvSpPr>
          <p:nvPr>
            <p:ph idx="1"/>
          </p:nvPr>
        </p:nvSpPr>
        <p:spPr>
          <a:xfrm>
            <a:off x="533400" y="1798637"/>
            <a:ext cx="2209800" cy="4525963"/>
          </a:xfrm>
        </p:spPr>
        <p:txBody>
          <a:bodyPr/>
          <a:lstStyle/>
          <a:p>
            <a:pPr marL="0" indent="0" algn="ctr">
              <a:buNone/>
            </a:pPr>
            <a:r>
              <a:rPr lang="en-US" sz="2800" u="sng" dirty="0"/>
              <a:t>Past</a:t>
            </a:r>
            <a:endParaRPr lang="en-US" sz="2400" u="sng" dirty="0"/>
          </a:p>
          <a:p>
            <a:pPr marL="0" indent="0" algn="ctr">
              <a:buNone/>
            </a:pPr>
            <a:r>
              <a:rPr lang="en-US" sz="2400" dirty="0"/>
              <a:t>AOSA votes</a:t>
            </a:r>
          </a:p>
          <a:p>
            <a:pPr marL="0" indent="0" algn="ctr">
              <a:buNone/>
            </a:pPr>
            <a:endParaRPr lang="en-US" sz="1400" dirty="0"/>
          </a:p>
          <a:p>
            <a:pPr marL="0" indent="0" algn="ctr">
              <a:buNone/>
            </a:pPr>
            <a:r>
              <a:rPr lang="en-US" sz="2400" dirty="0"/>
              <a:t>87%</a:t>
            </a:r>
          </a:p>
          <a:p>
            <a:pPr marL="0" indent="0" algn="ctr">
              <a:buNone/>
            </a:pPr>
            <a:endParaRPr lang="en-US" sz="2000" dirty="0"/>
          </a:p>
          <a:p>
            <a:pPr marL="0" indent="0" algn="ctr">
              <a:buNone/>
            </a:pPr>
            <a:r>
              <a:rPr lang="en-US" sz="2400" dirty="0"/>
              <a:t>SCST votes</a:t>
            </a:r>
          </a:p>
          <a:p>
            <a:pPr marL="0" indent="0" algn="ctr">
              <a:buNone/>
            </a:pPr>
            <a:r>
              <a:rPr lang="en-US" sz="1400" dirty="0"/>
              <a:t>(informational)</a:t>
            </a:r>
          </a:p>
          <a:p>
            <a:pPr marL="0" indent="0" algn="ctr">
              <a:buNone/>
            </a:pPr>
            <a:r>
              <a:rPr lang="en-US" sz="2400" dirty="0"/>
              <a:t>13%</a:t>
            </a:r>
          </a:p>
          <a:p>
            <a:pPr marL="0" indent="0" algn="ctr">
              <a:buNone/>
            </a:pPr>
            <a:endParaRPr lang="en-US" sz="2000" dirty="0"/>
          </a:p>
          <a:p>
            <a:pPr marL="0" indent="0" algn="ctr">
              <a:buNone/>
            </a:pPr>
            <a:r>
              <a:rPr lang="en-US" sz="2400" dirty="0"/>
              <a:t>Rule carries</a:t>
            </a:r>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3505200" y="1798636"/>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Current</a:t>
            </a:r>
          </a:p>
          <a:p>
            <a:pPr marL="0" indent="0" algn="ctr">
              <a:buFont typeface="Arial" charset="0"/>
              <a:buNone/>
            </a:pPr>
            <a:r>
              <a:rPr lang="en-US" sz="2400" dirty="0"/>
              <a:t>AOSA votes</a:t>
            </a:r>
          </a:p>
          <a:p>
            <a:pPr marL="0" indent="0" algn="ctr">
              <a:buFont typeface="Arial" charset="0"/>
              <a:buNone/>
            </a:pPr>
            <a:endParaRPr lang="en-US" sz="1400" dirty="0"/>
          </a:p>
          <a:p>
            <a:pPr marL="0" indent="0" algn="ctr">
              <a:buFont typeface="Arial" charset="0"/>
              <a:buNone/>
            </a:pPr>
            <a:r>
              <a:rPr lang="en-US" sz="2400" dirty="0"/>
              <a:t>87%</a:t>
            </a:r>
          </a:p>
          <a:p>
            <a:pPr marL="0" indent="0" algn="ctr">
              <a:buFont typeface="Arial" charset="0"/>
              <a:buNone/>
            </a:pPr>
            <a:endParaRPr lang="en-US" sz="2000" dirty="0"/>
          </a:p>
          <a:p>
            <a:pPr marL="0" indent="0" algn="ctr">
              <a:buFont typeface="Arial" charset="0"/>
              <a:buNone/>
            </a:pPr>
            <a:r>
              <a:rPr lang="en-US" sz="2400" dirty="0"/>
              <a:t>SCST votes</a:t>
            </a:r>
          </a:p>
          <a:p>
            <a:pPr marL="0" indent="0" algn="ctr">
              <a:buFont typeface="Arial" charset="0"/>
              <a:buNone/>
            </a:pPr>
            <a:endParaRPr lang="en-US" sz="1400" dirty="0"/>
          </a:p>
          <a:p>
            <a:pPr marL="0" indent="0" algn="ctr">
              <a:buFont typeface="Arial" charset="0"/>
              <a:buNone/>
            </a:pPr>
            <a:r>
              <a:rPr lang="en-US" sz="2400" dirty="0"/>
              <a:t>13%</a:t>
            </a:r>
          </a:p>
          <a:p>
            <a:pPr marL="0" indent="0" algn="ctr">
              <a:buFont typeface="Arial" charset="0"/>
              <a:buNone/>
            </a:pPr>
            <a:endParaRPr lang="en-US" sz="2000" dirty="0"/>
          </a:p>
          <a:p>
            <a:pPr marL="0" indent="0" algn="ctr">
              <a:buFont typeface="Arial" charset="0"/>
              <a:buNone/>
            </a:pPr>
            <a:r>
              <a:rPr lang="en-US" sz="2400" dirty="0"/>
              <a:t>Rule rejected</a:t>
            </a:r>
          </a:p>
        </p:txBody>
      </p:sp>
      <p:sp>
        <p:nvSpPr>
          <p:cNvPr id="5" name="Content Placeholder 2">
            <a:extLst>
              <a:ext uri="{FF2B5EF4-FFF2-40B4-BE49-F238E27FC236}">
                <a16:creationId xmlns:a16="http://schemas.microsoft.com/office/drawing/2014/main" id="{E82F5851-A942-40FC-B336-F7550C96371D}"/>
              </a:ext>
            </a:extLst>
          </p:cNvPr>
          <p:cNvSpPr txBox="1">
            <a:spLocks/>
          </p:cNvSpPr>
          <p:nvPr/>
        </p:nvSpPr>
        <p:spPr bwMode="auto">
          <a:xfrm>
            <a:off x="6477000" y="1798635"/>
            <a:ext cx="2057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800" u="sng" dirty="0"/>
              <a:t>Proposed</a:t>
            </a:r>
          </a:p>
          <a:p>
            <a:pPr marL="0" indent="0" algn="ctr">
              <a:buNone/>
            </a:pPr>
            <a:r>
              <a:rPr lang="en-US" sz="2400" dirty="0"/>
              <a:t>AOSA votes</a:t>
            </a:r>
          </a:p>
          <a:p>
            <a:pPr marL="0" indent="0" algn="ctr">
              <a:buNone/>
            </a:pPr>
            <a:endParaRPr lang="en-US" sz="1400" dirty="0"/>
          </a:p>
          <a:p>
            <a:pPr marL="0" indent="0" algn="ctr">
              <a:buNone/>
            </a:pPr>
            <a:r>
              <a:rPr lang="en-US" sz="2400" dirty="0"/>
              <a:t>87%</a:t>
            </a:r>
          </a:p>
          <a:p>
            <a:pPr marL="0" indent="0" algn="ctr">
              <a:buNone/>
            </a:pPr>
            <a:endParaRPr lang="en-US" sz="2000" dirty="0"/>
          </a:p>
          <a:p>
            <a:pPr marL="0" indent="0" algn="ctr">
              <a:buNone/>
            </a:pPr>
            <a:r>
              <a:rPr lang="en-US" sz="2400" dirty="0"/>
              <a:t>SCST votes</a:t>
            </a:r>
          </a:p>
          <a:p>
            <a:pPr marL="0" indent="0" algn="ctr">
              <a:buNone/>
            </a:pPr>
            <a:endParaRPr lang="en-US" sz="1400" dirty="0"/>
          </a:p>
          <a:p>
            <a:pPr marL="0" indent="0" algn="ctr">
              <a:buNone/>
            </a:pPr>
            <a:r>
              <a:rPr lang="en-US" sz="2400" dirty="0"/>
              <a:t>13%</a:t>
            </a:r>
          </a:p>
          <a:p>
            <a:pPr marL="0" indent="0" algn="ctr">
              <a:buNone/>
            </a:pPr>
            <a:endParaRPr lang="en-US" sz="2000" dirty="0"/>
          </a:p>
          <a:p>
            <a:pPr marL="0" indent="0" algn="ctr">
              <a:buNone/>
            </a:pPr>
            <a:r>
              <a:rPr lang="en-US" sz="2400" dirty="0"/>
              <a:t>Rule tabled</a:t>
            </a:r>
          </a:p>
          <a:p>
            <a:pPr marL="0" indent="0" algn="ctr">
              <a:buNone/>
            </a:pPr>
            <a:r>
              <a:rPr lang="en-US" sz="2000" dirty="0"/>
              <a:t>(one year only)</a:t>
            </a:r>
            <a:r>
              <a:rPr lang="en-US" sz="2400" dirty="0"/>
              <a:t> </a:t>
            </a:r>
          </a:p>
          <a:p>
            <a:pPr marL="0" indent="0" algn="ctr">
              <a:buFont typeface="Arial" charset="0"/>
              <a:buNone/>
            </a:pPr>
            <a:endParaRPr lang="en-US" sz="2400" u="sng" dirty="0"/>
          </a:p>
        </p:txBody>
      </p:sp>
    </p:spTree>
    <p:extLst>
      <p:ext uri="{BB962C8B-B14F-4D97-AF65-F5344CB8AC3E}">
        <p14:creationId xmlns:p14="http://schemas.microsoft.com/office/powerpoint/2010/main" val="4260634197"/>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Addressing Concerns</a:t>
            </a:r>
            <a:endParaRPr lang="en-US" sz="4800" i="1" dirty="0"/>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228600" y="1600200"/>
            <a:ext cx="868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dirty="0"/>
          </a:p>
          <a:p>
            <a:pPr marL="0" indent="0" algn="ctr">
              <a:buNone/>
            </a:pPr>
            <a:endParaRPr lang="en-US" dirty="0"/>
          </a:p>
          <a:p>
            <a:pPr marL="0" indent="0" algn="ctr">
              <a:buNone/>
            </a:pPr>
            <a:r>
              <a:rPr lang="en-US" dirty="0"/>
              <a:t>¿Is SCST losing equal voting rights?</a:t>
            </a:r>
          </a:p>
          <a:p>
            <a:pPr marL="0" indent="0" algn="ctr">
              <a:buNone/>
            </a:pPr>
            <a:endParaRPr lang="en-US" sz="2400" dirty="0"/>
          </a:p>
          <a:p>
            <a:pPr marL="0" indent="0" algn="ctr">
              <a:buNone/>
            </a:pPr>
            <a:endParaRPr lang="en-US" sz="2400" dirty="0"/>
          </a:p>
        </p:txBody>
      </p:sp>
    </p:spTree>
    <p:extLst>
      <p:ext uri="{BB962C8B-B14F-4D97-AF65-F5344CB8AC3E}">
        <p14:creationId xmlns:p14="http://schemas.microsoft.com/office/powerpoint/2010/main" val="271815885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Addressing Concerns</a:t>
            </a:r>
            <a:endParaRPr lang="en-US" sz="4800" i="1" dirty="0"/>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228600" y="1600200"/>
            <a:ext cx="868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2400" dirty="0"/>
          </a:p>
          <a:p>
            <a:pPr marL="0" indent="0" algn="ctr">
              <a:buNone/>
            </a:pPr>
            <a:r>
              <a:rPr lang="en-US" sz="2400" dirty="0"/>
              <a:t>For most proposed rule change voting that would occur, AOSA and SCST would have equal “voting rights”.  </a:t>
            </a:r>
          </a:p>
          <a:p>
            <a:pPr marL="0" indent="0" algn="ctr">
              <a:buNone/>
            </a:pPr>
            <a:endParaRPr lang="en-US" sz="2400" dirty="0"/>
          </a:p>
          <a:p>
            <a:pPr marL="0" indent="0" algn="ctr">
              <a:buNone/>
            </a:pPr>
            <a:r>
              <a:rPr lang="en-US" sz="2400" dirty="0"/>
              <a:t>There are two scenarios where the voting isn’t equal:</a:t>
            </a:r>
          </a:p>
          <a:p>
            <a:pPr marL="0" indent="0">
              <a:buNone/>
            </a:pPr>
            <a:r>
              <a:rPr lang="en-US" sz="2400" dirty="0"/>
              <a:t>	-When AOSA has an 85% affirmative super majority</a:t>
            </a:r>
          </a:p>
          <a:p>
            <a:pPr marL="0" indent="0">
              <a:buNone/>
            </a:pPr>
            <a:r>
              <a:rPr lang="en-US" sz="2400" dirty="0"/>
              <a:t>	-When SCST, at the same time AOSA has a super 	majority vote, has an 85% negative super majority  </a:t>
            </a:r>
          </a:p>
          <a:p>
            <a:pPr marL="0" indent="0" algn="ctr">
              <a:buNone/>
            </a:pPr>
            <a:endParaRPr lang="en-US" sz="2400" dirty="0"/>
          </a:p>
        </p:txBody>
      </p:sp>
    </p:spTree>
    <p:extLst>
      <p:ext uri="{BB962C8B-B14F-4D97-AF65-F5344CB8AC3E}">
        <p14:creationId xmlns:p14="http://schemas.microsoft.com/office/powerpoint/2010/main" val="25730924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Addressing Concerns</a:t>
            </a:r>
            <a:endParaRPr lang="en-US" sz="4800" i="1" dirty="0"/>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228600" y="1600200"/>
            <a:ext cx="868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2400" dirty="0"/>
          </a:p>
          <a:p>
            <a:pPr marL="0" indent="0" algn="ctr">
              <a:buNone/>
            </a:pPr>
            <a:endParaRPr lang="en-US" sz="2400" dirty="0"/>
          </a:p>
          <a:p>
            <a:pPr marL="0" indent="0" algn="ctr">
              <a:buNone/>
            </a:pPr>
            <a:r>
              <a:rPr lang="en-US" sz="2400" dirty="0"/>
              <a:t>Governments administering consumer protection regulations need to be independent of undue industry influence to be effective: an 85% affirmative super majority vote by the regulatory entities would indicate a clear mandate that the proposed rule change being voted on is needed for regulatory enforcement – or at the very least highly desired for regulatory enforcement.</a:t>
            </a:r>
          </a:p>
        </p:txBody>
      </p:sp>
    </p:spTree>
    <p:extLst>
      <p:ext uri="{BB962C8B-B14F-4D97-AF65-F5344CB8AC3E}">
        <p14:creationId xmlns:p14="http://schemas.microsoft.com/office/powerpoint/2010/main" val="20549693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800" dirty="0"/>
              <a:t>Addressing Concerns</a:t>
            </a:r>
            <a:endParaRPr lang="en-US" sz="4800" i="1" dirty="0"/>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0" y="1646237"/>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a:t>If SCST has significant agreement within their membership, SCST can block for one year any proposed rule change that has an AOSA super majority vote.</a:t>
            </a:r>
          </a:p>
          <a:p>
            <a:pPr marL="0" indent="0" algn="ctr">
              <a:buNone/>
            </a:pPr>
            <a:endParaRPr lang="en-US" sz="1400" dirty="0"/>
          </a:p>
          <a:p>
            <a:pPr marL="0" indent="0" algn="ctr">
              <a:buNone/>
            </a:pPr>
            <a:r>
              <a:rPr lang="en-US" sz="2400" dirty="0"/>
              <a:t>This gives deference to SCST while preventing the SCST from having the ability to indefinitely “block” proposed rule changes that a super majority of AOSA members would like to have accepted into the Rules.</a:t>
            </a:r>
          </a:p>
          <a:p>
            <a:pPr marL="0" indent="0" algn="ctr">
              <a:buNone/>
            </a:pPr>
            <a:endParaRPr lang="en-US" sz="1400" dirty="0"/>
          </a:p>
          <a:p>
            <a:pPr marL="0" indent="0" algn="ctr">
              <a:buNone/>
            </a:pPr>
            <a:r>
              <a:rPr lang="en-US" sz="2400" dirty="0"/>
              <a:t>SCST would still have the ability to indefinitely “block” proposed rule changes that don’t have a super majority of </a:t>
            </a:r>
            <a:r>
              <a:rPr lang="en-US" sz="2400"/>
              <a:t>AOSA affirmative </a:t>
            </a:r>
            <a:r>
              <a:rPr lang="en-US" sz="2400" dirty="0"/>
              <a:t>votes</a:t>
            </a:r>
            <a:r>
              <a:rPr lang="en-US" sz="2000" dirty="0"/>
              <a:t>.</a:t>
            </a:r>
            <a:endParaRPr lang="en-US" sz="2400" dirty="0"/>
          </a:p>
        </p:txBody>
      </p:sp>
    </p:spTree>
    <p:extLst>
      <p:ext uri="{BB962C8B-B14F-4D97-AF65-F5344CB8AC3E}">
        <p14:creationId xmlns:p14="http://schemas.microsoft.com/office/powerpoint/2010/main" val="5179968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Addressing Concerns</a:t>
            </a:r>
            <a:endParaRPr lang="en-US" sz="4800" i="1" dirty="0"/>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228600" y="1676400"/>
            <a:ext cx="868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2400" dirty="0"/>
          </a:p>
          <a:p>
            <a:pPr marL="0" indent="0" algn="ctr">
              <a:buNone/>
            </a:pPr>
            <a:r>
              <a:rPr lang="en-US" sz="2400" dirty="0"/>
              <a:t>The AOSA Rules for Testing Seeds was established by the regulatory entity members of AOSA.</a:t>
            </a:r>
          </a:p>
          <a:p>
            <a:pPr marL="0" indent="0" algn="ctr">
              <a:buNone/>
            </a:pPr>
            <a:endParaRPr lang="en-US" sz="2000" dirty="0"/>
          </a:p>
          <a:p>
            <a:pPr marL="0" indent="0" algn="ctr">
              <a:buNone/>
            </a:pPr>
            <a:r>
              <a:rPr lang="en-US" sz="2400" dirty="0"/>
              <a:t>Many State Seed Laws reference or require seed regulatory testing to follow the AOSA Rules for Testing Seeds.  </a:t>
            </a:r>
          </a:p>
          <a:p>
            <a:pPr marL="0" indent="0" algn="ctr">
              <a:buNone/>
            </a:pPr>
            <a:endParaRPr lang="en-US" sz="2000" dirty="0"/>
          </a:p>
          <a:p>
            <a:pPr marL="0" indent="0" algn="ctr">
              <a:buNone/>
            </a:pPr>
            <a:r>
              <a:rPr lang="en-US" sz="2400" dirty="0"/>
              <a:t>It is in the best interest of AOSA and SCST to have the same testing procedures.</a:t>
            </a:r>
          </a:p>
          <a:p>
            <a:pPr marL="0" indent="0" algn="ctr">
              <a:buNone/>
            </a:pPr>
            <a:endParaRPr lang="en-US" sz="2400" dirty="0"/>
          </a:p>
        </p:txBody>
      </p:sp>
    </p:spTree>
    <p:extLst>
      <p:ext uri="{BB962C8B-B14F-4D97-AF65-F5344CB8AC3E}">
        <p14:creationId xmlns:p14="http://schemas.microsoft.com/office/powerpoint/2010/main" val="15804962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Addressing Concerns</a:t>
            </a:r>
            <a:endParaRPr lang="en-US" sz="4800" i="1" dirty="0"/>
          </a:p>
        </p:txBody>
      </p:sp>
      <p:sp>
        <p:nvSpPr>
          <p:cNvPr id="4" name="Content Placeholder 2">
            <a:extLst>
              <a:ext uri="{FF2B5EF4-FFF2-40B4-BE49-F238E27FC236}">
                <a16:creationId xmlns:a16="http://schemas.microsoft.com/office/drawing/2014/main" id="{B0CF6F5D-198A-4D2B-A679-F841867EBA39}"/>
              </a:ext>
            </a:extLst>
          </p:cNvPr>
          <p:cNvSpPr txBox="1">
            <a:spLocks/>
          </p:cNvSpPr>
          <p:nvPr/>
        </p:nvSpPr>
        <p:spPr bwMode="auto">
          <a:xfrm>
            <a:off x="228600" y="1798636"/>
            <a:ext cx="868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2400" dirty="0"/>
          </a:p>
          <a:p>
            <a:pPr marL="0" indent="0" algn="ctr">
              <a:buNone/>
            </a:pPr>
            <a:r>
              <a:rPr lang="en-US" sz="2400" dirty="0"/>
              <a:t>SCST should have input on the rules as it is so essential to what private seed testing companies do.</a:t>
            </a:r>
          </a:p>
          <a:p>
            <a:pPr marL="0" indent="0" algn="ctr">
              <a:buNone/>
            </a:pPr>
            <a:endParaRPr lang="en-US" sz="2400" dirty="0"/>
          </a:p>
          <a:p>
            <a:pPr marL="0" indent="0" algn="ctr">
              <a:buNone/>
            </a:pPr>
            <a:r>
              <a:rPr lang="en-US" sz="2400" dirty="0"/>
              <a:t>AOSA should have the ability to accept a proposed rule change into the “AOSA</a:t>
            </a:r>
            <a:r>
              <a:rPr lang="en-US" sz="2400" b="1" dirty="0"/>
              <a:t> </a:t>
            </a:r>
            <a:r>
              <a:rPr lang="en-US" sz="2400" dirty="0"/>
              <a:t>Rules for Testing Seeds”, when there is overwhelming agreement amongst AOSA members, to maintain the regulatory value of the rules. </a:t>
            </a:r>
          </a:p>
          <a:p>
            <a:pPr marL="0" indent="0" algn="ctr">
              <a:buNone/>
            </a:pPr>
            <a:endParaRPr lang="en-US" sz="2400" dirty="0"/>
          </a:p>
        </p:txBody>
      </p:sp>
    </p:spTree>
    <p:extLst>
      <p:ext uri="{BB962C8B-B14F-4D97-AF65-F5344CB8AC3E}">
        <p14:creationId xmlns:p14="http://schemas.microsoft.com/office/powerpoint/2010/main" val="25633525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28B22">
              <a:alpha val="25000"/>
            </a:srgbClr>
          </a:solidFill>
        </p:spPr>
        <p:txBody>
          <a:bodyPr/>
          <a:lstStyle/>
          <a:p>
            <a:r>
              <a:rPr lang="en-US" sz="3600" dirty="0"/>
              <a:t>USTO Autonomous Committees Model</a:t>
            </a:r>
          </a:p>
        </p:txBody>
      </p:sp>
      <p:sp>
        <p:nvSpPr>
          <p:cNvPr id="3" name="Content Placeholder 2"/>
          <p:cNvSpPr>
            <a:spLocks noGrp="1"/>
          </p:cNvSpPr>
          <p:nvPr>
            <p:ph idx="1"/>
          </p:nvPr>
        </p:nvSpPr>
        <p:spPr/>
        <p:txBody>
          <a:bodyPr/>
          <a:lstStyle/>
          <a:p>
            <a:pPr marL="0" indent="0" algn="ctr">
              <a:buNone/>
            </a:pPr>
            <a:r>
              <a:rPr lang="en-US" sz="2800" dirty="0"/>
              <a:t>USTO would be a new incorporated Association that would draw its membership from private individuals and organizational regulatory labs.</a:t>
            </a:r>
          </a:p>
          <a:p>
            <a:pPr marL="0" indent="0" algn="ctr">
              <a:buNone/>
            </a:pPr>
            <a:r>
              <a:rPr lang="en-US" sz="2800" dirty="0"/>
              <a:t>cover most duties currently being shared between AOSA and SCST.</a:t>
            </a:r>
          </a:p>
          <a:p>
            <a:pPr marL="0" indent="0" algn="ctr">
              <a:buNone/>
            </a:pPr>
            <a:r>
              <a:rPr lang="en-US" sz="2400" dirty="0"/>
              <a:t>For example:  Joint committees, examination, proficiency testing</a:t>
            </a:r>
          </a:p>
          <a:p>
            <a:pPr marL="0" indent="0" algn="ctr">
              <a:buNone/>
            </a:pPr>
            <a:r>
              <a:rPr lang="en-US" sz="2800" dirty="0"/>
              <a:t> AOSA and SCST would become unincorporated and reduce/remove all duties covered by USTO.</a:t>
            </a:r>
          </a:p>
          <a:p>
            <a:pPr marL="0" indent="0" algn="ctr">
              <a:buNone/>
            </a:pPr>
            <a:r>
              <a:rPr lang="en-US" sz="2400" dirty="0"/>
              <a:t>Reduced administrative costs</a:t>
            </a:r>
          </a:p>
        </p:txBody>
      </p:sp>
    </p:spTree>
    <p:extLst>
      <p:ext uri="{BB962C8B-B14F-4D97-AF65-F5344CB8AC3E}">
        <p14:creationId xmlns:p14="http://schemas.microsoft.com/office/powerpoint/2010/main" val="119404330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261884"/>
          </a:xfrm>
          <a:prstGeom prst="rect">
            <a:avLst/>
          </a:prstGeom>
          <a:solidFill>
            <a:srgbClr val="228B22">
              <a:alpha val="25000"/>
            </a:srgbClr>
          </a:solidFill>
        </p:spPr>
        <p:txBody>
          <a:bodyPr wrap="square" rtlCol="0">
            <a:spAutoFit/>
          </a:bodyPr>
          <a:lstStyle/>
          <a:p>
            <a:pPr algn="ctr"/>
            <a:r>
              <a:rPr lang="en-US" sz="2000" u="sng" dirty="0"/>
              <a:t>USTO Autonomous Model</a:t>
            </a:r>
          </a:p>
          <a:p>
            <a:pPr algn="ctr"/>
            <a:endParaRPr lang="en-US" sz="1200" dirty="0"/>
          </a:p>
          <a:p>
            <a:pPr algn="ctr"/>
            <a:r>
              <a:rPr lang="en-US" sz="2400" dirty="0"/>
              <a:t>USTO Board</a:t>
            </a:r>
          </a:p>
          <a:p>
            <a:pPr algn="ctr"/>
            <a:r>
              <a:rPr lang="en-US" sz="2000" u="sng" dirty="0"/>
              <a:t> </a:t>
            </a:r>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1877437"/>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algn="ctr"/>
            <a:endParaRPr lang="en-US" sz="1000" u="sng" dirty="0"/>
          </a:p>
          <a:p>
            <a:pPr algn="ctr"/>
            <a:r>
              <a:rPr lang="en-US" sz="1600" dirty="0"/>
              <a:t>AOSA Board</a:t>
            </a:r>
          </a:p>
          <a:p>
            <a:pPr algn="ctr"/>
            <a:endParaRPr lang="en-US" sz="1000" u="sng" dirty="0"/>
          </a:p>
          <a:p>
            <a:pPr algn="ctr"/>
            <a:r>
              <a:rPr lang="en-US" sz="1600" dirty="0"/>
              <a:t>SCST Board</a:t>
            </a:r>
          </a:p>
          <a:p>
            <a:pPr algn="ctr"/>
            <a:endParaRPr lang="en-US" sz="1000" u="sng" dirty="0"/>
          </a:p>
          <a:p>
            <a:pPr algn="ctr"/>
            <a:r>
              <a:rPr lang="en-US" sz="2400" dirty="0"/>
              <a:t>USTO Board</a:t>
            </a:r>
          </a:p>
          <a:p>
            <a:pPr algn="ctr"/>
            <a:endParaRPr lang="en-US" sz="10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1600438"/>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1000" dirty="0"/>
          </a:p>
          <a:p>
            <a:pPr algn="ctr"/>
            <a:r>
              <a:rPr lang="en-US" sz="2400" dirty="0"/>
              <a:t>AOSA Board</a:t>
            </a:r>
          </a:p>
          <a:p>
            <a:pPr algn="ctr"/>
            <a:endParaRPr lang="en-US" sz="1000" dirty="0"/>
          </a:p>
          <a:p>
            <a:pPr algn="ctr"/>
            <a:r>
              <a:rPr lang="en-US" sz="2400" dirty="0"/>
              <a:t>SCST Board</a:t>
            </a:r>
          </a:p>
          <a:p>
            <a:pPr algn="ctr"/>
            <a:endParaRPr lang="en-US" sz="10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Board of Directors</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352800"/>
            <a:ext cx="9144000" cy="2492990"/>
          </a:xfrm>
          <a:prstGeom prst="rect">
            <a:avLst/>
          </a:prstGeom>
          <a:noFill/>
        </p:spPr>
        <p:txBody>
          <a:bodyPr wrap="square" rtlCol="0">
            <a:spAutoFit/>
          </a:bodyPr>
          <a:lstStyle/>
          <a:p>
            <a:pPr marL="457200" indent="-457200">
              <a:buFont typeface="Arial" panose="020B0604020202020204" pitchFamily="34" charset="0"/>
              <a:buChar char="•"/>
            </a:pPr>
            <a:r>
              <a:rPr lang="en-US" sz="2600" dirty="0"/>
              <a:t>The Umbrella Model would require voting on officers and board members for AOSA, SCST, and USTO.</a:t>
            </a:r>
          </a:p>
          <a:p>
            <a:pPr marL="914400" lvl="1" indent="-457200">
              <a:buFont typeface="Arial" panose="020B0604020202020204" pitchFamily="34" charset="0"/>
              <a:buChar char="•"/>
            </a:pPr>
            <a:r>
              <a:rPr lang="en-US" sz="2600" dirty="0"/>
              <a:t>AOSA and SCST could choose to reduce their boards to officers-only</a:t>
            </a:r>
          </a:p>
          <a:p>
            <a:pPr marL="457200" indent="-457200">
              <a:buFont typeface="Arial" panose="020B0604020202020204" pitchFamily="34" charset="0"/>
              <a:buChar char="•"/>
            </a:pPr>
            <a:r>
              <a:rPr lang="en-US" sz="2600" dirty="0"/>
              <a:t>The Autonomous Model would require voting on officers and board members only of the USTO.  </a:t>
            </a:r>
          </a:p>
        </p:txBody>
      </p:sp>
    </p:spTree>
    <p:extLst>
      <p:ext uri="{BB962C8B-B14F-4D97-AF65-F5344CB8AC3E}">
        <p14:creationId xmlns:p14="http://schemas.microsoft.com/office/powerpoint/2010/main" val="155881004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384995"/>
          </a:xfrm>
          <a:prstGeom prst="rect">
            <a:avLst/>
          </a:prstGeom>
          <a:solidFill>
            <a:srgbClr val="228B22">
              <a:alpha val="25000"/>
            </a:srgbClr>
          </a:solidFill>
        </p:spPr>
        <p:txBody>
          <a:bodyPr wrap="square" rtlCol="0">
            <a:spAutoFit/>
          </a:bodyPr>
          <a:lstStyle/>
          <a:p>
            <a:pPr algn="ctr"/>
            <a:r>
              <a:rPr lang="en-US" sz="2000" u="sng" dirty="0"/>
              <a:t>USTO Autonomous Model</a:t>
            </a:r>
          </a:p>
          <a:p>
            <a:pPr algn="ctr"/>
            <a:endParaRPr lang="en-US" dirty="0"/>
          </a:p>
          <a:p>
            <a:pPr algn="ctr"/>
            <a:r>
              <a:rPr lang="en-US" sz="2400" dirty="0"/>
              <a:t>USTO Board</a:t>
            </a:r>
          </a:p>
          <a:p>
            <a:pPr algn="ctr"/>
            <a:r>
              <a:rPr lang="en-US" sz="2000" u="sng" dirty="0"/>
              <a:t> </a:t>
            </a:r>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2246769"/>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algn="ctr"/>
            <a:endParaRPr lang="en-US" sz="1600" u="sng" dirty="0"/>
          </a:p>
          <a:p>
            <a:pPr algn="ctr"/>
            <a:r>
              <a:rPr lang="en-US" sz="1600" dirty="0"/>
              <a:t>AOSA Board</a:t>
            </a:r>
          </a:p>
          <a:p>
            <a:pPr algn="ctr"/>
            <a:endParaRPr lang="en-US" sz="1600" u="sng" dirty="0"/>
          </a:p>
          <a:p>
            <a:pPr algn="ctr"/>
            <a:r>
              <a:rPr lang="en-US" sz="1600" dirty="0"/>
              <a:t>SCST Board</a:t>
            </a:r>
          </a:p>
          <a:p>
            <a:pPr algn="ctr"/>
            <a:endParaRPr lang="en-US" sz="1600" u="sng" dirty="0"/>
          </a:p>
          <a:p>
            <a:pPr algn="ctr"/>
            <a:r>
              <a:rPr lang="en-US" sz="2400" dirty="0"/>
              <a:t>USTO Board</a:t>
            </a:r>
          </a:p>
          <a:p>
            <a:pPr algn="ctr"/>
            <a:endParaRPr lang="en-US" sz="16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1969770"/>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dirty="0"/>
          </a:p>
          <a:p>
            <a:pPr algn="ctr"/>
            <a:r>
              <a:rPr lang="en-US" sz="2400" dirty="0"/>
              <a:t>AOSA Board</a:t>
            </a:r>
          </a:p>
          <a:p>
            <a:pPr algn="ctr"/>
            <a:endParaRPr lang="en-US" dirty="0"/>
          </a:p>
          <a:p>
            <a:pPr algn="ctr"/>
            <a:r>
              <a:rPr lang="en-US" sz="2400" dirty="0"/>
              <a:t>SCST Board</a:t>
            </a:r>
          </a:p>
          <a:p>
            <a:pPr algn="ctr"/>
            <a:endParaRPr lang="en-US" sz="16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Board of Directors</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505200"/>
            <a:ext cx="9144000" cy="2893100"/>
          </a:xfrm>
          <a:prstGeom prst="rect">
            <a:avLst/>
          </a:prstGeom>
          <a:noFill/>
        </p:spPr>
        <p:txBody>
          <a:bodyPr wrap="square" rtlCol="0">
            <a:spAutoFit/>
          </a:bodyPr>
          <a:lstStyle/>
          <a:p>
            <a:pPr marL="457200" indent="-457200">
              <a:buFont typeface="Arial" panose="020B0604020202020204" pitchFamily="34" charset="0"/>
              <a:buChar char="•"/>
            </a:pPr>
            <a:r>
              <a:rPr lang="en-US" sz="2600" dirty="0"/>
              <a:t>While the Umbrella Model may require additional people to populate three separate boards, we see the opportunity to reduce meetings by and between the current boards by up to 66%, providing our organization with improved efficiencies. </a:t>
            </a:r>
          </a:p>
          <a:p>
            <a:pPr marL="457200" indent="-457200">
              <a:buFont typeface="Arial" panose="020B0604020202020204" pitchFamily="34" charset="0"/>
              <a:buChar char="•"/>
            </a:pPr>
            <a:r>
              <a:rPr lang="en-US" sz="2600" dirty="0"/>
              <a:t>The Autonomous Model would only require one board and reduce the number of people needed to populate the board. This option also provides the reduction in meetings by 66%</a:t>
            </a:r>
          </a:p>
        </p:txBody>
      </p:sp>
    </p:spTree>
    <p:extLst>
      <p:ext uri="{BB962C8B-B14F-4D97-AF65-F5344CB8AC3E}">
        <p14:creationId xmlns:p14="http://schemas.microsoft.com/office/powerpoint/2010/main" val="220258302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2000548"/>
          </a:xfrm>
          <a:prstGeom prst="rect">
            <a:avLst/>
          </a:prstGeom>
          <a:solidFill>
            <a:srgbClr val="228B22">
              <a:alpha val="25000"/>
            </a:srgbClr>
          </a:solidFill>
        </p:spPr>
        <p:txBody>
          <a:bodyPr wrap="square" rtlCol="0">
            <a:spAutoFit/>
          </a:bodyPr>
          <a:lstStyle/>
          <a:p>
            <a:pPr algn="ctr"/>
            <a:r>
              <a:rPr lang="en-US" sz="2000" u="sng" dirty="0"/>
              <a:t>USTO Autonomous Model</a:t>
            </a:r>
          </a:p>
          <a:p>
            <a:pPr algn="ctr"/>
            <a:r>
              <a:rPr lang="en-US" sz="4000" dirty="0"/>
              <a:t> </a:t>
            </a:r>
          </a:p>
          <a:p>
            <a:pPr algn="ctr"/>
            <a:r>
              <a:rPr lang="en-US" sz="2400" dirty="0"/>
              <a:t>USTO By-laws</a:t>
            </a:r>
          </a:p>
          <a:p>
            <a:pPr algn="ctr"/>
            <a:r>
              <a:rPr lang="en-US" sz="4000" u="sng" dirty="0"/>
              <a:t>    </a:t>
            </a:r>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2154436"/>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algn="ctr"/>
            <a:endParaRPr lang="en-US" sz="1400" u="sng" dirty="0"/>
          </a:p>
          <a:p>
            <a:pPr algn="ctr"/>
            <a:r>
              <a:rPr lang="en-US" sz="1600" dirty="0"/>
              <a:t>AOSA By-laws</a:t>
            </a:r>
          </a:p>
          <a:p>
            <a:pPr algn="ctr"/>
            <a:endParaRPr lang="en-US" sz="1400" u="sng" dirty="0"/>
          </a:p>
          <a:p>
            <a:pPr algn="ctr"/>
            <a:r>
              <a:rPr lang="en-US" sz="1600" dirty="0"/>
              <a:t>SCST By-laws</a:t>
            </a:r>
          </a:p>
          <a:p>
            <a:pPr algn="ctr"/>
            <a:endParaRPr lang="en-US" sz="1400" u="sng" dirty="0"/>
          </a:p>
          <a:p>
            <a:pPr algn="ctr"/>
            <a:r>
              <a:rPr lang="en-US" sz="2400" dirty="0"/>
              <a:t>USTO By-laws</a:t>
            </a:r>
          </a:p>
          <a:p>
            <a:pPr algn="ctr"/>
            <a:endParaRPr lang="en-US" sz="14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2369880"/>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2400" dirty="0"/>
          </a:p>
          <a:p>
            <a:pPr algn="ctr"/>
            <a:r>
              <a:rPr lang="en-US" sz="2400" dirty="0"/>
              <a:t>AOSA By-laws</a:t>
            </a:r>
          </a:p>
          <a:p>
            <a:pPr algn="ctr"/>
            <a:endParaRPr lang="en-US" sz="3200" dirty="0"/>
          </a:p>
          <a:p>
            <a:pPr algn="ctr"/>
            <a:r>
              <a:rPr lang="en-US" sz="2400" dirty="0"/>
              <a:t>SCST By-laws</a:t>
            </a:r>
          </a:p>
          <a:p>
            <a:pPr algn="ctr"/>
            <a:endParaRPr lang="en-US" sz="2400" dirty="0"/>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By-laws</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869829"/>
            <a:ext cx="9144000" cy="1692771"/>
          </a:xfrm>
          <a:prstGeom prst="rect">
            <a:avLst/>
          </a:prstGeom>
          <a:noFill/>
        </p:spPr>
        <p:txBody>
          <a:bodyPr wrap="square" rtlCol="0">
            <a:spAutoFit/>
          </a:bodyPr>
          <a:lstStyle/>
          <a:p>
            <a:pPr algn="ctr"/>
            <a:r>
              <a:rPr lang="en-US" sz="2600" dirty="0"/>
              <a:t>Any incorporated organization will require By-laws. Since each USTO model will cover the same functions and responsibilities, the content of the By-laws should be about the same overall, but the organizational aspects would differ.</a:t>
            </a:r>
          </a:p>
        </p:txBody>
      </p:sp>
    </p:spTree>
    <p:extLst>
      <p:ext uri="{BB962C8B-B14F-4D97-AF65-F5344CB8AC3E}">
        <p14:creationId xmlns:p14="http://schemas.microsoft.com/office/powerpoint/2010/main" val="412088435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34AEBD-D719-4914-97ED-FF98AC8C365D}"/>
              </a:ext>
            </a:extLst>
          </p:cNvPr>
          <p:cNvSpPr txBox="1"/>
          <p:nvPr/>
        </p:nvSpPr>
        <p:spPr>
          <a:xfrm>
            <a:off x="6172200" y="1078468"/>
            <a:ext cx="2895600" cy="1508105"/>
          </a:xfrm>
          <a:prstGeom prst="rect">
            <a:avLst/>
          </a:prstGeom>
          <a:solidFill>
            <a:srgbClr val="228B22">
              <a:alpha val="25000"/>
            </a:srgbClr>
          </a:solidFill>
        </p:spPr>
        <p:txBody>
          <a:bodyPr wrap="square" rtlCol="0">
            <a:spAutoFit/>
          </a:bodyPr>
          <a:lstStyle/>
          <a:p>
            <a:pPr algn="ctr"/>
            <a:r>
              <a:rPr lang="en-US" sz="2000" u="sng" dirty="0"/>
              <a:t>USTO Autonomous Model</a:t>
            </a:r>
          </a:p>
          <a:p>
            <a:pPr algn="ctr"/>
            <a:endParaRPr lang="en-US" sz="2400" dirty="0"/>
          </a:p>
          <a:p>
            <a:pPr algn="ctr"/>
            <a:r>
              <a:rPr lang="en-US" sz="2400" dirty="0"/>
              <a:t>USTO – ED</a:t>
            </a:r>
            <a:endParaRPr lang="en-US" sz="4000" u="sng" dirty="0"/>
          </a:p>
          <a:p>
            <a:pPr algn="ctr"/>
            <a:endParaRPr lang="en-US" sz="2400" dirty="0"/>
          </a:p>
        </p:txBody>
      </p:sp>
      <p:sp>
        <p:nvSpPr>
          <p:cNvPr id="8" name="TextBox 7">
            <a:extLst>
              <a:ext uri="{FF2B5EF4-FFF2-40B4-BE49-F238E27FC236}">
                <a16:creationId xmlns:a16="http://schemas.microsoft.com/office/drawing/2014/main" id="{11CA127A-C765-48BE-82CD-993552EDB971}"/>
              </a:ext>
            </a:extLst>
          </p:cNvPr>
          <p:cNvSpPr txBox="1"/>
          <p:nvPr/>
        </p:nvSpPr>
        <p:spPr>
          <a:xfrm>
            <a:off x="3124200" y="1078468"/>
            <a:ext cx="2895600" cy="1938992"/>
          </a:xfrm>
          <a:prstGeom prst="rect">
            <a:avLst/>
          </a:prstGeom>
          <a:solidFill>
            <a:schemeClr val="accent6">
              <a:lumMod val="40000"/>
              <a:lumOff val="60000"/>
              <a:alpha val="60000"/>
            </a:schemeClr>
          </a:solidFill>
        </p:spPr>
        <p:txBody>
          <a:bodyPr wrap="square" rtlCol="0">
            <a:spAutoFit/>
          </a:bodyPr>
          <a:lstStyle/>
          <a:p>
            <a:pPr algn="ctr"/>
            <a:r>
              <a:rPr lang="en-US" sz="2000" u="sng" dirty="0"/>
              <a:t>USTO Umbrella Model</a:t>
            </a:r>
          </a:p>
          <a:p>
            <a:pPr algn="ctr"/>
            <a:endParaRPr lang="en-US" sz="1000" u="sng" dirty="0"/>
          </a:p>
          <a:p>
            <a:pPr algn="ctr"/>
            <a:r>
              <a:rPr lang="en-US" sz="1600" dirty="0"/>
              <a:t>AOSA – (maybe)</a:t>
            </a:r>
          </a:p>
          <a:p>
            <a:pPr algn="ctr"/>
            <a:endParaRPr lang="en-US" sz="1000" u="sng" dirty="0"/>
          </a:p>
          <a:p>
            <a:pPr algn="ctr"/>
            <a:r>
              <a:rPr lang="en-US" sz="1600" dirty="0"/>
              <a:t>SCST – (maybe)</a:t>
            </a:r>
          </a:p>
          <a:p>
            <a:pPr algn="ctr"/>
            <a:endParaRPr lang="en-US" sz="1000" u="sng" dirty="0"/>
          </a:p>
          <a:p>
            <a:pPr algn="ctr"/>
            <a:r>
              <a:rPr lang="en-US" sz="2400" dirty="0"/>
              <a:t>USTO - ED</a:t>
            </a:r>
          </a:p>
          <a:p>
            <a:pPr algn="ctr"/>
            <a:endParaRPr lang="en-US" sz="1000" dirty="0"/>
          </a:p>
        </p:txBody>
      </p:sp>
      <p:sp>
        <p:nvSpPr>
          <p:cNvPr id="9" name="TextBox 8">
            <a:extLst>
              <a:ext uri="{FF2B5EF4-FFF2-40B4-BE49-F238E27FC236}">
                <a16:creationId xmlns:a16="http://schemas.microsoft.com/office/drawing/2014/main" id="{815A4D87-9468-45E8-A9AE-62907D103325}"/>
              </a:ext>
            </a:extLst>
          </p:cNvPr>
          <p:cNvSpPr txBox="1"/>
          <p:nvPr/>
        </p:nvSpPr>
        <p:spPr>
          <a:xfrm>
            <a:off x="76200" y="1078468"/>
            <a:ext cx="2895600" cy="2246769"/>
          </a:xfrm>
          <a:prstGeom prst="rect">
            <a:avLst/>
          </a:prstGeom>
          <a:solidFill>
            <a:schemeClr val="accent1">
              <a:alpha val="22000"/>
            </a:schemeClr>
          </a:solidFill>
        </p:spPr>
        <p:txBody>
          <a:bodyPr wrap="square" rtlCol="0">
            <a:spAutoFit/>
          </a:bodyPr>
          <a:lstStyle/>
          <a:p>
            <a:pPr algn="ctr"/>
            <a:r>
              <a:rPr lang="en-US" sz="2000" u="sng" dirty="0"/>
              <a:t>AOSA and SCST</a:t>
            </a:r>
          </a:p>
          <a:p>
            <a:pPr algn="ctr"/>
            <a:endParaRPr lang="en-US" sz="2400" dirty="0"/>
          </a:p>
          <a:p>
            <a:pPr algn="ctr"/>
            <a:r>
              <a:rPr lang="en-US" sz="2400" dirty="0"/>
              <a:t>AOSA - ED</a:t>
            </a:r>
          </a:p>
          <a:p>
            <a:pPr algn="ctr"/>
            <a:endParaRPr lang="en-US" sz="2400" dirty="0"/>
          </a:p>
          <a:p>
            <a:pPr algn="ctr"/>
            <a:r>
              <a:rPr lang="en-US" sz="2400" dirty="0"/>
              <a:t>SCST - ED</a:t>
            </a:r>
          </a:p>
          <a:p>
            <a:pPr algn="ctr"/>
            <a:r>
              <a:rPr lang="en-US" sz="2400" dirty="0"/>
              <a:t> </a:t>
            </a:r>
          </a:p>
        </p:txBody>
      </p:sp>
      <p:sp>
        <p:nvSpPr>
          <p:cNvPr id="2" name="TextBox 1">
            <a:extLst>
              <a:ext uri="{FF2B5EF4-FFF2-40B4-BE49-F238E27FC236}">
                <a16:creationId xmlns:a16="http://schemas.microsoft.com/office/drawing/2014/main" id="{9679E348-E5B0-4DA0-ABD4-5806982175CA}"/>
              </a:ext>
            </a:extLst>
          </p:cNvPr>
          <p:cNvSpPr txBox="1"/>
          <p:nvPr/>
        </p:nvSpPr>
        <p:spPr>
          <a:xfrm>
            <a:off x="0" y="228600"/>
            <a:ext cx="9144000" cy="646331"/>
          </a:xfrm>
          <a:prstGeom prst="rect">
            <a:avLst/>
          </a:prstGeom>
          <a:noFill/>
        </p:spPr>
        <p:txBody>
          <a:bodyPr wrap="square" rtlCol="0">
            <a:spAutoFit/>
          </a:bodyPr>
          <a:lstStyle/>
          <a:p>
            <a:pPr algn="ctr"/>
            <a:r>
              <a:rPr lang="en-US" sz="3600" dirty="0"/>
              <a:t>Executive Director Services</a:t>
            </a:r>
          </a:p>
        </p:txBody>
      </p:sp>
      <p:sp>
        <p:nvSpPr>
          <p:cNvPr id="3" name="TextBox 2">
            <a:extLst>
              <a:ext uri="{FF2B5EF4-FFF2-40B4-BE49-F238E27FC236}">
                <a16:creationId xmlns:a16="http://schemas.microsoft.com/office/drawing/2014/main" id="{CBE402BA-5663-4A34-AEDD-0F5DFF796BF4}"/>
              </a:ext>
            </a:extLst>
          </p:cNvPr>
          <p:cNvSpPr txBox="1"/>
          <p:nvPr/>
        </p:nvSpPr>
        <p:spPr>
          <a:xfrm>
            <a:off x="0" y="3965138"/>
            <a:ext cx="9144000" cy="1292662"/>
          </a:xfrm>
          <a:prstGeom prst="rect">
            <a:avLst/>
          </a:prstGeom>
          <a:noFill/>
        </p:spPr>
        <p:txBody>
          <a:bodyPr wrap="square" rtlCol="0">
            <a:spAutoFit/>
          </a:bodyPr>
          <a:lstStyle/>
          <a:p>
            <a:pPr marL="457200" indent="-457200">
              <a:buFont typeface="Arial" panose="020B0604020202020204" pitchFamily="34" charset="0"/>
              <a:buChar char="•"/>
            </a:pPr>
            <a:r>
              <a:rPr lang="en-US" sz="2600" dirty="0"/>
              <a:t>Umbrella Model should reduce the ED services needed and eliminate the need to designate an ED for AOSA and SCST. </a:t>
            </a:r>
          </a:p>
          <a:p>
            <a:pPr marL="457200" indent="-457200">
              <a:buFont typeface="Arial" panose="020B0604020202020204" pitchFamily="34" charset="0"/>
              <a:buChar char="•"/>
            </a:pPr>
            <a:r>
              <a:rPr lang="en-US" sz="2600" dirty="0"/>
              <a:t>The Autonomous Model should reduce the ED services needed.</a:t>
            </a:r>
          </a:p>
        </p:txBody>
      </p:sp>
    </p:spTree>
    <p:extLst>
      <p:ext uri="{BB962C8B-B14F-4D97-AF65-F5344CB8AC3E}">
        <p14:creationId xmlns:p14="http://schemas.microsoft.com/office/powerpoint/2010/main" val="3206990848"/>
      </p:ext>
    </p:extLst>
  </p:cSld>
  <p:clrMapOvr>
    <a:masterClrMapping/>
  </p:clrMapOvr>
  <p:transition>
    <p:fade/>
  </p:transition>
</p:sld>
</file>

<file path=ppt/theme/theme1.xml><?xml version="1.0" encoding="utf-8"?>
<a:theme xmlns:a="http://schemas.openxmlformats.org/drawingml/2006/main" name="AOSA Web. Feb (2)">
  <a:themeElements>
    <a:clrScheme name="SCST">
      <a:dk1>
        <a:sysClr val="windowText" lastClr="000000"/>
      </a:dk1>
      <a:lt1>
        <a:sysClr val="window" lastClr="FFFFFF"/>
      </a:lt1>
      <a:dk2>
        <a:srgbClr val="1F497D"/>
      </a:dk2>
      <a:lt2>
        <a:srgbClr val="EEECE1"/>
      </a:lt2>
      <a:accent1>
        <a:srgbClr val="2951A0"/>
      </a:accent1>
      <a:accent2>
        <a:srgbClr val="FFC000"/>
      </a:accent2>
      <a:accent3>
        <a:srgbClr val="228B22"/>
      </a:accent3>
      <a:accent4>
        <a:srgbClr val="00B0F0"/>
      </a:accent4>
      <a:accent5>
        <a:srgbClr val="5F497A"/>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B03EDA45A7724092F583276AD4820E" ma:contentTypeVersion="11" ma:contentTypeDescription="Create a new document." ma:contentTypeScope="" ma:versionID="6803953ce1357d7b32e712d0f543620d">
  <xsd:schema xmlns:xsd="http://www.w3.org/2001/XMLSchema" xmlns:xs="http://www.w3.org/2001/XMLSchema" xmlns:p="http://schemas.microsoft.com/office/2006/metadata/properties" xmlns:ns3="82c76831-dc3c-4084-8010-42118f972f26" xmlns:ns4="3b5a5e3e-c557-4527-a085-b303f0c2e606" targetNamespace="http://schemas.microsoft.com/office/2006/metadata/properties" ma:root="true" ma:fieldsID="c536a4821ee1a9f0792227711a4f03fe" ns3:_="" ns4:_="">
    <xsd:import namespace="82c76831-dc3c-4084-8010-42118f972f26"/>
    <xsd:import namespace="3b5a5e3e-c557-4527-a085-b303f0c2e60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c76831-dc3c-4084-8010-42118f972f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5a5e3e-c557-4527-a085-b303f0c2e60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F68D52-AD7D-466F-8061-A42297484406}">
  <ds:schemaRefs>
    <ds:schemaRef ds:uri="http://schemas.microsoft.com/sharepoint/v3/contenttype/forms"/>
  </ds:schemaRefs>
</ds:datastoreItem>
</file>

<file path=customXml/itemProps2.xml><?xml version="1.0" encoding="utf-8"?>
<ds:datastoreItem xmlns:ds="http://schemas.openxmlformats.org/officeDocument/2006/customXml" ds:itemID="{3209D840-38ED-4B4B-99F1-DA6E72F18F56}">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82c76831-dc3c-4084-8010-42118f972f26"/>
    <ds:schemaRef ds:uri="http://purl.org/dc/elements/1.1/"/>
    <ds:schemaRef ds:uri="http://schemas.microsoft.com/office/2006/metadata/properties"/>
    <ds:schemaRef ds:uri="http://purl.org/dc/terms/"/>
    <ds:schemaRef ds:uri="3b5a5e3e-c557-4527-a085-b303f0c2e606"/>
    <ds:schemaRef ds:uri="http://www.w3.org/XML/1998/namespace"/>
  </ds:schemaRefs>
</ds:datastoreItem>
</file>

<file path=customXml/itemProps3.xml><?xml version="1.0" encoding="utf-8"?>
<ds:datastoreItem xmlns:ds="http://schemas.openxmlformats.org/officeDocument/2006/customXml" ds:itemID="{F82AFEBB-6370-4DD6-BE0E-44D9ED4ACF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c76831-dc3c-4084-8010-42118f972f26"/>
    <ds:schemaRef ds:uri="3b5a5e3e-c557-4527-a085-b303f0c2e6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AOSA Web. Feb (2)</Template>
  <TotalTime>8259</TotalTime>
  <Words>2880</Words>
  <Application>Microsoft Office PowerPoint</Application>
  <PresentationFormat>On-screen Show (4:3)</PresentationFormat>
  <Paragraphs>741</Paragraphs>
  <Slides>49</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Arial Rounded MT Bold</vt:lpstr>
      <vt:lpstr>Calibri</vt:lpstr>
      <vt:lpstr>Century</vt:lpstr>
      <vt:lpstr>AOSA Web. Feb (2)</vt:lpstr>
      <vt:lpstr>USTO Models &amp; Proposed Voting Procedures </vt:lpstr>
      <vt:lpstr>PowerPoint Presentation</vt:lpstr>
      <vt:lpstr>PowerPoint Presentation</vt:lpstr>
      <vt:lpstr>USTO Umbrella Model</vt:lpstr>
      <vt:lpstr>USTO Autonomous Committees Model</vt:lpstr>
      <vt:lpstr>PowerPoint Presentation</vt:lpstr>
      <vt:lpstr>PowerPoint Presentation</vt:lpstr>
      <vt:lpstr>PowerPoint Presentation</vt:lpstr>
      <vt:lpstr>PowerPoint Presentation</vt:lpstr>
      <vt:lpstr>PowerPoint Presentation</vt:lpstr>
      <vt:lpstr>PowerPoint Presentation</vt:lpstr>
      <vt:lpstr>Membership Categories</vt:lpstr>
      <vt:lpstr>Voting Rights on Elections and Business Matters</vt:lpstr>
      <vt:lpstr>Voting Rights on Elections and Business Matters</vt:lpstr>
      <vt:lpstr>Voting Rights on Elections and Business Matters</vt:lpstr>
      <vt:lpstr>Voting Rights on Elections and Business Matters</vt:lpstr>
      <vt:lpstr>Voting Rights on Elections and Business Matters</vt:lpstr>
      <vt:lpstr>Hold Office</vt:lpstr>
      <vt:lpstr>Serve on Committees</vt:lpstr>
      <vt:lpstr>Professional Member</vt:lpstr>
      <vt:lpstr>AOSA/SCST/USTO membership</vt:lpstr>
      <vt:lpstr>AOSA/SCST/USTO membership</vt:lpstr>
      <vt:lpstr>PowerPoint Presentation</vt:lpstr>
      <vt:lpstr>PowerPoint Presentation</vt:lpstr>
      <vt:lpstr>PowerPoint Presentation</vt:lpstr>
      <vt:lpstr>PowerPoint Presentation</vt:lpstr>
      <vt:lpstr>Proposed Rule Voting Procedure for USTO</vt:lpstr>
      <vt:lpstr>Past Voting</vt:lpstr>
      <vt:lpstr>Current Voting</vt:lpstr>
      <vt:lpstr>Proposed Voting</vt:lpstr>
      <vt:lpstr>Proposed Voting</vt:lpstr>
      <vt:lpstr>Proposed Voting</vt:lpstr>
      <vt:lpstr>Proposed Voting</vt:lpstr>
      <vt:lpstr>Example: Proposed Rule change:  All seed testing tweezers must be made of titanium and forged by Iowan blacksmiths.  </vt:lpstr>
      <vt:lpstr>Example: Proposed Rule change:  All seed testing tweezers must be made of titanium and forged by Iowan blacksmiths.  </vt:lpstr>
      <vt:lpstr>Example: Proposed Rule change:  All seed testing labs must have a fully stocked Ice Cream freezer for Analysts/Technologists.  </vt:lpstr>
      <vt:lpstr>Example: Proposed Rule change:  All seed testing labs must have a fully stocked Ice Cream freezer for Analysts/Technologists.  </vt:lpstr>
      <vt:lpstr>Example: Proposed Rule change:  All seed testing labs must have a fully stocked Ice Cream freezer for Analysts/Technologists.  </vt:lpstr>
      <vt:lpstr>Example: Proposed Rule change:  Planting procedures for Rafflesia arnoldii.  </vt:lpstr>
      <vt:lpstr>Example: Proposed Rule change:  Planting procedures for Rafflesia arnoldii.  </vt:lpstr>
      <vt:lpstr>Example: Proposed Rule change:  Planting procedures for Rafflesia arnoldii.  </vt:lpstr>
      <vt:lpstr>Example: Proposed Rule change:  For maximum clarity all hand lenses must be made from crystalline zirconium dioxide.  </vt:lpstr>
      <vt:lpstr>Example: Proposed Rule change:  For maximum clarity all hand lenses must be made from crystalline zirconium dioxide.  </vt:lpstr>
      <vt:lpstr>Addressing Concerns</vt:lpstr>
      <vt:lpstr>Addressing Concerns</vt:lpstr>
      <vt:lpstr>Addressing Concerns</vt:lpstr>
      <vt:lpstr>Addressing Concerns</vt:lpstr>
      <vt:lpstr>Addressing Concerns</vt:lpstr>
      <vt:lpstr>Addressing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Seed Sampling and Characteristics of Seed Lots</dc:title>
  <dc:creator>Doug Miller</dc:creator>
  <cp:lastModifiedBy>Trinh, Lan Chi N - AMS</cp:lastModifiedBy>
  <cp:revision>121</cp:revision>
  <cp:lastPrinted>2018-04-24T18:47:31Z</cp:lastPrinted>
  <dcterms:created xsi:type="dcterms:W3CDTF">2018-04-17T18:44:18Z</dcterms:created>
  <dcterms:modified xsi:type="dcterms:W3CDTF">2020-09-30T15:34:09Z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0x010100F8B03EDA45A7724092F583276AD4820E</vt:lpwstr>
  </property>
</Properties>
</file>