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6" r:id="rId11"/>
    <p:sldId id="268" r:id="rId12"/>
    <p:sldId id="270" r:id="rId13"/>
    <p:sldId id="271" r:id="rId14"/>
    <p:sldId id="274" r:id="rId15"/>
    <p:sldId id="272" r:id="rId16"/>
    <p:sldId id="273" r:id="rId17"/>
    <p:sldId id="275" r:id="rId18"/>
    <p:sldId id="269" r:id="rId19"/>
    <p:sldId id="264" r:id="rId20"/>
    <p:sldId id="26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'Sunflower referee 2020'!$P$4</c:f>
              <c:strCache>
                <c:ptCount val="1"/>
                <c:pt idx="0">
                  <c:v>20-30C</c:v>
                </c:pt>
              </c:strCache>
            </c:strRef>
          </c:tx>
          <c:invertIfNegative val="0"/>
          <c:val>
            <c:numRef>
              <c:f>'Sunflower referee 2020'!$P$5:$P$10</c:f>
              <c:numCache>
                <c:formatCode>General</c:formatCode>
                <c:ptCount val="6"/>
                <c:pt idx="0">
                  <c:v>93.7</c:v>
                </c:pt>
                <c:pt idx="1">
                  <c:v>84</c:v>
                </c:pt>
                <c:pt idx="2">
                  <c:v>85.6</c:v>
                </c:pt>
                <c:pt idx="3">
                  <c:v>95.9</c:v>
                </c:pt>
                <c:pt idx="4">
                  <c:v>97.5</c:v>
                </c:pt>
                <c:pt idx="5">
                  <c:v>77.599999999999994</c:v>
                </c:pt>
              </c:numCache>
            </c:numRef>
          </c:val>
        </c:ser>
        <c:ser>
          <c:idx val="1"/>
          <c:order val="1"/>
          <c:tx>
            <c:strRef>
              <c:f>'Sunflower referee 2020'!$Q$4</c:f>
              <c:strCache>
                <c:ptCount val="1"/>
                <c:pt idx="0">
                  <c:v>20C</c:v>
                </c:pt>
              </c:strCache>
            </c:strRef>
          </c:tx>
          <c:invertIfNegative val="0"/>
          <c:val>
            <c:numRef>
              <c:f>'Sunflower referee 2020'!$Q$5:$Q$10</c:f>
              <c:numCache>
                <c:formatCode>General</c:formatCode>
                <c:ptCount val="6"/>
                <c:pt idx="0">
                  <c:v>92.7</c:v>
                </c:pt>
                <c:pt idx="1">
                  <c:v>75.3</c:v>
                </c:pt>
                <c:pt idx="2">
                  <c:v>86.2</c:v>
                </c:pt>
                <c:pt idx="3">
                  <c:v>95.8</c:v>
                </c:pt>
                <c:pt idx="4">
                  <c:v>97.3</c:v>
                </c:pt>
                <c:pt idx="5">
                  <c:v>83.2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7148272"/>
        <c:axId val="417700256"/>
      </c:barChart>
      <c:catAx>
        <c:axId val="237148272"/>
        <c:scaling>
          <c:orientation val="minMax"/>
        </c:scaling>
        <c:delete val="0"/>
        <c:axPos val="b"/>
        <c:majorTickMark val="out"/>
        <c:minorTickMark val="none"/>
        <c:tickLblPos val="nextTo"/>
        <c:crossAx val="417700256"/>
        <c:crosses val="autoZero"/>
        <c:auto val="1"/>
        <c:lblAlgn val="ctr"/>
        <c:lblOffset val="100"/>
        <c:noMultiLvlLbl val="0"/>
      </c:catAx>
      <c:valAx>
        <c:axId val="417700256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714827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en-US"/>
          </a:p>
        </c:txPr>
      </c:legendEntry>
      <c:layout>
        <c:manualLayout>
          <c:xMode val="edge"/>
          <c:yMode val="edge"/>
          <c:x val="0.8889091863517059"/>
          <c:y val="0.39660604924384452"/>
          <c:w val="0.10109081364829396"/>
          <c:h val="0.1512323459567554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39E9-957B-405F-8A02-F129297D5964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BCC51-8DFA-44D3-AE44-2038CE9EAF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39E9-957B-405F-8A02-F129297D5964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BCC51-8DFA-44D3-AE44-2038CE9EAF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39E9-957B-405F-8A02-F129297D5964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BCC51-8DFA-44D3-AE44-2038CE9EAF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39E9-957B-405F-8A02-F129297D5964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BCC51-8DFA-44D3-AE44-2038CE9EAF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39E9-957B-405F-8A02-F129297D5964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BCC51-8DFA-44D3-AE44-2038CE9EAF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39E9-957B-405F-8A02-F129297D5964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BCC51-8DFA-44D3-AE44-2038CE9EAF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39E9-957B-405F-8A02-F129297D5964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BCC51-8DFA-44D3-AE44-2038CE9EAF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39E9-957B-405F-8A02-F129297D5964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BCC51-8DFA-44D3-AE44-2038CE9EAF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39E9-957B-405F-8A02-F129297D5964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BCC51-8DFA-44D3-AE44-2038CE9EAF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39E9-957B-405F-8A02-F129297D5964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BCC51-8DFA-44D3-AE44-2038CE9EAF9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39E9-957B-405F-8A02-F129297D5964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2BCC51-8DFA-44D3-AE44-2038CE9EAF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A2BCC51-8DFA-44D3-AE44-2038CE9EAF9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2EC39E9-957B-405F-8A02-F129297D5964}" type="datetimeFigureOut">
              <a:rPr lang="en-US" smtClean="0"/>
              <a:t>3/4/2022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sue.alvarez@ransomseedlab.com" TargetMode="External"/><Relationship Id="rId2" Type="http://schemas.openxmlformats.org/officeDocument/2006/relationships/hyperlink" Target="mailto:lbarbosa@sakata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7772400" cy="1089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2020 Sunflower Referee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Southwest Region 4</a:t>
            </a:r>
          </a:p>
          <a:p>
            <a:r>
              <a:rPr lang="en-US" dirty="0" smtClean="0"/>
              <a:t>Linda Barbosa, RST</a:t>
            </a:r>
          </a:p>
          <a:p>
            <a:r>
              <a:rPr lang="en-US" dirty="0" smtClean="0"/>
              <a:t>Sue Alvarez, RST</a:t>
            </a:r>
            <a:endParaRPr lang="en-US" dirty="0"/>
          </a:p>
        </p:txBody>
      </p:sp>
      <p:pic>
        <p:nvPicPr>
          <p:cNvPr id="1026" name="Picture 2" descr="Episode 03 Sunflower | Sakata Seed 100th Anniversary Special S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895600"/>
            <a:ext cx="4876800" cy="296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710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7772400" cy="1447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b="1" dirty="0" smtClean="0"/>
              <a:t>Average germination results for sunflower from 8 laboratories:</a:t>
            </a:r>
            <a:endParaRPr lang="en-US" sz="32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030528"/>
              </p:ext>
            </p:extLst>
          </p:nvPr>
        </p:nvGraphicFramePr>
        <p:xfrm>
          <a:off x="1143000" y="1908898"/>
          <a:ext cx="6400800" cy="3907003"/>
        </p:xfrm>
        <a:graphic>
          <a:graphicData uri="http://schemas.openxmlformats.org/drawingml/2006/table">
            <a:tbl>
              <a:tblPr firstRow="1" firstCol="1" bandRow="1"/>
              <a:tblGrid>
                <a:gridCol w="1862051"/>
                <a:gridCol w="2443941"/>
                <a:gridCol w="2094808"/>
              </a:tblGrid>
              <a:tr h="4379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Sample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Tested at 20-30°C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Tested at 20°C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9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93.7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92.7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9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84.0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9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85.6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86.2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9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95.9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95.8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9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97.5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97.3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9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77.6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83.2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2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Overall Average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89.05%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88.42%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5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166811"/>
              </p:ext>
            </p:extLst>
          </p:nvPr>
        </p:nvGraphicFramePr>
        <p:xfrm>
          <a:off x="381000" y="10668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497457"/>
            <a:ext cx="16002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1800" b="1" dirty="0" smtClean="0"/>
              <a:t>Percent germination</a:t>
            </a:r>
            <a:endParaRPr lang="en-US" sz="1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5865911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Sample number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7722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</a:t>
            </a:r>
            <a:r>
              <a:rPr lang="en-US" sz="2000" dirty="0"/>
              <a:t>overall results show that there was little difference between the two temperature regimes.  However, two of the samples showed greater variability.  Sample 2 was higher in </a:t>
            </a:r>
            <a:r>
              <a:rPr lang="en-US" sz="2000"/>
              <a:t>the </a:t>
            </a:r>
            <a:r>
              <a:rPr lang="en-US" sz="2000" smtClean="0">
                <a:ea typeface="Calibri"/>
                <a:cs typeface="Times New Roman"/>
              </a:rPr>
              <a:t>20-30°C </a:t>
            </a:r>
            <a:r>
              <a:rPr lang="en-US" sz="2000" dirty="0">
                <a:ea typeface="Calibri"/>
                <a:cs typeface="Times New Roman"/>
              </a:rPr>
              <a:t>regime while Sample 6 did better at </a:t>
            </a:r>
            <a:r>
              <a:rPr lang="en-US" sz="2000">
                <a:ea typeface="Calibri"/>
                <a:cs typeface="Times New Roman"/>
              </a:rPr>
              <a:t>the </a:t>
            </a:r>
            <a:r>
              <a:rPr lang="en-US" sz="2000" smtClean="0">
                <a:ea typeface="Calibri"/>
                <a:cs typeface="Times New Roman"/>
              </a:rPr>
              <a:t>20°C </a:t>
            </a:r>
            <a:r>
              <a:rPr lang="en-US" sz="2000" dirty="0">
                <a:ea typeface="Calibri"/>
                <a:cs typeface="Times New Roman"/>
              </a:rPr>
              <a:t>temperature</a:t>
            </a:r>
            <a:r>
              <a:rPr lang="en-US" sz="2000" dirty="0" smtClean="0">
                <a:ea typeface="Calibri"/>
                <a:cs typeface="Times New Roman"/>
              </a:rPr>
              <a:t>.</a:t>
            </a:r>
          </a:p>
          <a:p>
            <a:endParaRPr lang="en-US" sz="2000" dirty="0">
              <a:ea typeface="Calibri"/>
              <a:cs typeface="Times New Roman"/>
            </a:endParaRPr>
          </a:p>
          <a:p>
            <a:r>
              <a:rPr lang="en-US" sz="2000" dirty="0" smtClean="0">
                <a:cs typeface="Times New Roman"/>
              </a:rPr>
              <a:t>Further </a:t>
            </a:r>
            <a:r>
              <a:rPr lang="en-US" sz="2000" dirty="0">
                <a:cs typeface="Times New Roman"/>
              </a:rPr>
              <a:t>statistical analysis was performed on the data by Dr. </a:t>
            </a:r>
            <a:r>
              <a:rPr lang="en-US" sz="2000" dirty="0" err="1">
                <a:cs typeface="Times New Roman"/>
              </a:rPr>
              <a:t>Riad</a:t>
            </a:r>
            <a:r>
              <a:rPr lang="en-US" sz="2000" dirty="0">
                <a:cs typeface="Times New Roman"/>
              </a:rPr>
              <a:t> Baalbaki of the California State Seed Laboratory.  His analysis is presented on the next few slides.</a:t>
            </a:r>
          </a:p>
          <a:p>
            <a:endParaRPr lang="en-US" sz="2000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843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>
                <a:latin typeface="+mn-lt"/>
              </a:rPr>
              <a:t>Table 1. Analysis of variance of percentage germination results over all samples, labs and temperature regimes.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6591111"/>
              </p:ext>
            </p:extLst>
          </p:nvPr>
        </p:nvGraphicFramePr>
        <p:xfrm>
          <a:off x="304801" y="1523999"/>
          <a:ext cx="8077198" cy="43434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0482"/>
                <a:gridCol w="729216"/>
                <a:gridCol w="1431425"/>
                <a:gridCol w="1432325"/>
                <a:gridCol w="1431425"/>
                <a:gridCol w="1432325"/>
              </a:tblGrid>
              <a:tr h="4602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SV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df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p-value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Sig.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14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Sample (S)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3899.8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316.7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9.2 x 10</a:t>
                      </a:r>
                      <a:r>
                        <a:rPr lang="en-US" sz="1100" baseline="30000">
                          <a:effectLst/>
                        </a:rPr>
                        <a:t>-15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14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Lab (L)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365.7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29.7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9.3 x 10</a:t>
                      </a:r>
                      <a:r>
                        <a:rPr lang="en-US" sz="1100" baseline="30000">
                          <a:effectLst/>
                        </a:rPr>
                        <a:t>-31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14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Temperature (T)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41.3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3.4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0.07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14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 x L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150.0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12.2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4.1 x 10</a:t>
                      </a:r>
                      <a:r>
                        <a:rPr lang="en-US" sz="1100" baseline="30000">
                          <a:effectLst/>
                        </a:rPr>
                        <a:t>-39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14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 x T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339.6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27.6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8.4 x 10-</a:t>
                      </a:r>
                      <a:r>
                        <a:rPr lang="en-US" sz="1100" baseline="30000">
                          <a:effectLst/>
                        </a:rPr>
                        <a:t>23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14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 x T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194.3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15.8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1.6 x 10</a:t>
                      </a:r>
                      <a:r>
                        <a:rPr lang="en-US" sz="1100" baseline="30000">
                          <a:effectLst/>
                        </a:rPr>
                        <a:t>-17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14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 x L x T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47.4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3.8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1.1 x 10</a:t>
                      </a:r>
                      <a:r>
                        <a:rPr lang="en-US" sz="1100" baseline="30000">
                          <a:effectLst/>
                        </a:rPr>
                        <a:t>-10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14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Error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288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12.3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14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383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93.0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189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en-US" b="1" dirty="0" smtClean="0"/>
              <a:t>Explanation of results – Table 1</a:t>
            </a:r>
            <a:r>
              <a:rPr lang="en-US" dirty="0" smtClean="0"/>
              <a:t>: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/>
              <a:t>Analysis of variance (Table 1), combining all sample, lab and temperature results, indicated that, </a:t>
            </a:r>
            <a:r>
              <a:rPr lang="en-US" u="sng" dirty="0"/>
              <a:t>overall, use of either temperature regime will not lead to significant differences in final percentage germination</a:t>
            </a:r>
            <a:r>
              <a:rPr lang="en-US" dirty="0"/>
              <a:t> (the ‘no’ associated with Temperature sig. effect in the table). However, the same analysis indicated that, when the variation due to temperature regimes and samples was excluded, </a:t>
            </a:r>
            <a:r>
              <a:rPr lang="en-US" u="sng" dirty="0"/>
              <a:t>labs significantly varied in their results</a:t>
            </a:r>
            <a:r>
              <a:rPr lang="en-US" dirty="0"/>
              <a:t> (i.e., lab performance was non-uniform). As expected, sample differences, when other factors were accounted for, were significant (i.e., samples had a range of germination, as they should).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505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en-US" sz="180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Table 2. Analysis of variance (mean squares) of percentage germination results per sample, over all labs and temperature regimes.</a:t>
            </a:r>
            <a:r>
              <a:rPr lang="en-US" alt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alt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4109660"/>
              </p:ext>
            </p:extLst>
          </p:nvPr>
        </p:nvGraphicFramePr>
        <p:xfrm>
          <a:off x="304800" y="1143002"/>
          <a:ext cx="8077198" cy="40754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8374"/>
                <a:gridCol w="609380"/>
                <a:gridCol w="1036574"/>
                <a:gridCol w="1036574"/>
                <a:gridCol w="1036574"/>
                <a:gridCol w="1036574"/>
                <a:gridCol w="1036574"/>
                <a:gridCol w="1036574"/>
              </a:tblGrid>
              <a:tr h="541586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SV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df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15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Sample 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Sample 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Sample 3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Sample 4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Sample 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Sample 6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8936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Temperature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16.0 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1216.3 **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5.1 NS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0.4 NS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0.8 NS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500.6 **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415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Labs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32.1 **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145.8 **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86.4 **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19.2 **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13.9 **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818.5 **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415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 x L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15.5 *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99.0 **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45.9 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20.8 **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11.9 **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238.1 **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077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Error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48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6.2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15.0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21.8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3.7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22.6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077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63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10.3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57.9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31.4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8.0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5.7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142.5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8600" y="4855704"/>
            <a:ext cx="8962461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3000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baseline="30000" dirty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3000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baseline="30000" dirty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NS, *, **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Not significant, significant at p = 5%, and significant at p ≤ 1%, respectively. 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603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>
                <a:latin typeface="+mn-lt"/>
              </a:rPr>
              <a:t>Table 3. Average percentage germination (G) and variance (V) at each temperature regime (T1 and T2), for each tested sample.</a:t>
            </a:r>
            <a:br>
              <a:rPr lang="en-US" sz="1800" dirty="0">
                <a:latin typeface="+mn-lt"/>
              </a:rPr>
            </a:br>
            <a:endParaRPr lang="en-US" sz="1800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7452987"/>
              </p:ext>
            </p:extLst>
          </p:nvPr>
        </p:nvGraphicFramePr>
        <p:xfrm>
          <a:off x="228595" y="1752600"/>
          <a:ext cx="8153400" cy="2895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3456"/>
                <a:gridCol w="609162"/>
                <a:gridCol w="609162"/>
                <a:gridCol w="609162"/>
                <a:gridCol w="609162"/>
                <a:gridCol w="609162"/>
                <a:gridCol w="609162"/>
                <a:gridCol w="609162"/>
                <a:gridCol w="609162"/>
                <a:gridCol w="609162"/>
                <a:gridCol w="609162"/>
                <a:gridCol w="609162"/>
                <a:gridCol w="609162"/>
              </a:tblGrid>
              <a:tr h="482600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Temp.  regime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1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Sample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2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2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2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93.7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7.3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84.0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30.4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85.6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30.1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95.9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97.5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1.7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77.6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84.6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82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92.7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13.2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75.3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48.2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86.2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33.6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95.8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7.7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97.3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9.8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83.2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188.9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82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Sig. diff.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24000" y="4830634"/>
            <a:ext cx="25474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T1 = 20-30 </a:t>
            </a:r>
            <a:r>
              <a:rPr kumimoji="0" lang="en-US" altLang="en-US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; T2 = 20 </a:t>
            </a:r>
            <a:r>
              <a:rPr kumimoji="0" lang="en-US" altLang="en-US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C.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711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620000" cy="5943600"/>
          </a:xfrm>
        </p:spPr>
        <p:txBody>
          <a:bodyPr/>
          <a:lstStyle/>
          <a:p>
            <a:r>
              <a:rPr lang="en-US" b="1" dirty="0" smtClean="0"/>
              <a:t>Explanation of results – Tables 2 and 3:</a:t>
            </a:r>
          </a:p>
          <a:p>
            <a:pPr marL="114300" indent="0">
              <a:buNone/>
            </a:pPr>
            <a:endParaRPr lang="en-US" b="1" dirty="0" smtClean="0"/>
          </a:p>
          <a:p>
            <a:r>
              <a:rPr lang="en-US" dirty="0"/>
              <a:t>When each sample was analyzed separately (Table 2), </a:t>
            </a:r>
            <a:r>
              <a:rPr lang="en-US" u="sng" dirty="0"/>
              <a:t>most results indicated no difference in final germination between the two temperature regimes</a:t>
            </a:r>
            <a:r>
              <a:rPr lang="en-US" dirty="0"/>
              <a:t>. However, use of two temperature regimes produced significantly different results for samples 2 and 6 (Tables 2 and 3). For sample 2, higher average germination over all labs was observed at 20-30 C compared to 20 C. While this trend was also observed for other samples, the effect was much larger </a:t>
            </a:r>
            <a:r>
              <a:rPr lang="en-US" dirty="0" smtClean="0"/>
              <a:t>for </a:t>
            </a:r>
            <a:r>
              <a:rPr lang="en-US" dirty="0"/>
              <a:t>sample </a:t>
            </a:r>
            <a:r>
              <a:rPr lang="en-US" dirty="0" smtClean="0"/>
              <a:t>2.</a:t>
            </a:r>
          </a:p>
          <a:p>
            <a:r>
              <a:rPr lang="en-US" dirty="0"/>
              <a:t>In contrast, sample 6 results significantly differed, but in this case, 20 C resulted in the higher </a:t>
            </a:r>
            <a:r>
              <a:rPr lang="en-US" dirty="0" smtClean="0"/>
              <a:t>germination.</a:t>
            </a:r>
          </a:p>
          <a:p>
            <a:r>
              <a:rPr lang="en-US" dirty="0" smtClean="0"/>
              <a:t>It </a:t>
            </a:r>
            <a:r>
              <a:rPr lang="en-US" dirty="0"/>
              <a:t>should be noted that the magnitude of variation (V in Table 3) was always lower at T1 compared to T2, implying that </a:t>
            </a:r>
            <a:r>
              <a:rPr lang="en-US" u="sng" dirty="0"/>
              <a:t>variation among labs was always lower when testing at 20-30 C, compared to a constant temperature of 20 </a:t>
            </a:r>
            <a:r>
              <a:rPr lang="en-US" u="sng" dirty="0" smtClean="0"/>
              <a:t>C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387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sz="2400" dirty="0" smtClean="0">
              <a:ea typeface="Calibri"/>
              <a:cs typeface="Times New Roman"/>
            </a:endParaRPr>
          </a:p>
          <a:p>
            <a:r>
              <a:rPr lang="en-US" sz="2400" dirty="0" err="1" smtClean="0">
                <a:ea typeface="Calibri"/>
                <a:cs typeface="Times New Roman"/>
              </a:rPr>
              <a:t>Riad’s</a:t>
            </a:r>
            <a:r>
              <a:rPr lang="en-US" sz="2400" dirty="0" smtClean="0">
                <a:ea typeface="Calibri"/>
                <a:cs typeface="Times New Roman"/>
              </a:rPr>
              <a:t> final conclusion is quoted here:</a:t>
            </a:r>
          </a:p>
          <a:p>
            <a:pPr marL="114300" indent="0">
              <a:buNone/>
            </a:pPr>
            <a:endParaRPr lang="en-US" sz="2400" dirty="0" smtClean="0">
              <a:ea typeface="Calibri"/>
              <a:cs typeface="Times New Roman"/>
            </a:endParaRPr>
          </a:p>
          <a:p>
            <a:pPr marL="114300" indent="0">
              <a:buNone/>
            </a:pPr>
            <a:r>
              <a:rPr lang="en-US" sz="2400" dirty="0" smtClean="0"/>
              <a:t>	“</a:t>
            </a:r>
            <a:r>
              <a:rPr lang="en-US" sz="2400" dirty="0"/>
              <a:t>I think you have a good case for claiming that both 	   </a:t>
            </a:r>
            <a:r>
              <a:rPr lang="en-US" sz="2400" dirty="0" smtClean="0"/>
              <a:t>	  temperature </a:t>
            </a:r>
            <a:r>
              <a:rPr lang="en-US" sz="2400" dirty="0"/>
              <a:t>regimes can be used.”</a:t>
            </a:r>
          </a:p>
          <a:p>
            <a:endParaRPr lang="en-US" sz="2400" dirty="0" smtClean="0">
              <a:ea typeface="Calibri"/>
              <a:cs typeface="Times New Roman"/>
            </a:endParaRPr>
          </a:p>
          <a:p>
            <a:r>
              <a:rPr lang="en-US" sz="2400" dirty="0">
                <a:ea typeface="Calibri"/>
                <a:cs typeface="Times New Roman"/>
              </a:rPr>
              <a:t>A Rules Proposal for next year will be developed as a result of this referee</a:t>
            </a:r>
            <a:r>
              <a:rPr lang="en-US" sz="2400" dirty="0" smtClean="0">
                <a:ea typeface="Calibri"/>
                <a:cs typeface="Times New Roman"/>
              </a:rPr>
              <a:t>. Hopefully the discrepancy in the AOSA Rules for </a:t>
            </a:r>
            <a:r>
              <a:rPr lang="en-US" sz="2400" i="1" dirty="0" smtClean="0">
                <a:ea typeface="Calibri"/>
                <a:cs typeface="Times New Roman"/>
              </a:rPr>
              <a:t>Helianthus </a:t>
            </a:r>
            <a:r>
              <a:rPr lang="en-US" sz="2400" i="1" dirty="0" err="1" smtClean="0">
                <a:ea typeface="Calibri"/>
                <a:cs typeface="Times New Roman"/>
              </a:rPr>
              <a:t>annuus</a:t>
            </a:r>
            <a:r>
              <a:rPr lang="en-US" sz="2400" i="1" dirty="0" smtClean="0">
                <a:ea typeface="Calibri"/>
                <a:cs typeface="Times New Roman"/>
              </a:rPr>
              <a:t> </a:t>
            </a:r>
            <a:r>
              <a:rPr lang="en-US" sz="2400" dirty="0" smtClean="0">
                <a:ea typeface="Calibri"/>
                <a:cs typeface="Times New Roman"/>
              </a:rPr>
              <a:t>will be eliminated.</a:t>
            </a:r>
            <a:endParaRPr lang="en-US" sz="2400" dirty="0">
              <a:ea typeface="Calibri"/>
              <a:cs typeface="Times New Roman"/>
            </a:endParaRPr>
          </a:p>
          <a:p>
            <a:pPr marL="114300" indent="0">
              <a:buNone/>
            </a:pPr>
            <a:endParaRPr lang="en-US" sz="2400" dirty="0" smtClean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700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</a:t>
            </a:r>
            <a:r>
              <a:rPr lang="en-US" dirty="0" smtClean="0"/>
              <a:t>hanks to Condor Seed Production of Yuma, Arizona for donating one of the black oil varieties used in this referee.</a:t>
            </a:r>
          </a:p>
          <a:p>
            <a:r>
              <a:rPr lang="en-US" dirty="0" smtClean="0"/>
              <a:t>Sue Alvarez purchased one of the microgreen varieties used in the referee online from True Leaf Market.</a:t>
            </a:r>
          </a:p>
          <a:p>
            <a:r>
              <a:rPr lang="en-US" dirty="0" smtClean="0"/>
              <a:t>Special thanks to Sakata Seed for providing four ornamental varieties and for preparing and sending out all of the samples used in the referee.</a:t>
            </a:r>
          </a:p>
          <a:p>
            <a:r>
              <a:rPr lang="en-US" dirty="0" smtClean="0"/>
              <a:t>Extra special thanks to </a:t>
            </a:r>
            <a:r>
              <a:rPr lang="en-US" dirty="0" err="1" smtClean="0"/>
              <a:t>Riad</a:t>
            </a:r>
            <a:r>
              <a:rPr lang="en-US" dirty="0" smtClean="0"/>
              <a:t> Baalbaki for the data analysis.</a:t>
            </a:r>
          </a:p>
          <a:p>
            <a:r>
              <a:rPr lang="en-US" dirty="0" smtClean="0"/>
              <a:t>And thanks to all of the participating laboratories:</a:t>
            </a:r>
          </a:p>
          <a:p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Georgia Department of Agriculture, Indiana State Seed Lab, MD Seed Analysis, New Mexico State Seed Lab, Ransom Seed Lab, Sakata Seed Lab, SGS Brookings, and Wyoming State Seed 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88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828800"/>
          </a:xfrm>
        </p:spPr>
        <p:txBody>
          <a:bodyPr/>
          <a:lstStyle/>
          <a:p>
            <a:r>
              <a:rPr lang="en-US" dirty="0" smtClean="0"/>
              <a:t>In the AOSA Rules Table 6A (Volume 1) there is a discrepancy for the germination testing method for Sunflower (</a:t>
            </a:r>
            <a:r>
              <a:rPr lang="en-US" i="1" dirty="0" smtClean="0"/>
              <a:t>Helianthus </a:t>
            </a:r>
            <a:r>
              <a:rPr lang="en-US" dirty="0" smtClean="0"/>
              <a:t>spp.) – specifically, the temperature regime: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340485"/>
              </p:ext>
            </p:extLst>
          </p:nvPr>
        </p:nvGraphicFramePr>
        <p:xfrm>
          <a:off x="533400" y="3276600"/>
          <a:ext cx="7162800" cy="1981200"/>
        </p:xfrm>
        <a:graphic>
          <a:graphicData uri="http://schemas.openxmlformats.org/drawingml/2006/table">
            <a:tbl>
              <a:tblPr firstRow="1" firstCol="1" bandRow="1"/>
              <a:tblGrid>
                <a:gridCol w="2523259"/>
                <a:gridCol w="677141"/>
                <a:gridCol w="584489"/>
                <a:gridCol w="488373"/>
                <a:gridCol w="488373"/>
                <a:gridCol w="1343025"/>
                <a:gridCol w="1058140"/>
              </a:tblGrid>
              <a:tr h="6431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Kind of seed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Substrata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Tempera-</a:t>
                      </a:r>
                      <a:r>
                        <a:rPr lang="en-US" sz="9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ture</a:t>
                      </a:r>
                      <a:r>
                        <a:rPr lang="en-US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(°C)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First count (days)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Final count (days)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Specific requirements and notes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Dormant seed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9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  <a:tabLst>
                          <a:tab pos="-864870" algn="l"/>
                          <a:tab pos="-457200" algn="l"/>
                          <a:tab pos="0" algn="l"/>
                          <a:tab pos="152400" algn="l"/>
                          <a:tab pos="266700" algn="l"/>
                          <a:tab pos="400050" algn="l"/>
                          <a:tab pos="1371600" algn="l"/>
                          <a:tab pos="1828800" algn="l"/>
                        </a:tabLst>
                      </a:pPr>
                      <a:r>
                        <a:rPr lang="en-US" sz="12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Helianthus </a:t>
                      </a:r>
                      <a:r>
                        <a:rPr lang="en-US" sz="1200" i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annuus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095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35"/>
                        </a:spcAft>
                        <a:tabLst>
                          <a:tab pos="-864870" algn="l"/>
                          <a:tab pos="-457200" algn="l"/>
                          <a:tab pos="0" algn="l"/>
                          <a:tab pos="152400" algn="l"/>
                          <a:tab pos="266700" algn="l"/>
                          <a:tab pos="400050" algn="l"/>
                          <a:tab pos="1371600" algn="l"/>
                          <a:tab pos="182880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Sunflower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35"/>
                        </a:spcAft>
                        <a:tabLst>
                          <a:tab pos="-864870" algn="l"/>
                          <a:tab pos="-457200" algn="l"/>
                          <a:tab pos="0" algn="l"/>
                          <a:tab pos="152400" algn="l"/>
                          <a:tab pos="266700" algn="l"/>
                          <a:tab pos="400050" algn="l"/>
                          <a:tab pos="1371600" algn="l"/>
                          <a:tab pos="182880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Alternate method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30"/>
                        </a:spcBef>
                        <a:spcAft>
                          <a:spcPts val="135"/>
                        </a:spcAft>
                        <a:tabLst>
                          <a:tab pos="-864870" algn="l"/>
                          <a:tab pos="-457200" algn="l"/>
                          <a:tab pos="0" algn="l"/>
                          <a:tab pos="152400" algn="l"/>
                          <a:tab pos="266700" algn="l"/>
                          <a:tab pos="40005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T, B, S,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130"/>
                        </a:spcBef>
                        <a:spcAft>
                          <a:spcPts val="135"/>
                        </a:spcAft>
                        <a:tabLst>
                          <a:tab pos="-864870" algn="l"/>
                          <a:tab pos="-457200" algn="l"/>
                          <a:tab pos="0" algn="l"/>
                          <a:tab pos="152400" algn="l"/>
                          <a:tab pos="266700" algn="l"/>
                          <a:tab pos="40005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130"/>
                        </a:spcBef>
                        <a:spcAft>
                          <a:spcPts val="135"/>
                        </a:spcAft>
                        <a:tabLst>
                          <a:tab pos="-864870" algn="l"/>
                          <a:tab pos="-457200" algn="l"/>
                          <a:tab pos="0" algn="l"/>
                          <a:tab pos="152400" algn="l"/>
                          <a:tab pos="266700" algn="l"/>
                          <a:tab pos="40005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TCS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30"/>
                        </a:spcBef>
                        <a:spcAft>
                          <a:spcPts val="135"/>
                        </a:spcAft>
                        <a:tabLst>
                          <a:tab pos="-864870" algn="l"/>
                          <a:tab pos="-457200" algn="l"/>
                          <a:tab pos="0" algn="l"/>
                          <a:tab pos="152400" algn="l"/>
                          <a:tab pos="266700" algn="l"/>
                          <a:tab pos="400050" algn="l"/>
                        </a:tabLs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30"/>
                        </a:spcBef>
                        <a:spcAft>
                          <a:spcPts val="135"/>
                        </a:spcAft>
                        <a:tabLst>
                          <a:tab pos="-864870" algn="l"/>
                          <a:tab pos="-457200" algn="l"/>
                          <a:tab pos="0" algn="l"/>
                          <a:tab pos="152400" algn="l"/>
                          <a:tab pos="266700" algn="l"/>
                          <a:tab pos="40005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30"/>
                        </a:spcBef>
                        <a:spcAft>
                          <a:spcPts val="135"/>
                        </a:spcAft>
                        <a:tabLst>
                          <a:tab pos="-864870" algn="l"/>
                          <a:tab pos="-457200" algn="l"/>
                          <a:tab pos="0" algn="l"/>
                          <a:tab pos="152400" algn="l"/>
                          <a:tab pos="266700" algn="l"/>
                          <a:tab pos="40005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30"/>
                        </a:spcBef>
                        <a:spcAft>
                          <a:spcPts val="135"/>
                        </a:spcAft>
                        <a:tabLst>
                          <a:tab pos="-864870" algn="l"/>
                          <a:tab pos="-457200" algn="l"/>
                          <a:tab pos="0" algn="l"/>
                          <a:tab pos="152400" algn="l"/>
                          <a:tab pos="2667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30"/>
                        </a:spcBef>
                        <a:spcAft>
                          <a:spcPts val="135"/>
                        </a:spcAft>
                        <a:tabLst>
                          <a:tab pos="-864870" algn="l"/>
                          <a:tab pos="-457200" algn="l"/>
                          <a:tab pos="0" algn="l"/>
                          <a:tab pos="152400" algn="l"/>
                          <a:tab pos="2667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30"/>
                        </a:spcBef>
                        <a:spcAft>
                          <a:spcPts val="135"/>
                        </a:spcAft>
                        <a:tabLst>
                          <a:tab pos="-864870" algn="l"/>
                          <a:tab pos="-457200" algn="l"/>
                          <a:tab pos="0" algn="l"/>
                          <a:tab pos="152400" algn="l"/>
                          <a:tab pos="2667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30"/>
                        </a:spcBef>
                        <a:spcAft>
                          <a:spcPts val="135"/>
                        </a:spcAft>
                        <a:tabLst>
                          <a:tab pos="-864870" algn="l"/>
                          <a:tab pos="-457200" algn="l"/>
                          <a:tab pos="0" algn="l"/>
                          <a:tab pos="152400" algn="l"/>
                          <a:tab pos="2667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30"/>
                        </a:spcBef>
                        <a:spcAft>
                          <a:spcPts val="135"/>
                        </a:spcAft>
                        <a:tabLst>
                          <a:tab pos="-864870" algn="l"/>
                          <a:tab pos="-457200" algn="l"/>
                          <a:tab pos="0" algn="l"/>
                          <a:tab pos="152400" algn="l"/>
                          <a:tab pos="2667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30"/>
                        </a:spcBef>
                        <a:spcAft>
                          <a:spcPts val="135"/>
                        </a:spcAft>
                        <a:tabLst>
                          <a:tab pos="-864870" algn="l"/>
                          <a:tab pos="-457200" algn="l"/>
                          <a:tab pos="0" algn="l"/>
                          <a:tab pos="152400" algn="l"/>
                          <a:tab pos="2667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30"/>
                        </a:spcBef>
                        <a:spcAft>
                          <a:spcPts val="135"/>
                        </a:spcAft>
                        <a:tabLst>
                          <a:tab pos="-864870" algn="l"/>
                          <a:tab pos="-457200" algn="l"/>
                          <a:tab pos="0" algn="l"/>
                          <a:tab pos="152400" algn="l"/>
                          <a:tab pos="266700" algn="l"/>
                          <a:tab pos="400050" algn="l"/>
                          <a:tab pos="1371600" algn="l"/>
                          <a:tab pos="1828800" algn="l"/>
                        </a:tabLs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30"/>
                        </a:spcBef>
                        <a:spcAft>
                          <a:spcPts val="135"/>
                        </a:spcAft>
                        <a:tabLst>
                          <a:tab pos="-864870" algn="l"/>
                          <a:tab pos="-457200" algn="l"/>
                          <a:tab pos="0" algn="l"/>
                          <a:tab pos="152400" algn="l"/>
                          <a:tab pos="266700" algn="l"/>
                          <a:tab pos="400050" algn="l"/>
                          <a:tab pos="1371600" algn="l"/>
                          <a:tab pos="1828800" algn="l"/>
                        </a:tabLs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1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  <a:tabLst>
                          <a:tab pos="-864870" algn="l"/>
                          <a:tab pos="-457200" algn="l"/>
                          <a:tab pos="0" algn="l"/>
                          <a:tab pos="152400" algn="l"/>
                          <a:tab pos="266700" algn="l"/>
                          <a:tab pos="400050" algn="l"/>
                          <a:tab pos="1371600" algn="l"/>
                          <a:tab pos="1828800" algn="l"/>
                        </a:tabLst>
                      </a:pPr>
                      <a:r>
                        <a:rPr lang="en-US" sz="12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Helianthus 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spp.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095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35"/>
                        </a:spcAft>
                        <a:tabLst>
                          <a:tab pos="-864870" algn="l"/>
                          <a:tab pos="-457200" algn="l"/>
                          <a:tab pos="0" algn="l"/>
                          <a:tab pos="152400" algn="l"/>
                          <a:tab pos="266700" algn="l"/>
                          <a:tab pos="400050" algn="l"/>
                          <a:tab pos="1371600" algn="l"/>
                          <a:tab pos="182880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sunflower: large and small seeded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30"/>
                        </a:spcBef>
                        <a:spcAft>
                          <a:spcPts val="135"/>
                        </a:spcAft>
                        <a:tabLst>
                          <a:tab pos="-864870" algn="l"/>
                          <a:tab pos="-457200" algn="l"/>
                          <a:tab pos="0" algn="l"/>
                          <a:tab pos="152400" algn="l"/>
                          <a:tab pos="266700" algn="l"/>
                          <a:tab pos="40005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B, 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30"/>
                        </a:spcBef>
                        <a:spcAft>
                          <a:spcPts val="135"/>
                        </a:spcAft>
                        <a:tabLst>
                          <a:tab pos="-864870" algn="l"/>
                          <a:tab pos="-457200" algn="l"/>
                          <a:tab pos="0" algn="l"/>
                          <a:tab pos="152400" algn="l"/>
                          <a:tab pos="266700" algn="l"/>
                          <a:tab pos="400050" algn="l"/>
                        </a:tabLs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20-30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30"/>
                        </a:spcBef>
                        <a:spcAft>
                          <a:spcPts val="135"/>
                        </a:spcAft>
                        <a:tabLst>
                          <a:tab pos="-864870" algn="l"/>
                          <a:tab pos="-457200" algn="l"/>
                          <a:tab pos="0" algn="l"/>
                          <a:tab pos="152400" algn="l"/>
                          <a:tab pos="26670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1200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30"/>
                        </a:spcBef>
                        <a:spcAft>
                          <a:spcPts val="135"/>
                        </a:spcAft>
                        <a:tabLst>
                          <a:tab pos="-864870" algn="l"/>
                          <a:tab pos="-457200" algn="l"/>
                          <a:tab pos="0" algn="l"/>
                          <a:tab pos="152400" algn="l"/>
                          <a:tab pos="26670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en-US" sz="1200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30"/>
                        </a:spcBef>
                        <a:spcAft>
                          <a:spcPts val="135"/>
                        </a:spcAft>
                        <a:tabLst>
                          <a:tab pos="-864870" algn="l"/>
                          <a:tab pos="-457200" algn="l"/>
                          <a:tab pos="0" algn="l"/>
                          <a:tab pos="152400" algn="l"/>
                          <a:tab pos="266700" algn="l"/>
                          <a:tab pos="400050" algn="l"/>
                          <a:tab pos="1371600" algn="l"/>
                          <a:tab pos="1828800" algn="l"/>
                        </a:tabLs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30"/>
                        </a:spcBef>
                        <a:spcAft>
                          <a:spcPts val="135"/>
                        </a:spcAft>
                        <a:tabLst>
                          <a:tab pos="-864870" algn="l"/>
                          <a:tab pos="-457200" algn="l"/>
                          <a:tab pos="0" algn="l"/>
                          <a:tab pos="152400" algn="l"/>
                          <a:tab pos="266700" algn="l"/>
                          <a:tab pos="400050" algn="l"/>
                          <a:tab pos="1371600" algn="l"/>
                          <a:tab pos="1828800" algn="l"/>
                        </a:tabLs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852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1905000"/>
          </a:xfrm>
        </p:spPr>
        <p:txBody>
          <a:bodyPr>
            <a:normAutofit fontScale="55000" lnSpcReduction="20000"/>
          </a:bodyPr>
          <a:lstStyle/>
          <a:p>
            <a:pPr marL="114300" indent="0">
              <a:buNone/>
            </a:pPr>
            <a:r>
              <a:rPr lang="en-US" dirty="0" smtClean="0"/>
              <a:t>	</a:t>
            </a:r>
            <a:r>
              <a:rPr lang="en-US" sz="2900" dirty="0" smtClean="0"/>
              <a:t>Linda </a:t>
            </a:r>
            <a:r>
              <a:rPr lang="en-US" sz="2900" dirty="0"/>
              <a:t>Barbosa, Sakata Seed Company </a:t>
            </a:r>
            <a:r>
              <a:rPr lang="en-US" sz="2900" u="sng" dirty="0" smtClean="0">
                <a:hlinkClick r:id="rId2"/>
              </a:rPr>
              <a:t>lbarbosa@sakata.com</a:t>
            </a:r>
            <a:endParaRPr lang="en-US" sz="2900" u="sng" dirty="0" smtClean="0"/>
          </a:p>
          <a:p>
            <a:pPr marL="114300" indent="0">
              <a:buNone/>
            </a:pPr>
            <a:endParaRPr lang="en-US" sz="2900" dirty="0"/>
          </a:p>
          <a:p>
            <a:pPr marL="114300" indent="0">
              <a:buNone/>
            </a:pPr>
            <a:r>
              <a:rPr lang="en-US" sz="2900" dirty="0" smtClean="0"/>
              <a:t>	Sue </a:t>
            </a:r>
            <a:r>
              <a:rPr lang="en-US" sz="2900" dirty="0"/>
              <a:t>Alvarez, Ransom Seed Lab   </a:t>
            </a:r>
            <a:r>
              <a:rPr lang="en-US" sz="2900" u="sng" dirty="0" smtClean="0">
                <a:hlinkClick r:id="rId3"/>
              </a:rPr>
              <a:t>sue.alvarez@ransomseedlab.com</a:t>
            </a:r>
            <a:endParaRPr lang="en-US" sz="2900" dirty="0"/>
          </a:p>
          <a:p>
            <a:pPr marL="11430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14300" indent="0" algn="ctr">
              <a:buNone/>
            </a:pPr>
            <a:r>
              <a:rPr lang="en-US" sz="5800" dirty="0" smtClean="0"/>
              <a:t>THANK YOU!</a:t>
            </a:r>
            <a:endParaRPr lang="en-US" sz="5800" dirty="0"/>
          </a:p>
        </p:txBody>
      </p:sp>
      <p:pic>
        <p:nvPicPr>
          <p:cNvPr id="4" name="Picture 2" descr="Episode 03 Sunflower | Sakata Seed 100th Anniversary Special S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505200"/>
            <a:ext cx="4876800" cy="296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58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AOSA Rules list 20</a:t>
            </a:r>
            <a:r>
              <a:rPr lang="en-US" sz="2400" dirty="0" smtClean="0">
                <a:ea typeface="Calibri"/>
                <a:cs typeface="Times New Roman"/>
              </a:rPr>
              <a:t>°C but not 20-30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°C </a:t>
            </a:r>
            <a:r>
              <a:rPr lang="en-US" sz="2400" dirty="0" smtClean="0">
                <a:solidFill>
                  <a:prstClr val="black"/>
                </a:solidFill>
                <a:ea typeface="Calibri"/>
                <a:cs typeface="Times New Roman"/>
              </a:rPr>
              <a:t>for </a:t>
            </a:r>
            <a:r>
              <a:rPr lang="en-US" sz="2400" i="1" dirty="0" smtClean="0">
                <a:solidFill>
                  <a:prstClr val="black"/>
                </a:solidFill>
                <a:ea typeface="Calibri"/>
                <a:cs typeface="Times New Roman"/>
              </a:rPr>
              <a:t>Helianthus </a:t>
            </a:r>
            <a:r>
              <a:rPr lang="en-US" sz="2400" i="1" dirty="0" err="1" smtClean="0">
                <a:solidFill>
                  <a:prstClr val="black"/>
                </a:solidFill>
                <a:ea typeface="Calibri"/>
                <a:cs typeface="Times New Roman"/>
              </a:rPr>
              <a:t>annuus</a:t>
            </a:r>
            <a:r>
              <a:rPr lang="en-US" sz="2400" dirty="0" smtClean="0">
                <a:solidFill>
                  <a:prstClr val="black"/>
                </a:solidFill>
                <a:ea typeface="Calibri"/>
                <a:cs typeface="Times New Roman"/>
              </a:rPr>
              <a:t> and 20-30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°C </a:t>
            </a:r>
            <a:r>
              <a:rPr lang="en-US" sz="2400" dirty="0" smtClean="0">
                <a:solidFill>
                  <a:prstClr val="black"/>
                </a:solidFill>
                <a:ea typeface="Calibri"/>
                <a:cs typeface="Times New Roman"/>
              </a:rPr>
              <a:t> but not 20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°C </a:t>
            </a:r>
            <a:r>
              <a:rPr lang="en-US" sz="2400" dirty="0" smtClean="0">
                <a:solidFill>
                  <a:prstClr val="black"/>
                </a:solidFill>
                <a:ea typeface="Calibri"/>
                <a:cs typeface="Times New Roman"/>
              </a:rPr>
              <a:t>for </a:t>
            </a:r>
            <a:r>
              <a:rPr lang="en-US" sz="2400" i="1" dirty="0" smtClean="0">
                <a:solidFill>
                  <a:prstClr val="black"/>
                </a:solidFill>
                <a:ea typeface="Calibri"/>
                <a:cs typeface="Times New Roman"/>
              </a:rPr>
              <a:t>Helianthus</a:t>
            </a:r>
            <a:r>
              <a:rPr lang="en-US" sz="2400" dirty="0" smtClean="0">
                <a:solidFill>
                  <a:prstClr val="black"/>
                </a:solidFill>
                <a:ea typeface="Calibri"/>
                <a:cs typeface="Times New Roman"/>
              </a:rPr>
              <a:t> spp.  “Sunflower” falls under both of these, and a clear discrepancy exists. </a:t>
            </a:r>
          </a:p>
          <a:p>
            <a:r>
              <a:rPr lang="en-US" sz="2400" dirty="0" smtClean="0">
                <a:solidFill>
                  <a:prstClr val="black"/>
                </a:solidFill>
                <a:ea typeface="Calibri"/>
                <a:cs typeface="Times New Roman"/>
              </a:rPr>
              <a:t>In the past the AOSA Rules germination methods were presented in 4 different tables: </a:t>
            </a:r>
            <a:r>
              <a:rPr lang="en-US" sz="2400" dirty="0" smtClean="0">
                <a:ea typeface="Calibri"/>
                <a:cs typeface="Times New Roman"/>
              </a:rPr>
              <a:t>Agricultural; Vegetable and Herb; Flower; and Tree and Shrub seeds</a:t>
            </a:r>
            <a:r>
              <a:rPr lang="en-US" sz="2400" dirty="0" smtClean="0">
                <a:solidFill>
                  <a:prstClr val="black"/>
                </a:solidFill>
                <a:ea typeface="Calibri"/>
                <a:cs typeface="Times New Roman"/>
              </a:rPr>
              <a:t>. In 1997,these four tables were combined into one (now Table 6A).  This discrepancy is likely a relic of the merging of the four tables.</a:t>
            </a:r>
          </a:p>
          <a:p>
            <a:endParaRPr lang="en-US" sz="24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11430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4641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purpose of this referee was to compare the two temperature regimes </a:t>
            </a:r>
            <a:r>
              <a:rPr lang="en-US" sz="2400" dirty="0" smtClean="0"/>
              <a:t>(20</a:t>
            </a:r>
            <a:r>
              <a:rPr lang="en-US" sz="2400" dirty="0" smtClean="0">
                <a:ea typeface="Calibri"/>
                <a:cs typeface="Times New Roman"/>
              </a:rPr>
              <a:t>°C and 20-30</a:t>
            </a:r>
            <a:r>
              <a:rPr lang="en-US" sz="2400" dirty="0" smtClean="0">
                <a:solidFill>
                  <a:prstClr val="black"/>
                </a:solidFill>
                <a:ea typeface="Calibri"/>
                <a:cs typeface="Times New Roman"/>
              </a:rPr>
              <a:t>°C) </a:t>
            </a:r>
            <a:r>
              <a:rPr lang="en-US" sz="2400" dirty="0" smtClean="0"/>
              <a:t>in </a:t>
            </a:r>
            <a:r>
              <a:rPr lang="en-US" sz="2400" dirty="0"/>
              <a:t>the AOSA Rules for sunflower, </a:t>
            </a:r>
            <a:r>
              <a:rPr lang="en-US" sz="2400" i="1" dirty="0"/>
              <a:t>Helianthus </a:t>
            </a:r>
            <a:r>
              <a:rPr lang="en-US" sz="2400" i="1" dirty="0" err="1"/>
              <a:t>annuus</a:t>
            </a:r>
            <a:r>
              <a:rPr lang="en-US" sz="2400" dirty="0"/>
              <a:t>.</a:t>
            </a:r>
          </a:p>
          <a:p>
            <a:r>
              <a:rPr lang="en-US" sz="2400" dirty="0" smtClean="0"/>
              <a:t>The results might provide useful data in order to remove the current discrepancy in the AOSA Rules regarding the germination temperatures for sunflower.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 marL="114300" indent="0">
              <a:buNone/>
            </a:pPr>
            <a:r>
              <a:rPr lang="en-US" sz="2400" dirty="0" smtClean="0"/>
              <a:t>NOTE: A third temperature of 25</a:t>
            </a:r>
            <a:r>
              <a:rPr lang="en-US" sz="2400" dirty="0" smtClean="0">
                <a:ea typeface="Calibri"/>
                <a:cs typeface="Times New Roman"/>
              </a:rPr>
              <a:t>°C </a:t>
            </a:r>
            <a:r>
              <a:rPr lang="en-US" sz="2400" dirty="0" smtClean="0"/>
              <a:t>for </a:t>
            </a:r>
            <a:r>
              <a:rPr lang="en-US" sz="2400" i="1" dirty="0" smtClean="0"/>
              <a:t>Helianthus </a:t>
            </a:r>
            <a:r>
              <a:rPr lang="en-US" sz="2400" i="1" dirty="0" err="1" smtClean="0"/>
              <a:t>annuus</a:t>
            </a:r>
            <a:r>
              <a:rPr lang="en-US" sz="2400" i="1" dirty="0" smtClean="0"/>
              <a:t> </a:t>
            </a:r>
            <a:r>
              <a:rPr lang="en-US" sz="2400" dirty="0" smtClean="0"/>
              <a:t>is listed in the Alternate method using TCS (top of creped cellulose covered with sand).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352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organizers of this referee acquired 6 lots of sunflower seeds (</a:t>
            </a:r>
            <a:r>
              <a:rPr lang="en-US" i="1" dirty="0" smtClean="0"/>
              <a:t>Helianthus </a:t>
            </a:r>
            <a:r>
              <a:rPr lang="en-US" i="1" dirty="0" err="1" smtClean="0"/>
              <a:t>annuus</a:t>
            </a:r>
            <a:r>
              <a:rPr lang="en-US" dirty="0" smtClean="0"/>
              <a:t>) from three different companies.  These included ornamental, oil seed, and confectionary varieties. </a:t>
            </a:r>
          </a:p>
          <a:p>
            <a:r>
              <a:rPr lang="en-US" dirty="0" smtClean="0"/>
              <a:t>Due to the difficulty in obtaining large quantities of seed, the number of participants was limited to eight laboratories.</a:t>
            </a:r>
          </a:p>
          <a:p>
            <a:r>
              <a:rPr lang="en-US" dirty="0" smtClean="0"/>
              <a:t>A survey was sent out to the AOSA and SCST membership, with the purpose of finding volunteers for the survey with experience in testing sunflower seed for laboratory germination.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7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of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The following survey was sent out to the membership looking for referee participants:</a:t>
            </a:r>
          </a:p>
          <a:p>
            <a:pPr marL="114300" indent="0">
              <a:buNone/>
            </a:pPr>
            <a:r>
              <a:rPr lang="en-US" dirty="0" smtClean="0"/>
              <a:t>1. How many years’ experience do you have in seed testing?</a:t>
            </a:r>
          </a:p>
          <a:p>
            <a:pPr marL="114300" indent="0">
              <a:buNone/>
            </a:pPr>
            <a:r>
              <a:rPr lang="en-US" dirty="0" smtClean="0"/>
              <a:t>2. How </a:t>
            </a:r>
            <a:r>
              <a:rPr lang="en-US" smtClean="0"/>
              <a:t>many samples </a:t>
            </a:r>
            <a:r>
              <a:rPr lang="en-US" dirty="0" smtClean="0"/>
              <a:t>of sunflower (</a:t>
            </a:r>
            <a:r>
              <a:rPr lang="en-US" i="1" dirty="0" smtClean="0"/>
              <a:t>Helianthus </a:t>
            </a:r>
            <a:r>
              <a:rPr lang="en-US" i="1" dirty="0" err="1" smtClean="0"/>
              <a:t>annuus</a:t>
            </a:r>
            <a:r>
              <a:rPr lang="en-US" dirty="0" smtClean="0"/>
              <a:t>) do you   evaluate for germination each year?</a:t>
            </a:r>
          </a:p>
          <a:p>
            <a:pPr marL="114300" indent="0">
              <a:buNone/>
            </a:pPr>
            <a:r>
              <a:rPr lang="en-US" dirty="0" smtClean="0"/>
              <a:t>	a. Ornamental varieties?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b. Oil seed varieties?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c.  Confectionary varieties?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d. Other sunflower varieties?</a:t>
            </a:r>
          </a:p>
          <a:p>
            <a:pPr marL="114300" indent="0">
              <a:buNone/>
            </a:pPr>
            <a:r>
              <a:rPr lang="en-US" dirty="0" smtClean="0"/>
              <a:t>3. Are you interested in participating in a referee comparing the germination temperatures for sunflower using AOSA Rules?</a:t>
            </a:r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29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dirty="0" smtClean="0"/>
              <a:t>More than eight laboratories / individuals responded to the survey, but since the participation was limited, the eight respondents with the most experience, particularly with sunflowers, were chosen.  Here is a summary of the results: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1. How </a:t>
            </a:r>
            <a:r>
              <a:rPr lang="en-US" dirty="0"/>
              <a:t>many years’ experience do you have in seed testing</a:t>
            </a:r>
            <a:r>
              <a:rPr lang="en-US" dirty="0" smtClean="0"/>
              <a:t>?</a:t>
            </a:r>
          </a:p>
          <a:p>
            <a:pPr marL="11430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Range 8 to 42 years, average of 24 years’ experience</a:t>
            </a:r>
            <a:endParaRPr lang="en-US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en-US" dirty="0"/>
              <a:t>2. How many </a:t>
            </a:r>
            <a:r>
              <a:rPr lang="en-US" dirty="0" smtClean="0"/>
              <a:t>samples </a:t>
            </a:r>
            <a:r>
              <a:rPr lang="en-US" dirty="0"/>
              <a:t>of sunflower (</a:t>
            </a:r>
            <a:r>
              <a:rPr lang="en-US" i="1" dirty="0"/>
              <a:t>Helianthus </a:t>
            </a:r>
            <a:r>
              <a:rPr lang="en-US" i="1" dirty="0" err="1"/>
              <a:t>annuus</a:t>
            </a:r>
            <a:r>
              <a:rPr lang="en-US" dirty="0"/>
              <a:t>) do you   evaluate for germination each year?</a:t>
            </a:r>
          </a:p>
          <a:p>
            <a:pPr marL="114300" indent="0">
              <a:buNone/>
            </a:pPr>
            <a:r>
              <a:rPr lang="en-US" dirty="0"/>
              <a:t>	a. Ornamental varieties</a:t>
            </a:r>
            <a:r>
              <a:rPr lang="en-US" dirty="0" smtClean="0"/>
              <a:t>?  	</a:t>
            </a:r>
            <a:r>
              <a:rPr lang="en-US" dirty="0" smtClean="0">
                <a:solidFill>
                  <a:srgbClr val="FF0000"/>
                </a:solidFill>
              </a:rPr>
              <a:t>Average 14</a:t>
            </a:r>
            <a:endParaRPr lang="en-US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en-US" dirty="0" smtClean="0"/>
              <a:t>	b. Oil seed varieties</a:t>
            </a:r>
            <a:r>
              <a:rPr lang="en-US" dirty="0"/>
              <a:t>? 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Average 737</a:t>
            </a:r>
            <a:endParaRPr lang="en-US" dirty="0" smtClean="0"/>
          </a:p>
          <a:p>
            <a:pPr marL="114300" indent="0">
              <a:buNone/>
            </a:pPr>
            <a:r>
              <a:rPr lang="en-US" dirty="0"/>
              <a:t>	c. </a:t>
            </a:r>
            <a:r>
              <a:rPr lang="en-US" dirty="0" smtClean="0"/>
              <a:t>Confectionary </a:t>
            </a:r>
            <a:r>
              <a:rPr lang="en-US" dirty="0"/>
              <a:t>varieties</a:t>
            </a:r>
            <a:r>
              <a:rPr lang="en-US" dirty="0" smtClean="0"/>
              <a:t>?	</a:t>
            </a:r>
            <a:r>
              <a:rPr lang="en-US" dirty="0" smtClean="0">
                <a:solidFill>
                  <a:srgbClr val="FF0000"/>
                </a:solidFill>
              </a:rPr>
              <a:t>Average 81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	d. Other sunflower </a:t>
            </a:r>
            <a:r>
              <a:rPr lang="en-US" dirty="0" smtClean="0"/>
              <a:t>varieties</a:t>
            </a:r>
            <a:r>
              <a:rPr lang="en-US" dirty="0"/>
              <a:t>? </a:t>
            </a:r>
            <a:r>
              <a:rPr lang="en-US" dirty="0">
                <a:solidFill>
                  <a:srgbClr val="FF0000"/>
                </a:solidFill>
              </a:rPr>
              <a:t>Average </a:t>
            </a:r>
            <a:r>
              <a:rPr lang="en-US" dirty="0" smtClean="0">
                <a:solidFill>
                  <a:srgbClr val="FF0000"/>
                </a:solidFill>
              </a:rPr>
              <a:t>10</a:t>
            </a:r>
            <a:endParaRPr lang="en-US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Overall average of all varieties: 842 samples per year, per laboratory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44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In August 2020, samples were prepared and sent out. The following are the specific directions given to the referee participants:</a:t>
            </a:r>
          </a:p>
          <a:p>
            <a:r>
              <a:rPr lang="en-US" dirty="0" smtClean="0"/>
              <a:t>Enclosed </a:t>
            </a:r>
            <a:r>
              <a:rPr lang="en-US" dirty="0"/>
              <a:t>are six sunflower (</a:t>
            </a:r>
            <a:r>
              <a:rPr lang="en-US" i="1" dirty="0"/>
              <a:t>Helianthus </a:t>
            </a:r>
            <a:r>
              <a:rPr lang="en-US" i="1" dirty="0" err="1"/>
              <a:t>annuus</a:t>
            </a:r>
            <a:r>
              <a:rPr lang="en-US" dirty="0"/>
              <a:t>) samples.  Please test each sample using two different temperature regimes: test 400 seeds at 20-30°C and an additional 400 seeds at 20°C, using towels as the germination media.  Please do a 4 day first count and a 7 day final count, using the AOSA Seedling Evaluation as described in AOSA Rules Volume 4, pp. 27-29, </a:t>
            </a:r>
            <a:r>
              <a:rPr lang="en-US" dirty="0" err="1"/>
              <a:t>Asteraceae</a:t>
            </a:r>
            <a:r>
              <a:rPr lang="en-US" dirty="0"/>
              <a:t> II.  You may plant the replicates in 4 replicates of 100 seeds or in 8 replicates of 50 seeds – if you use 8/50 please record the data as 4/100 (add two 50 seed replicates together).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84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eight laboratories completed the germination testing and sent in results by the first week of October 2020.  All participants reported that they used rolled towels as the germination media.</a:t>
            </a:r>
          </a:p>
          <a:p>
            <a:r>
              <a:rPr lang="en-US" dirty="0" smtClean="0"/>
              <a:t>The results are summarized in the next two slides.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01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199</TotalTime>
  <Words>1490</Words>
  <Application>Microsoft Office PowerPoint</Application>
  <PresentationFormat>On-screen Show (4:3)</PresentationFormat>
  <Paragraphs>315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Cambria</vt:lpstr>
      <vt:lpstr>Times New Roman</vt:lpstr>
      <vt:lpstr>Adjacency</vt:lpstr>
      <vt:lpstr>2020 Sunflower Referee </vt:lpstr>
      <vt:lpstr>Introduction</vt:lpstr>
      <vt:lpstr>Background</vt:lpstr>
      <vt:lpstr>Purpose</vt:lpstr>
      <vt:lpstr>Organization</vt:lpstr>
      <vt:lpstr>Survey of Participants</vt:lpstr>
      <vt:lpstr>Results of Survey</vt:lpstr>
      <vt:lpstr>Methods</vt:lpstr>
      <vt:lpstr>Results</vt:lpstr>
      <vt:lpstr>PowerPoint Presentation</vt:lpstr>
      <vt:lpstr>PowerPoint Presentation</vt:lpstr>
      <vt:lpstr>Statistical Analysis</vt:lpstr>
      <vt:lpstr>Table 1. Analysis of variance of percentage germination results over all samples, labs and temperature regimes. </vt:lpstr>
      <vt:lpstr>PowerPoint Presentation</vt:lpstr>
      <vt:lpstr>Table 2. Analysis of variance (mean squares) of percentage germination results per sample, over all labs and temperature regimes. </vt:lpstr>
      <vt:lpstr>Table 3. Average percentage germination (G) and variance (V) at each temperature regime (T1 and T2), for each tested sample. </vt:lpstr>
      <vt:lpstr>PowerPoint Presentation</vt:lpstr>
      <vt:lpstr>Discussion</vt:lpstr>
      <vt:lpstr>Acknowledgements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Sunflower Referee</dc:title>
  <dc:creator>Ransom Seed All In 1</dc:creator>
  <cp:lastModifiedBy>Desirae Jones</cp:lastModifiedBy>
  <cp:revision>26</cp:revision>
  <dcterms:created xsi:type="dcterms:W3CDTF">2020-10-14T16:01:14Z</dcterms:created>
  <dcterms:modified xsi:type="dcterms:W3CDTF">2022-03-04T18:11:55Z</dcterms:modified>
</cp:coreProperties>
</file>