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7" r:id="rId4"/>
    <p:sldId id="259" r:id="rId5"/>
    <p:sldId id="260" r:id="rId6"/>
    <p:sldId id="261" r:id="rId7"/>
    <p:sldId id="262" r:id="rId8"/>
    <p:sldId id="263" r:id="rId9"/>
    <p:sldId id="266" r:id="rId10"/>
    <p:sldId id="275" r:id="rId11"/>
    <p:sldId id="276" r:id="rId12"/>
    <p:sldId id="277" r:id="rId13"/>
    <p:sldId id="278" r:id="rId14"/>
    <p:sldId id="270" r:id="rId15"/>
    <p:sldId id="272" r:id="rId16"/>
    <p:sldId id="271" r:id="rId17"/>
    <p:sldId id="273" r:id="rId18"/>
    <p:sldId id="269" r:id="rId19"/>
    <p:sldId id="264" r:id="rId20"/>
    <p:sldId id="274"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'4B 15C'!$K$8</c:f>
              <c:strCache>
                <c:ptCount val="1"/>
                <c:pt idx="0">
                  <c:v>Final Count Normal</c:v>
                </c:pt>
              </c:strCache>
            </c:strRef>
          </c:tx>
          <c:invertIfNegative val="0"/>
          <c:cat>
            <c:strRef>
              <c:f>'4B 15C'!$J$9:$J$12</c:f>
              <c:strCache>
                <c:ptCount val="4"/>
                <c:pt idx="0">
                  <c:v>1A 20C</c:v>
                </c:pt>
                <c:pt idx="1">
                  <c:v>2A 20C</c:v>
                </c:pt>
                <c:pt idx="2">
                  <c:v>3A 20C</c:v>
                </c:pt>
                <c:pt idx="3">
                  <c:v>4A 20C</c:v>
                </c:pt>
              </c:strCache>
            </c:strRef>
          </c:cat>
          <c:val>
            <c:numRef>
              <c:f>'4B 15C'!$K$9:$K$12</c:f>
              <c:numCache>
                <c:formatCode>General</c:formatCode>
                <c:ptCount val="4"/>
                <c:pt idx="0">
                  <c:v>45.23</c:v>
                </c:pt>
                <c:pt idx="1">
                  <c:v>47.75</c:v>
                </c:pt>
                <c:pt idx="2">
                  <c:v>71.819999999999993</c:v>
                </c:pt>
                <c:pt idx="3">
                  <c:v>59.14</c:v>
                </c:pt>
              </c:numCache>
            </c:numRef>
          </c:val>
        </c:ser>
        <c:ser>
          <c:idx val="1"/>
          <c:order val="1"/>
          <c:tx>
            <c:strRef>
              <c:f>'4B 15C'!$L$8</c:f>
              <c:strCache>
                <c:ptCount val="1"/>
                <c:pt idx="0">
                  <c:v>Abnormal</c:v>
                </c:pt>
              </c:strCache>
            </c:strRef>
          </c:tx>
          <c:invertIfNegative val="0"/>
          <c:cat>
            <c:strRef>
              <c:f>'4B 15C'!$J$9:$J$12</c:f>
              <c:strCache>
                <c:ptCount val="4"/>
                <c:pt idx="0">
                  <c:v>1A 20C</c:v>
                </c:pt>
                <c:pt idx="1">
                  <c:v>2A 20C</c:v>
                </c:pt>
                <c:pt idx="2">
                  <c:v>3A 20C</c:v>
                </c:pt>
                <c:pt idx="3">
                  <c:v>4A 20C</c:v>
                </c:pt>
              </c:strCache>
            </c:strRef>
          </c:cat>
          <c:val>
            <c:numRef>
              <c:f>'4B 15C'!$L$9:$L$12</c:f>
              <c:numCache>
                <c:formatCode>General</c:formatCode>
                <c:ptCount val="4"/>
                <c:pt idx="0">
                  <c:v>16.09</c:v>
                </c:pt>
                <c:pt idx="1">
                  <c:v>15.89</c:v>
                </c:pt>
                <c:pt idx="2">
                  <c:v>6.95</c:v>
                </c:pt>
                <c:pt idx="3">
                  <c:v>22.11</c:v>
                </c:pt>
              </c:numCache>
            </c:numRef>
          </c:val>
        </c:ser>
        <c:ser>
          <c:idx val="2"/>
          <c:order val="2"/>
          <c:tx>
            <c:strRef>
              <c:f>'4B 15C'!$M$8</c:f>
              <c:strCache>
                <c:ptCount val="1"/>
                <c:pt idx="0">
                  <c:v>Dead</c:v>
                </c:pt>
              </c:strCache>
            </c:strRef>
          </c:tx>
          <c:invertIfNegative val="0"/>
          <c:cat>
            <c:strRef>
              <c:f>'4B 15C'!$J$9:$J$12</c:f>
              <c:strCache>
                <c:ptCount val="4"/>
                <c:pt idx="0">
                  <c:v>1A 20C</c:v>
                </c:pt>
                <c:pt idx="1">
                  <c:v>2A 20C</c:v>
                </c:pt>
                <c:pt idx="2">
                  <c:v>3A 20C</c:v>
                </c:pt>
                <c:pt idx="3">
                  <c:v>4A 20C</c:v>
                </c:pt>
              </c:strCache>
            </c:strRef>
          </c:cat>
          <c:val>
            <c:numRef>
              <c:f>'4B 15C'!$M$9:$M$12</c:f>
              <c:numCache>
                <c:formatCode>General</c:formatCode>
                <c:ptCount val="4"/>
                <c:pt idx="0">
                  <c:v>38.68</c:v>
                </c:pt>
                <c:pt idx="1">
                  <c:v>36.36</c:v>
                </c:pt>
                <c:pt idx="2">
                  <c:v>21.23</c:v>
                </c:pt>
                <c:pt idx="3">
                  <c:v>18.75</c:v>
                </c:pt>
              </c:numCache>
            </c:numRef>
          </c:val>
        </c:ser>
        <c:dLbls>
          <c:showLegendKey val="0"/>
          <c:showVal val="0"/>
          <c:showCatName val="0"/>
          <c:showSerName val="0"/>
          <c:showPercent val="0"/>
          <c:showBubbleSize val="0"/>
        </c:dLbls>
        <c:gapWidth val="150"/>
        <c:axId val="232588800"/>
        <c:axId val="232590336"/>
      </c:barChart>
      <c:catAx>
        <c:axId val="232588800"/>
        <c:scaling>
          <c:orientation val="minMax"/>
        </c:scaling>
        <c:delete val="0"/>
        <c:axPos val="b"/>
        <c:majorTickMark val="out"/>
        <c:minorTickMark val="none"/>
        <c:tickLblPos val="nextTo"/>
        <c:crossAx val="232590336"/>
        <c:crosses val="autoZero"/>
        <c:auto val="1"/>
        <c:lblAlgn val="ctr"/>
        <c:lblOffset val="100"/>
        <c:noMultiLvlLbl val="0"/>
      </c:catAx>
      <c:valAx>
        <c:axId val="232590336"/>
        <c:scaling>
          <c:orientation val="minMax"/>
        </c:scaling>
        <c:delete val="0"/>
        <c:axPos val="l"/>
        <c:majorGridlines/>
        <c:numFmt formatCode="General" sourceLinked="1"/>
        <c:majorTickMark val="out"/>
        <c:minorTickMark val="none"/>
        <c:tickLblPos val="nextTo"/>
        <c:crossAx val="232588800"/>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658851632310004E-2"/>
          <c:y val="4.6260498687664041E-2"/>
          <c:w val="0.67376891090860835"/>
          <c:h val="0.84935761154855638"/>
        </c:manualLayout>
      </c:layout>
      <c:barChart>
        <c:barDir val="col"/>
        <c:grouping val="clustered"/>
        <c:varyColors val="0"/>
        <c:ser>
          <c:idx val="0"/>
          <c:order val="0"/>
          <c:tx>
            <c:strRef>
              <c:f>'4B 15C'!$Q$8</c:f>
              <c:strCache>
                <c:ptCount val="1"/>
                <c:pt idx="0">
                  <c:v>Final Count Normal</c:v>
                </c:pt>
              </c:strCache>
            </c:strRef>
          </c:tx>
          <c:invertIfNegative val="0"/>
          <c:cat>
            <c:strRef>
              <c:f>'4B 15C'!$P$9:$P$12</c:f>
              <c:strCache>
                <c:ptCount val="4"/>
                <c:pt idx="0">
                  <c:v>1B 15C</c:v>
                </c:pt>
                <c:pt idx="1">
                  <c:v>2B 15C</c:v>
                </c:pt>
                <c:pt idx="2">
                  <c:v>3B 15C</c:v>
                </c:pt>
                <c:pt idx="3">
                  <c:v>4B 15C</c:v>
                </c:pt>
              </c:strCache>
            </c:strRef>
          </c:cat>
          <c:val>
            <c:numRef>
              <c:f>'4B 15C'!$Q$9:$Q$12</c:f>
              <c:numCache>
                <c:formatCode>General</c:formatCode>
                <c:ptCount val="4"/>
                <c:pt idx="0">
                  <c:v>47.52</c:v>
                </c:pt>
                <c:pt idx="1">
                  <c:v>49.98</c:v>
                </c:pt>
                <c:pt idx="2">
                  <c:v>72</c:v>
                </c:pt>
                <c:pt idx="3">
                  <c:v>55.41</c:v>
                </c:pt>
              </c:numCache>
            </c:numRef>
          </c:val>
        </c:ser>
        <c:ser>
          <c:idx val="1"/>
          <c:order val="1"/>
          <c:tx>
            <c:strRef>
              <c:f>'4B 15C'!$R$8</c:f>
              <c:strCache>
                <c:ptCount val="1"/>
                <c:pt idx="0">
                  <c:v>Abnormal</c:v>
                </c:pt>
              </c:strCache>
            </c:strRef>
          </c:tx>
          <c:invertIfNegative val="0"/>
          <c:cat>
            <c:strRef>
              <c:f>'4B 15C'!$P$9:$P$12</c:f>
              <c:strCache>
                <c:ptCount val="4"/>
                <c:pt idx="0">
                  <c:v>1B 15C</c:v>
                </c:pt>
                <c:pt idx="1">
                  <c:v>2B 15C</c:v>
                </c:pt>
                <c:pt idx="2">
                  <c:v>3B 15C</c:v>
                </c:pt>
                <c:pt idx="3">
                  <c:v>4B 15C</c:v>
                </c:pt>
              </c:strCache>
            </c:strRef>
          </c:cat>
          <c:val>
            <c:numRef>
              <c:f>'4B 15C'!$R$9:$R$12</c:f>
              <c:numCache>
                <c:formatCode>General</c:formatCode>
                <c:ptCount val="4"/>
                <c:pt idx="0">
                  <c:v>18.84</c:v>
                </c:pt>
                <c:pt idx="1">
                  <c:v>19.64</c:v>
                </c:pt>
                <c:pt idx="2">
                  <c:v>7.8</c:v>
                </c:pt>
                <c:pt idx="3">
                  <c:v>24.64</c:v>
                </c:pt>
              </c:numCache>
            </c:numRef>
          </c:val>
        </c:ser>
        <c:ser>
          <c:idx val="2"/>
          <c:order val="2"/>
          <c:tx>
            <c:strRef>
              <c:f>'4B 15C'!$S$8</c:f>
              <c:strCache>
                <c:ptCount val="1"/>
                <c:pt idx="0">
                  <c:v>Dead</c:v>
                </c:pt>
              </c:strCache>
            </c:strRef>
          </c:tx>
          <c:invertIfNegative val="0"/>
          <c:cat>
            <c:strRef>
              <c:f>'4B 15C'!$P$9:$P$12</c:f>
              <c:strCache>
                <c:ptCount val="4"/>
                <c:pt idx="0">
                  <c:v>1B 15C</c:v>
                </c:pt>
                <c:pt idx="1">
                  <c:v>2B 15C</c:v>
                </c:pt>
                <c:pt idx="2">
                  <c:v>3B 15C</c:v>
                </c:pt>
                <c:pt idx="3">
                  <c:v>4B 15C</c:v>
                </c:pt>
              </c:strCache>
            </c:strRef>
          </c:cat>
          <c:val>
            <c:numRef>
              <c:f>'4B 15C'!$S$9:$S$12</c:f>
              <c:numCache>
                <c:formatCode>General</c:formatCode>
                <c:ptCount val="4"/>
                <c:pt idx="0">
                  <c:v>33.64</c:v>
                </c:pt>
                <c:pt idx="1">
                  <c:v>30.39</c:v>
                </c:pt>
                <c:pt idx="2">
                  <c:v>20.2</c:v>
                </c:pt>
                <c:pt idx="3">
                  <c:v>19.95</c:v>
                </c:pt>
              </c:numCache>
            </c:numRef>
          </c:val>
        </c:ser>
        <c:dLbls>
          <c:showLegendKey val="0"/>
          <c:showVal val="0"/>
          <c:showCatName val="0"/>
          <c:showSerName val="0"/>
          <c:showPercent val="0"/>
          <c:showBubbleSize val="0"/>
        </c:dLbls>
        <c:gapWidth val="150"/>
        <c:axId val="232731008"/>
        <c:axId val="232732544"/>
      </c:barChart>
      <c:catAx>
        <c:axId val="232731008"/>
        <c:scaling>
          <c:orientation val="minMax"/>
        </c:scaling>
        <c:delete val="0"/>
        <c:axPos val="b"/>
        <c:majorTickMark val="out"/>
        <c:minorTickMark val="none"/>
        <c:tickLblPos val="nextTo"/>
        <c:crossAx val="232732544"/>
        <c:crosses val="autoZero"/>
        <c:auto val="1"/>
        <c:lblAlgn val="ctr"/>
        <c:lblOffset val="100"/>
        <c:noMultiLvlLbl val="0"/>
      </c:catAx>
      <c:valAx>
        <c:axId val="232732544"/>
        <c:scaling>
          <c:orientation val="minMax"/>
        </c:scaling>
        <c:delete val="0"/>
        <c:axPos val="l"/>
        <c:majorGridlines/>
        <c:numFmt formatCode="General" sourceLinked="1"/>
        <c:majorTickMark val="out"/>
        <c:minorTickMark val="none"/>
        <c:tickLblPos val="nextTo"/>
        <c:crossAx val="232731008"/>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'4B 15C'!$K$35</c:f>
              <c:strCache>
                <c:ptCount val="1"/>
                <c:pt idx="0">
                  <c:v>20 C</c:v>
                </c:pt>
              </c:strCache>
            </c:strRef>
          </c:tx>
          <c:invertIfNegative val="0"/>
          <c:val>
            <c:numRef>
              <c:f>'4B 15C'!$K$36:$K$39</c:f>
              <c:numCache>
                <c:formatCode>General</c:formatCode>
                <c:ptCount val="4"/>
                <c:pt idx="0">
                  <c:v>45.23</c:v>
                </c:pt>
                <c:pt idx="1">
                  <c:v>47.75</c:v>
                </c:pt>
                <c:pt idx="2">
                  <c:v>71.819999999999993</c:v>
                </c:pt>
                <c:pt idx="3">
                  <c:v>59.14</c:v>
                </c:pt>
              </c:numCache>
            </c:numRef>
          </c:val>
        </c:ser>
        <c:ser>
          <c:idx val="1"/>
          <c:order val="1"/>
          <c:tx>
            <c:strRef>
              <c:f>'4B 15C'!$L$35</c:f>
              <c:strCache>
                <c:ptCount val="1"/>
                <c:pt idx="0">
                  <c:v>15 C</c:v>
                </c:pt>
              </c:strCache>
            </c:strRef>
          </c:tx>
          <c:invertIfNegative val="0"/>
          <c:val>
            <c:numRef>
              <c:f>'4B 15C'!$L$36:$L$39</c:f>
              <c:numCache>
                <c:formatCode>General</c:formatCode>
                <c:ptCount val="4"/>
                <c:pt idx="0">
                  <c:v>47.52</c:v>
                </c:pt>
                <c:pt idx="1">
                  <c:v>49.98</c:v>
                </c:pt>
                <c:pt idx="2">
                  <c:v>72</c:v>
                </c:pt>
                <c:pt idx="3">
                  <c:v>55.41</c:v>
                </c:pt>
              </c:numCache>
            </c:numRef>
          </c:val>
        </c:ser>
        <c:dLbls>
          <c:showLegendKey val="0"/>
          <c:showVal val="0"/>
          <c:showCatName val="0"/>
          <c:showSerName val="0"/>
          <c:showPercent val="0"/>
          <c:showBubbleSize val="0"/>
        </c:dLbls>
        <c:gapWidth val="150"/>
        <c:axId val="232652160"/>
        <c:axId val="232834176"/>
      </c:barChart>
      <c:catAx>
        <c:axId val="232652160"/>
        <c:scaling>
          <c:orientation val="minMax"/>
        </c:scaling>
        <c:delete val="0"/>
        <c:axPos val="b"/>
        <c:majorTickMark val="out"/>
        <c:minorTickMark val="none"/>
        <c:tickLblPos val="nextTo"/>
        <c:crossAx val="232834176"/>
        <c:crosses val="autoZero"/>
        <c:auto val="1"/>
        <c:lblAlgn val="ctr"/>
        <c:lblOffset val="100"/>
        <c:noMultiLvlLbl val="0"/>
      </c:catAx>
      <c:valAx>
        <c:axId val="232834176"/>
        <c:scaling>
          <c:orientation val="minMax"/>
        </c:scaling>
        <c:delete val="0"/>
        <c:axPos val="l"/>
        <c:majorGridlines/>
        <c:numFmt formatCode="General" sourceLinked="1"/>
        <c:majorTickMark val="out"/>
        <c:minorTickMark val="none"/>
        <c:tickLblPos val="nextTo"/>
        <c:crossAx val="232652160"/>
        <c:crosses val="autoZero"/>
        <c:crossBetween val="between"/>
      </c:valAx>
    </c:plotArea>
    <c:legend>
      <c:legendPos val="r"/>
      <c:layout/>
      <c:overlay val="0"/>
      <c:txPr>
        <a:bodyPr/>
        <a:lstStyle/>
        <a:p>
          <a:pPr>
            <a:defRPr sz="2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'4B 15C'!$K$51</c:f>
              <c:strCache>
                <c:ptCount val="1"/>
                <c:pt idx="0">
                  <c:v>20 C</c:v>
                </c:pt>
              </c:strCache>
            </c:strRef>
          </c:tx>
          <c:invertIfNegative val="0"/>
          <c:val>
            <c:numRef>
              <c:f>'4B 15C'!$K$52:$K$55</c:f>
              <c:numCache>
                <c:formatCode>General</c:formatCode>
                <c:ptCount val="4"/>
                <c:pt idx="0">
                  <c:v>16.09</c:v>
                </c:pt>
                <c:pt idx="1">
                  <c:v>15.89</c:v>
                </c:pt>
                <c:pt idx="2">
                  <c:v>6.95</c:v>
                </c:pt>
                <c:pt idx="3">
                  <c:v>22.11</c:v>
                </c:pt>
              </c:numCache>
            </c:numRef>
          </c:val>
        </c:ser>
        <c:ser>
          <c:idx val="1"/>
          <c:order val="1"/>
          <c:tx>
            <c:strRef>
              <c:f>'4B 15C'!$L$51</c:f>
              <c:strCache>
                <c:ptCount val="1"/>
                <c:pt idx="0">
                  <c:v>15 C</c:v>
                </c:pt>
              </c:strCache>
            </c:strRef>
          </c:tx>
          <c:invertIfNegative val="0"/>
          <c:val>
            <c:numRef>
              <c:f>'4B 15C'!$L$52:$L$55</c:f>
              <c:numCache>
                <c:formatCode>General</c:formatCode>
                <c:ptCount val="4"/>
                <c:pt idx="0">
                  <c:v>18.84</c:v>
                </c:pt>
                <c:pt idx="1">
                  <c:v>19.64</c:v>
                </c:pt>
                <c:pt idx="2">
                  <c:v>7.8</c:v>
                </c:pt>
                <c:pt idx="3">
                  <c:v>24.64</c:v>
                </c:pt>
              </c:numCache>
            </c:numRef>
          </c:val>
        </c:ser>
        <c:dLbls>
          <c:showLegendKey val="0"/>
          <c:showVal val="0"/>
          <c:showCatName val="0"/>
          <c:showSerName val="0"/>
          <c:showPercent val="0"/>
          <c:showBubbleSize val="0"/>
        </c:dLbls>
        <c:gapWidth val="150"/>
        <c:axId val="226731904"/>
        <c:axId val="226733440"/>
      </c:barChart>
      <c:catAx>
        <c:axId val="226731904"/>
        <c:scaling>
          <c:orientation val="minMax"/>
        </c:scaling>
        <c:delete val="0"/>
        <c:axPos val="b"/>
        <c:majorTickMark val="out"/>
        <c:minorTickMark val="none"/>
        <c:tickLblPos val="nextTo"/>
        <c:crossAx val="226733440"/>
        <c:crosses val="autoZero"/>
        <c:auto val="1"/>
        <c:lblAlgn val="ctr"/>
        <c:lblOffset val="100"/>
        <c:noMultiLvlLbl val="0"/>
      </c:catAx>
      <c:valAx>
        <c:axId val="226733440"/>
        <c:scaling>
          <c:orientation val="minMax"/>
        </c:scaling>
        <c:delete val="0"/>
        <c:axPos val="l"/>
        <c:majorGridlines/>
        <c:numFmt formatCode="General" sourceLinked="1"/>
        <c:majorTickMark val="out"/>
        <c:minorTickMark val="none"/>
        <c:tickLblPos val="nextTo"/>
        <c:crossAx val="226731904"/>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142267930794367E-2"/>
          <c:y val="6.7093680597617611E-2"/>
          <c:w val="0.71975808448472245"/>
          <c:h val="0.84935761154855638"/>
        </c:manualLayout>
      </c:layout>
      <c:barChart>
        <c:barDir val="col"/>
        <c:grouping val="clustered"/>
        <c:varyColors val="0"/>
        <c:ser>
          <c:idx val="0"/>
          <c:order val="0"/>
          <c:tx>
            <c:strRef>
              <c:f>'4B 15C'!$X$34</c:f>
              <c:strCache>
                <c:ptCount val="1"/>
                <c:pt idx="0">
                  <c:v>20 C</c:v>
                </c:pt>
              </c:strCache>
            </c:strRef>
          </c:tx>
          <c:invertIfNegative val="0"/>
          <c:val>
            <c:numRef>
              <c:f>'4B 15C'!$X$35:$X$38</c:f>
              <c:numCache>
                <c:formatCode>General</c:formatCode>
                <c:ptCount val="4"/>
                <c:pt idx="0">
                  <c:v>38.68</c:v>
                </c:pt>
                <c:pt idx="1">
                  <c:v>36.36</c:v>
                </c:pt>
                <c:pt idx="2">
                  <c:v>21.23</c:v>
                </c:pt>
                <c:pt idx="3">
                  <c:v>18.75</c:v>
                </c:pt>
              </c:numCache>
            </c:numRef>
          </c:val>
        </c:ser>
        <c:ser>
          <c:idx val="1"/>
          <c:order val="1"/>
          <c:tx>
            <c:strRef>
              <c:f>'4B 15C'!$Y$34</c:f>
              <c:strCache>
                <c:ptCount val="1"/>
                <c:pt idx="0">
                  <c:v>15 C</c:v>
                </c:pt>
              </c:strCache>
            </c:strRef>
          </c:tx>
          <c:invertIfNegative val="0"/>
          <c:val>
            <c:numRef>
              <c:f>'4B 15C'!$Y$35:$Y$38</c:f>
              <c:numCache>
                <c:formatCode>General</c:formatCode>
                <c:ptCount val="4"/>
                <c:pt idx="0">
                  <c:v>33.64</c:v>
                </c:pt>
                <c:pt idx="1">
                  <c:v>30.39</c:v>
                </c:pt>
                <c:pt idx="2">
                  <c:v>20.2</c:v>
                </c:pt>
                <c:pt idx="3">
                  <c:v>19.95</c:v>
                </c:pt>
              </c:numCache>
            </c:numRef>
          </c:val>
        </c:ser>
        <c:dLbls>
          <c:showLegendKey val="0"/>
          <c:showVal val="0"/>
          <c:showCatName val="0"/>
          <c:showSerName val="0"/>
          <c:showPercent val="0"/>
          <c:showBubbleSize val="0"/>
        </c:dLbls>
        <c:gapWidth val="150"/>
        <c:axId val="226484224"/>
        <c:axId val="226485760"/>
      </c:barChart>
      <c:catAx>
        <c:axId val="226484224"/>
        <c:scaling>
          <c:orientation val="minMax"/>
        </c:scaling>
        <c:delete val="0"/>
        <c:axPos val="b"/>
        <c:majorTickMark val="out"/>
        <c:minorTickMark val="none"/>
        <c:tickLblPos val="nextTo"/>
        <c:crossAx val="226485760"/>
        <c:crosses val="autoZero"/>
        <c:auto val="1"/>
        <c:lblAlgn val="ctr"/>
        <c:lblOffset val="100"/>
        <c:noMultiLvlLbl val="0"/>
      </c:catAx>
      <c:valAx>
        <c:axId val="226485760"/>
        <c:scaling>
          <c:orientation val="minMax"/>
        </c:scaling>
        <c:delete val="0"/>
        <c:axPos val="l"/>
        <c:majorGridlines/>
        <c:numFmt formatCode="General" sourceLinked="1"/>
        <c:majorTickMark val="out"/>
        <c:minorTickMark val="none"/>
        <c:tickLblPos val="nextTo"/>
        <c:crossAx val="226484224"/>
        <c:crosses val="autoZero"/>
        <c:crossBetween val="between"/>
      </c:valAx>
    </c:plotArea>
    <c:legend>
      <c:legendPos val="r"/>
      <c:layout>
        <c:manualLayout>
          <c:xMode val="edge"/>
          <c:yMode val="edge"/>
          <c:x val="0.83868719535058123"/>
          <c:y val="0.51141119860017503"/>
          <c:w val="0.13750328083989502"/>
          <c:h val="0.16977019539224264"/>
        </c:manualLayout>
      </c:layout>
      <c:overlay val="0"/>
      <c:txPr>
        <a:bodyPr/>
        <a:lstStyle/>
        <a:p>
          <a:pPr>
            <a:defRPr sz="1400"/>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EC39E9-957B-405F-8A02-F129297D5964}"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205985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EC39E9-957B-405F-8A02-F129297D5964}"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200007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EC39E9-957B-405F-8A02-F129297D5964}"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108923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EC39E9-957B-405F-8A02-F129297D5964}"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383255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EC39E9-957B-405F-8A02-F129297D5964}"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211453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EC39E9-957B-405F-8A02-F129297D5964}"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169982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EC39E9-957B-405F-8A02-F129297D5964}"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127803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EC39E9-957B-405F-8A02-F129297D5964}"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318965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C39E9-957B-405F-8A02-F129297D5964}"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1702414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C39E9-957B-405F-8A02-F129297D5964}"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321174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C39E9-957B-405F-8A02-F129297D5964}"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BCC51-8DFA-44D3-AE44-2038CE9EAF93}" type="slidenum">
              <a:rPr lang="en-US" smtClean="0"/>
              <a:t>‹#›</a:t>
            </a:fld>
            <a:endParaRPr lang="en-US"/>
          </a:p>
        </p:txBody>
      </p:sp>
    </p:spTree>
    <p:extLst>
      <p:ext uri="{BB962C8B-B14F-4D97-AF65-F5344CB8AC3E}">
        <p14:creationId xmlns:p14="http://schemas.microsoft.com/office/powerpoint/2010/main" val="385136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C39E9-957B-405F-8A02-F129297D5964}" type="datetimeFigureOut">
              <a:rPr lang="en-US" smtClean="0"/>
              <a:t>4/12/2022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BCC51-8DFA-44D3-AE44-2038CE9EAF93}" type="slidenum">
              <a:rPr lang="en-US" smtClean="0"/>
              <a:t>‹#›</a:t>
            </a:fld>
            <a:endParaRPr lang="en-US"/>
          </a:p>
        </p:txBody>
      </p:sp>
    </p:spTree>
    <p:extLst>
      <p:ext uri="{BB962C8B-B14F-4D97-AF65-F5344CB8AC3E}">
        <p14:creationId xmlns:p14="http://schemas.microsoft.com/office/powerpoint/2010/main" val="412034403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ue.alvarez@ransomseedlab.com" TargetMode="External"/><Relationship Id="rId2" Type="http://schemas.openxmlformats.org/officeDocument/2006/relationships/hyperlink" Target="mailto:lbarbosa@sakata.co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1089025"/>
          </a:xfrm>
        </p:spPr>
        <p:txBody>
          <a:bodyPr>
            <a:normAutofit fontScale="90000"/>
          </a:bodyPr>
          <a:lstStyle/>
          <a:p>
            <a:r>
              <a:rPr lang="en-US" dirty="0" smtClean="0"/>
              <a:t>2021 Quinoa Referee</a:t>
            </a:r>
            <a:br>
              <a:rPr lang="en-US" dirty="0" smtClean="0"/>
            </a:br>
            <a:endParaRPr lang="en-US" dirty="0"/>
          </a:p>
        </p:txBody>
      </p:sp>
      <p:sp>
        <p:nvSpPr>
          <p:cNvPr id="3" name="Subtitle 2"/>
          <p:cNvSpPr>
            <a:spLocks noGrp="1"/>
          </p:cNvSpPr>
          <p:nvPr>
            <p:ph type="subTitle" idx="1"/>
          </p:nvPr>
        </p:nvSpPr>
        <p:spPr>
          <a:xfrm>
            <a:off x="1295400" y="1413114"/>
            <a:ext cx="6400800" cy="1752600"/>
          </a:xfrm>
        </p:spPr>
        <p:txBody>
          <a:bodyPr>
            <a:normAutofit/>
          </a:bodyPr>
          <a:lstStyle/>
          <a:p>
            <a:r>
              <a:rPr lang="en-US" dirty="0" smtClean="0"/>
              <a:t>Southwest Region 4</a:t>
            </a:r>
          </a:p>
          <a:p>
            <a:r>
              <a:rPr lang="en-US" dirty="0" smtClean="0"/>
              <a:t>Linda Barbosa, RST</a:t>
            </a:r>
          </a:p>
          <a:p>
            <a:r>
              <a:rPr lang="en-US" dirty="0" smtClean="0"/>
              <a:t>Sue Alvarez, RST</a:t>
            </a:r>
            <a:endParaRPr lang="en-US" dirty="0"/>
          </a:p>
        </p:txBody>
      </p:sp>
      <p:pic>
        <p:nvPicPr>
          <p:cNvPr id="4" name="Picture 2" descr="https://upload.wikimedia.org/wikipedia/commons/f/f4/Chenopodium_quinoa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276600"/>
            <a:ext cx="4294996" cy="32212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19600" y="6254294"/>
            <a:ext cx="2313796" cy="215444"/>
          </a:xfrm>
          <a:prstGeom prst="rect">
            <a:avLst/>
          </a:prstGeom>
          <a:noFill/>
        </p:spPr>
        <p:txBody>
          <a:bodyPr wrap="square" rtlCol="0">
            <a:spAutoFit/>
          </a:bodyPr>
          <a:lstStyle/>
          <a:p>
            <a:r>
              <a:rPr lang="en-US" sz="800" dirty="0" smtClean="0"/>
              <a:t>Photo from Wikipedia , by Kurt </a:t>
            </a:r>
            <a:r>
              <a:rPr lang="en-US" sz="800" dirty="0" err="1" smtClean="0"/>
              <a:t>Stueber</a:t>
            </a:r>
            <a:r>
              <a:rPr lang="en-US" sz="800" dirty="0" smtClean="0"/>
              <a:t>    </a:t>
            </a:r>
            <a:endParaRPr lang="en-US" sz="800" dirty="0"/>
          </a:p>
        </p:txBody>
      </p:sp>
    </p:spTree>
    <p:extLst>
      <p:ext uri="{BB962C8B-B14F-4D97-AF65-F5344CB8AC3E}">
        <p14:creationId xmlns:p14="http://schemas.microsoft.com/office/powerpoint/2010/main" val="4207107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4964936"/>
              </p:ext>
            </p:extLst>
          </p:nvPr>
        </p:nvGraphicFramePr>
        <p:xfrm>
          <a:off x="2057400" y="228600"/>
          <a:ext cx="69342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555143854"/>
              </p:ext>
            </p:extLst>
          </p:nvPr>
        </p:nvGraphicFramePr>
        <p:xfrm>
          <a:off x="2057400" y="3505200"/>
          <a:ext cx="67818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76300" y="1283732"/>
            <a:ext cx="1143000" cy="369332"/>
          </a:xfrm>
          <a:prstGeom prst="rect">
            <a:avLst/>
          </a:prstGeom>
          <a:noFill/>
        </p:spPr>
        <p:txBody>
          <a:bodyPr wrap="square" rtlCol="0">
            <a:spAutoFit/>
          </a:bodyPr>
          <a:lstStyle/>
          <a:p>
            <a:r>
              <a:rPr lang="en-US" dirty="0" smtClean="0"/>
              <a:t>20°C</a:t>
            </a:r>
            <a:endParaRPr lang="en-US" dirty="0"/>
          </a:p>
        </p:txBody>
      </p:sp>
      <p:sp>
        <p:nvSpPr>
          <p:cNvPr id="9" name="TextBox 8"/>
          <p:cNvSpPr txBox="1"/>
          <p:nvPr/>
        </p:nvSpPr>
        <p:spPr>
          <a:xfrm>
            <a:off x="876300" y="3962400"/>
            <a:ext cx="685800" cy="381000"/>
          </a:xfrm>
          <a:prstGeom prst="rect">
            <a:avLst/>
          </a:prstGeom>
          <a:noFill/>
        </p:spPr>
        <p:txBody>
          <a:bodyPr wrap="square" rtlCol="0">
            <a:spAutoFit/>
          </a:bodyPr>
          <a:lstStyle/>
          <a:p>
            <a:r>
              <a:rPr lang="en-US" dirty="0" smtClean="0"/>
              <a:t>15°C</a:t>
            </a:r>
            <a:endParaRPr lang="en-US" dirty="0"/>
          </a:p>
        </p:txBody>
      </p:sp>
    </p:spTree>
    <p:extLst>
      <p:ext uri="{BB962C8B-B14F-4D97-AF65-F5344CB8AC3E}">
        <p14:creationId xmlns:p14="http://schemas.microsoft.com/office/powerpoint/2010/main" val="272564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(7 day) Count - % Normal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2852599"/>
              </p:ext>
            </p:extLst>
          </p:nvPr>
        </p:nvGraphicFramePr>
        <p:xfrm>
          <a:off x="1219200" y="1600201"/>
          <a:ext cx="7162800" cy="4267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2573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18458786"/>
              </p:ext>
            </p:extLst>
          </p:nvPr>
        </p:nvGraphicFramePr>
        <p:xfrm>
          <a:off x="228600" y="1295400"/>
          <a:ext cx="44196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4400" y="4495800"/>
            <a:ext cx="2743200" cy="369332"/>
          </a:xfrm>
          <a:prstGeom prst="rect">
            <a:avLst/>
          </a:prstGeom>
          <a:noFill/>
        </p:spPr>
        <p:txBody>
          <a:bodyPr wrap="square" rtlCol="0">
            <a:spAutoFit/>
          </a:bodyPr>
          <a:lstStyle/>
          <a:p>
            <a:r>
              <a:rPr lang="en-US" dirty="0" smtClean="0"/>
              <a:t>      % Abnormal</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931079035"/>
              </p:ext>
            </p:extLst>
          </p:nvPr>
        </p:nvGraphicFramePr>
        <p:xfrm>
          <a:off x="4572000" y="914400"/>
          <a:ext cx="426720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638800" y="4462732"/>
            <a:ext cx="2895600" cy="369332"/>
          </a:xfrm>
          <a:prstGeom prst="rect">
            <a:avLst/>
          </a:prstGeom>
          <a:noFill/>
        </p:spPr>
        <p:txBody>
          <a:bodyPr wrap="square" rtlCol="0">
            <a:spAutoFit/>
          </a:bodyPr>
          <a:lstStyle/>
          <a:p>
            <a:r>
              <a:rPr lang="en-US" dirty="0" smtClean="0"/>
              <a:t>       % Dead</a:t>
            </a:r>
            <a:endParaRPr lang="en-US" dirty="0"/>
          </a:p>
        </p:txBody>
      </p:sp>
    </p:spTree>
    <p:extLst>
      <p:ext uri="{BB962C8B-B14F-4D97-AF65-F5344CB8AC3E}">
        <p14:creationId xmlns:p14="http://schemas.microsoft.com/office/powerpoint/2010/main" val="873562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3600" dirty="0" smtClean="0"/>
              <a:t>Overall results across 4 lots and 11 labs: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8939792"/>
              </p:ext>
            </p:extLst>
          </p:nvPr>
        </p:nvGraphicFramePr>
        <p:xfrm>
          <a:off x="990600" y="2590800"/>
          <a:ext cx="7391400" cy="2544605"/>
        </p:xfrm>
        <a:graphic>
          <a:graphicData uri="http://schemas.openxmlformats.org/drawingml/2006/table">
            <a:tbl>
              <a:tblPr firstRow="1" firstCol="1" bandRow="1">
                <a:tableStyleId>{5C22544A-7EE6-4342-B048-85BDC9FD1C3A}</a:tableStyleId>
              </a:tblPr>
              <a:tblGrid>
                <a:gridCol w="2694781"/>
                <a:gridCol w="2386806"/>
                <a:gridCol w="2309813"/>
              </a:tblGrid>
              <a:tr h="607715">
                <a:tc>
                  <a:txBody>
                    <a:bodyPr/>
                    <a:lstStyle/>
                    <a:p>
                      <a:pPr marL="0" marR="0" algn="ctr">
                        <a:lnSpc>
                          <a:spcPct val="115000"/>
                        </a:lnSpc>
                        <a:spcBef>
                          <a:spcPts val="0"/>
                        </a:spcBef>
                        <a:spcAft>
                          <a:spcPts val="0"/>
                        </a:spcAft>
                      </a:pPr>
                      <a:r>
                        <a:rPr lang="en-US" sz="2400" b="0" dirty="0">
                          <a:solidFill>
                            <a:schemeClr val="tx1"/>
                          </a:solidFill>
                          <a:effectLst/>
                        </a:rPr>
                        <a:t>Final  (7 day) counts</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b="1" dirty="0">
                          <a:solidFill>
                            <a:schemeClr val="tx1"/>
                          </a:solidFill>
                          <a:effectLst/>
                        </a:rPr>
                        <a:t>20°C</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b="1" dirty="0">
                          <a:solidFill>
                            <a:schemeClr val="tx1"/>
                          </a:solidFill>
                          <a:effectLst/>
                        </a:rPr>
                        <a:t>15°C</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5630">
                <a:tc>
                  <a:txBody>
                    <a:bodyPr/>
                    <a:lstStyle/>
                    <a:p>
                      <a:pPr marL="0" marR="0" algn="ctr">
                        <a:lnSpc>
                          <a:spcPct val="115000"/>
                        </a:lnSpc>
                        <a:spcBef>
                          <a:spcPts val="0"/>
                        </a:spcBef>
                        <a:spcAft>
                          <a:spcPts val="0"/>
                        </a:spcAft>
                      </a:pPr>
                      <a:r>
                        <a:rPr lang="en-US" sz="2400" b="0" dirty="0">
                          <a:solidFill>
                            <a:schemeClr val="tx1"/>
                          </a:solidFill>
                          <a:effectLst/>
                        </a:rPr>
                        <a:t>% Normal</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b="0" dirty="0">
                          <a:solidFill>
                            <a:schemeClr val="tx1"/>
                          </a:solidFill>
                          <a:effectLst/>
                        </a:rPr>
                        <a:t>55.99</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b="0" dirty="0">
                          <a:solidFill>
                            <a:schemeClr val="tx1"/>
                          </a:solidFill>
                          <a:effectLst/>
                        </a:rPr>
                        <a:t>56.23</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5630">
                <a:tc>
                  <a:txBody>
                    <a:bodyPr/>
                    <a:lstStyle/>
                    <a:p>
                      <a:pPr marL="0" marR="0" algn="ctr">
                        <a:lnSpc>
                          <a:spcPct val="115000"/>
                        </a:lnSpc>
                        <a:spcBef>
                          <a:spcPts val="0"/>
                        </a:spcBef>
                        <a:spcAft>
                          <a:spcPts val="0"/>
                        </a:spcAft>
                      </a:pPr>
                      <a:r>
                        <a:rPr lang="en-US" sz="2400" b="0" dirty="0">
                          <a:solidFill>
                            <a:schemeClr val="tx1"/>
                          </a:solidFill>
                          <a:effectLst/>
                        </a:rPr>
                        <a:t>% Abnormal</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b="0" dirty="0">
                          <a:solidFill>
                            <a:schemeClr val="tx1"/>
                          </a:solidFill>
                          <a:effectLst/>
                        </a:rPr>
                        <a:t>15.26</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b="0" dirty="0">
                          <a:solidFill>
                            <a:schemeClr val="tx1"/>
                          </a:solidFill>
                          <a:effectLst/>
                        </a:rPr>
                        <a:t>17.73</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5630">
                <a:tc>
                  <a:txBody>
                    <a:bodyPr/>
                    <a:lstStyle/>
                    <a:p>
                      <a:pPr marL="0" marR="0" algn="ctr">
                        <a:lnSpc>
                          <a:spcPct val="115000"/>
                        </a:lnSpc>
                        <a:spcBef>
                          <a:spcPts val="0"/>
                        </a:spcBef>
                        <a:spcAft>
                          <a:spcPts val="0"/>
                        </a:spcAft>
                      </a:pPr>
                      <a:r>
                        <a:rPr lang="en-US" sz="2400" b="0" dirty="0">
                          <a:solidFill>
                            <a:schemeClr val="tx1"/>
                          </a:solidFill>
                          <a:effectLst/>
                        </a:rPr>
                        <a:t>% Dead</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b="0" dirty="0">
                          <a:solidFill>
                            <a:schemeClr val="tx1"/>
                          </a:solidFill>
                          <a:effectLst/>
                        </a:rPr>
                        <a:t>28.76</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b="0" dirty="0">
                          <a:solidFill>
                            <a:schemeClr val="tx1"/>
                          </a:solidFill>
                          <a:effectLst/>
                        </a:rPr>
                        <a:t>26.04</a:t>
                      </a:r>
                      <a:endParaRPr lang="en-US" sz="2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5427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a:t>
            </a:r>
            <a:endParaRPr lang="en-US" dirty="0"/>
          </a:p>
        </p:txBody>
      </p:sp>
      <p:sp>
        <p:nvSpPr>
          <p:cNvPr id="3" name="Content Placeholder 2"/>
          <p:cNvSpPr>
            <a:spLocks noGrp="1"/>
          </p:cNvSpPr>
          <p:nvPr>
            <p:ph idx="1"/>
          </p:nvPr>
        </p:nvSpPr>
        <p:spPr/>
        <p:txBody>
          <a:bodyPr/>
          <a:lstStyle/>
          <a:p>
            <a:endParaRPr lang="en-US" sz="2000" dirty="0"/>
          </a:p>
          <a:p>
            <a:pPr marL="114300" indent="0">
              <a:buNone/>
            </a:pPr>
            <a:endParaRPr lang="en-US" dirty="0"/>
          </a:p>
        </p:txBody>
      </p:sp>
      <p:sp>
        <p:nvSpPr>
          <p:cNvPr id="4" name="TextBox 3"/>
          <p:cNvSpPr txBox="1"/>
          <p:nvPr/>
        </p:nvSpPr>
        <p:spPr>
          <a:xfrm>
            <a:off x="457200" y="1219200"/>
            <a:ext cx="8305800" cy="5325560"/>
          </a:xfrm>
          <a:prstGeom prst="rect">
            <a:avLst/>
          </a:prstGeom>
          <a:noFill/>
        </p:spPr>
        <p:txBody>
          <a:bodyPr wrap="square" rtlCol="0">
            <a:spAutoFit/>
          </a:bodyPr>
          <a:lstStyle/>
          <a:p>
            <a:r>
              <a:rPr lang="en-US" sz="2000" dirty="0" smtClean="0"/>
              <a:t>A statistical analysis on the raw data from this referee was performed by Dr. </a:t>
            </a:r>
            <a:r>
              <a:rPr lang="en-US" sz="2000" dirty="0" err="1" smtClean="0"/>
              <a:t>Riad</a:t>
            </a:r>
            <a:r>
              <a:rPr lang="en-US" sz="2000" dirty="0" smtClean="0"/>
              <a:t> Baalbaki of the California State Seed Laboratory.  The following is a summary of the results, with the most important points underlined:</a:t>
            </a:r>
          </a:p>
          <a:p>
            <a:endParaRPr lang="en-US" sz="2000" dirty="0" smtClean="0"/>
          </a:p>
          <a:p>
            <a:pPr marL="342900" marR="0" lvl="0" indent="-342900">
              <a:lnSpc>
                <a:spcPct val="107000"/>
              </a:lnSpc>
              <a:spcBef>
                <a:spcPts val="0"/>
              </a:spcBef>
              <a:spcAft>
                <a:spcPts val="0"/>
              </a:spcAft>
              <a:buFont typeface="Symbol"/>
              <a:buChar char=""/>
            </a:pPr>
            <a:r>
              <a:rPr lang="en-US" sz="2000" dirty="0">
                <a:ea typeface="Calibri"/>
                <a:cs typeface="Times New Roman"/>
              </a:rPr>
              <a:t>Percentage </a:t>
            </a:r>
            <a:r>
              <a:rPr lang="en-US" sz="2000" dirty="0" smtClean="0">
                <a:ea typeface="Calibri"/>
                <a:cs typeface="Times New Roman"/>
              </a:rPr>
              <a:t>germination </a:t>
            </a:r>
            <a:r>
              <a:rPr lang="en-US" sz="2000" dirty="0">
                <a:ea typeface="Calibri"/>
                <a:cs typeface="Times New Roman"/>
              </a:rPr>
              <a:t>(first and final count), as well as abnormal and dead seeds, significantly differed among </a:t>
            </a:r>
            <a:r>
              <a:rPr lang="en-US" sz="2000" dirty="0" smtClean="0">
                <a:ea typeface="Calibri"/>
                <a:cs typeface="Times New Roman"/>
              </a:rPr>
              <a:t>samples. </a:t>
            </a:r>
            <a:r>
              <a:rPr lang="en-US" sz="2000" u="sng" dirty="0">
                <a:ea typeface="Calibri"/>
                <a:cs typeface="Times New Roman"/>
              </a:rPr>
              <a:t>Samples had a range of quality</a:t>
            </a:r>
            <a:r>
              <a:rPr lang="en-US" sz="2000" dirty="0">
                <a:ea typeface="Calibri"/>
                <a:cs typeface="Times New Roman"/>
              </a:rPr>
              <a:t>.</a:t>
            </a:r>
          </a:p>
          <a:p>
            <a:pPr marL="342900" marR="0" lvl="0" indent="-342900">
              <a:lnSpc>
                <a:spcPct val="107000"/>
              </a:lnSpc>
              <a:spcBef>
                <a:spcPts val="0"/>
              </a:spcBef>
              <a:spcAft>
                <a:spcPts val="0"/>
              </a:spcAft>
              <a:buFont typeface="Symbol"/>
              <a:buChar char=""/>
            </a:pPr>
            <a:r>
              <a:rPr lang="en-US" sz="2000" u="sng" dirty="0">
                <a:ea typeface="Calibri"/>
                <a:cs typeface="Times New Roman"/>
              </a:rPr>
              <a:t>Using either 15 or </a:t>
            </a:r>
            <a:r>
              <a:rPr lang="en-US" sz="2000" u="sng" dirty="0" smtClean="0">
                <a:ea typeface="Calibri"/>
                <a:cs typeface="Times New Roman"/>
              </a:rPr>
              <a:t>20</a:t>
            </a:r>
            <a:r>
              <a:rPr lang="en-US" sz="2000" u="sng" baseline="30000" dirty="0" smtClean="0">
                <a:ea typeface="Calibri"/>
                <a:cs typeface="Times New Roman"/>
              </a:rPr>
              <a:t>o</a:t>
            </a:r>
            <a:r>
              <a:rPr lang="en-US" sz="2000" u="sng" dirty="0" smtClean="0">
                <a:ea typeface="Calibri"/>
                <a:cs typeface="Times New Roman"/>
              </a:rPr>
              <a:t>C </a:t>
            </a:r>
            <a:r>
              <a:rPr lang="en-US" sz="2000" u="sng" dirty="0">
                <a:ea typeface="Calibri"/>
                <a:cs typeface="Times New Roman"/>
              </a:rPr>
              <a:t>as test temperature had no effect on final percentage germination, when averaged over all other </a:t>
            </a:r>
            <a:r>
              <a:rPr lang="en-US" sz="2000" u="sng" dirty="0" smtClean="0">
                <a:ea typeface="Calibri"/>
                <a:cs typeface="Times New Roman"/>
              </a:rPr>
              <a:t>factors</a:t>
            </a:r>
            <a:r>
              <a:rPr lang="en-US" sz="2000" dirty="0" smtClean="0">
                <a:ea typeface="Calibri"/>
                <a:cs typeface="Times New Roman"/>
              </a:rPr>
              <a:t>. </a:t>
            </a:r>
            <a:r>
              <a:rPr lang="en-US" sz="2000" dirty="0">
                <a:ea typeface="Calibri"/>
                <a:cs typeface="Times New Roman"/>
              </a:rPr>
              <a:t>Abnormal and </a:t>
            </a:r>
            <a:r>
              <a:rPr lang="en-US" sz="2000">
                <a:ea typeface="Calibri"/>
                <a:cs typeface="Times New Roman"/>
              </a:rPr>
              <a:t>dead </a:t>
            </a:r>
            <a:r>
              <a:rPr lang="en-US" sz="2000" smtClean="0">
                <a:ea typeface="Calibri"/>
                <a:cs typeface="Times New Roman"/>
              </a:rPr>
              <a:t>seed </a:t>
            </a:r>
            <a:r>
              <a:rPr lang="en-US" sz="2000" dirty="0">
                <a:ea typeface="Calibri"/>
                <a:cs typeface="Times New Roman"/>
              </a:rPr>
              <a:t>differences were minimal, although </a:t>
            </a:r>
            <a:r>
              <a:rPr lang="en-US" sz="2000" dirty="0" smtClean="0">
                <a:ea typeface="Calibri"/>
                <a:cs typeface="Times New Roman"/>
              </a:rPr>
              <a:t>significant.</a:t>
            </a:r>
            <a:endParaRPr lang="en-US" sz="2000" dirty="0">
              <a:ea typeface="Calibri"/>
              <a:cs typeface="Times New Roman"/>
            </a:endParaRPr>
          </a:p>
          <a:p>
            <a:pPr marL="342900" marR="0" lvl="0" indent="-342900">
              <a:lnSpc>
                <a:spcPct val="107000"/>
              </a:lnSpc>
              <a:spcBef>
                <a:spcPts val="0"/>
              </a:spcBef>
              <a:spcAft>
                <a:spcPts val="0"/>
              </a:spcAft>
              <a:buFont typeface="Symbol"/>
              <a:buChar char=""/>
            </a:pPr>
            <a:r>
              <a:rPr lang="en-US" sz="2000" u="sng" dirty="0">
                <a:ea typeface="Calibri"/>
                <a:cs typeface="Times New Roman"/>
              </a:rPr>
              <a:t>With a single exception (Lab 9, sample 4), no lab produced significantly different results when germination was evaluated at 15 and </a:t>
            </a:r>
            <a:r>
              <a:rPr lang="en-US" sz="2000" u="sng" dirty="0" smtClean="0">
                <a:ea typeface="Calibri"/>
                <a:cs typeface="Times New Roman"/>
              </a:rPr>
              <a:t>20</a:t>
            </a:r>
            <a:r>
              <a:rPr lang="en-US" sz="2000" u="sng" baseline="30000" dirty="0" smtClean="0">
                <a:ea typeface="Calibri"/>
                <a:cs typeface="Times New Roman"/>
              </a:rPr>
              <a:t>o</a:t>
            </a:r>
            <a:r>
              <a:rPr lang="en-US" sz="2000" u="sng" dirty="0" smtClean="0">
                <a:ea typeface="Calibri"/>
                <a:cs typeface="Times New Roman"/>
              </a:rPr>
              <a:t>C </a:t>
            </a:r>
            <a:r>
              <a:rPr lang="en-US" sz="2000" dirty="0" smtClean="0">
                <a:ea typeface="Calibri"/>
                <a:cs typeface="Times New Roman"/>
              </a:rPr>
              <a:t>.</a:t>
            </a:r>
            <a:endParaRPr lang="en-US" sz="2000" dirty="0">
              <a:ea typeface="Calibri"/>
              <a:cs typeface="Times New Roman"/>
            </a:endParaRPr>
          </a:p>
          <a:p>
            <a:pPr marL="342900" marR="0" lvl="0" indent="-342900">
              <a:lnSpc>
                <a:spcPct val="107000"/>
              </a:lnSpc>
              <a:spcBef>
                <a:spcPts val="0"/>
              </a:spcBef>
              <a:spcAft>
                <a:spcPts val="800"/>
              </a:spcAft>
              <a:buFont typeface="Symbol"/>
              <a:buChar char=""/>
            </a:pPr>
            <a:r>
              <a:rPr lang="en-US" sz="2000" dirty="0">
                <a:ea typeface="Calibri"/>
                <a:cs typeface="Times New Roman"/>
              </a:rPr>
              <a:t>Results among labs, within the same sample and temperature, showed a wide range of variation, but </a:t>
            </a:r>
            <a:r>
              <a:rPr lang="en-US" sz="2000" u="sng" dirty="0">
                <a:ea typeface="Calibri"/>
                <a:cs typeface="Times New Roman"/>
              </a:rPr>
              <a:t>the extent of variability among labs depended on the sample being tested, and was not affected by </a:t>
            </a:r>
            <a:r>
              <a:rPr lang="en-US" sz="2000" u="sng" dirty="0" smtClean="0">
                <a:ea typeface="Calibri"/>
                <a:cs typeface="Times New Roman"/>
              </a:rPr>
              <a:t>temperature</a:t>
            </a:r>
            <a:r>
              <a:rPr lang="en-US" sz="2000" dirty="0" smtClean="0">
                <a:ea typeface="Calibri"/>
                <a:cs typeface="Times New Roman"/>
              </a:rPr>
              <a:t>. </a:t>
            </a:r>
            <a:endParaRPr lang="en-US" sz="2000" dirty="0">
              <a:ea typeface="Calibri"/>
              <a:cs typeface="Times New Roman"/>
            </a:endParaRPr>
          </a:p>
          <a:p>
            <a:endParaRPr lang="en-US" dirty="0"/>
          </a:p>
        </p:txBody>
      </p:sp>
    </p:spTree>
    <p:extLst>
      <p:ext uri="{BB962C8B-B14F-4D97-AF65-F5344CB8AC3E}">
        <p14:creationId xmlns:p14="http://schemas.microsoft.com/office/powerpoint/2010/main" val="2903843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Seed Count Information</a:t>
            </a:r>
            <a:endParaRPr lang="en-US" dirty="0"/>
          </a:p>
        </p:txBody>
      </p:sp>
      <p:sp>
        <p:nvSpPr>
          <p:cNvPr id="3" name="Content Placeholder 2"/>
          <p:cNvSpPr>
            <a:spLocks noGrp="1"/>
          </p:cNvSpPr>
          <p:nvPr>
            <p:ph idx="1"/>
          </p:nvPr>
        </p:nvSpPr>
        <p:spPr/>
        <p:txBody>
          <a:bodyPr>
            <a:normAutofit/>
          </a:bodyPr>
          <a:lstStyle/>
          <a:p>
            <a:r>
              <a:rPr lang="en-US" sz="2400" dirty="0" smtClean="0"/>
              <a:t>13 lots of quinoa seeds were obtained and sampled for seed count information. </a:t>
            </a:r>
          </a:p>
          <a:p>
            <a:r>
              <a:rPr lang="en-US" sz="2400" dirty="0" smtClean="0"/>
              <a:t>7 of the lots were commercial samples and 6 of the lots were germplasm obtained from the USDA North Central Regional Plant Introduction Station at Iowa State University.</a:t>
            </a:r>
          </a:p>
          <a:p>
            <a:r>
              <a:rPr lang="en-US" sz="2400" dirty="0" smtClean="0"/>
              <a:t>The following table is a summary of the seed count information obtained from these samples.</a:t>
            </a:r>
            <a:endParaRPr lang="en-US" sz="2400" dirty="0"/>
          </a:p>
        </p:txBody>
      </p:sp>
    </p:spTree>
    <p:extLst>
      <p:ext uri="{BB962C8B-B14F-4D97-AF65-F5344CB8AC3E}">
        <p14:creationId xmlns:p14="http://schemas.microsoft.com/office/powerpoint/2010/main" val="1546270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Seed Count </a:t>
            </a:r>
            <a:r>
              <a:rPr lang="en-US" dirty="0"/>
              <a:t>D</a:t>
            </a:r>
            <a:r>
              <a:rPr lang="en-US" dirty="0" smtClean="0"/>
              <a:t>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7524712"/>
              </p:ext>
            </p:extLst>
          </p:nvPr>
        </p:nvGraphicFramePr>
        <p:xfrm>
          <a:off x="533400" y="1295400"/>
          <a:ext cx="7543799" cy="4448051"/>
        </p:xfrm>
        <a:graphic>
          <a:graphicData uri="http://schemas.openxmlformats.org/drawingml/2006/table">
            <a:tbl>
              <a:tblPr firstRow="1" firstCol="1" bandRow="1">
                <a:tableStyleId>{5940675A-B579-460E-94D1-54222C63F5DA}</a:tableStyleId>
              </a:tblPr>
              <a:tblGrid>
                <a:gridCol w="866614"/>
                <a:gridCol w="1775847"/>
                <a:gridCol w="1136542"/>
                <a:gridCol w="1988949"/>
                <a:gridCol w="1775847"/>
              </a:tblGrid>
              <a:tr h="537611">
                <a:tc>
                  <a:txBody>
                    <a:bodyPr/>
                    <a:lstStyle/>
                    <a:p>
                      <a:pPr marL="0" marR="0" algn="ctr">
                        <a:lnSpc>
                          <a:spcPct val="115000"/>
                        </a:lnSpc>
                        <a:spcBef>
                          <a:spcPts val="0"/>
                        </a:spcBef>
                        <a:spcAft>
                          <a:spcPts val="0"/>
                        </a:spcAft>
                      </a:pPr>
                      <a:r>
                        <a:rPr lang="en-US" sz="1200" dirty="0">
                          <a:effectLst/>
                        </a:rPr>
                        <a:t>Sample Number</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Origin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b="1" dirty="0">
                          <a:effectLst/>
                        </a:rPr>
                        <a:t>1000 seeds (g)</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effectLst/>
                        </a:rPr>
                        <a:t>Number of seeds per gram</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effectLst/>
                        </a:rPr>
                        <a:t>Number of seeds per ounce</a:t>
                      </a:r>
                      <a:endParaRPr lang="en-US" sz="1100" b="1" dirty="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Pacific Grain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2.999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333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9,453</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Pacific Grain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2.782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360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10,192</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Pacific Grain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3.029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330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9,359</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Pacific Grain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2.798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357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10,133</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5</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Country Creek Acres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2.420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413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11,716</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Botanical Interests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2.952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339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9,602</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Botanical Interests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3.072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326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9,230</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Chile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1.960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510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14,464</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Colorado, USA</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2.373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421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11,946</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Chile, Maule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2.660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376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10,659</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11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Chile, Pichilemu</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2.371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422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11,955</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12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Chile, Faro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3.953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253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12,360</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13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Chile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3.015</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332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9,402</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r>
              <a:tr h="260696">
                <a:tc>
                  <a:txBody>
                    <a:bodyPr/>
                    <a:lstStyle/>
                    <a:p>
                      <a:pPr marL="0" marR="0" algn="ctr">
                        <a:lnSpc>
                          <a:spcPct val="115000"/>
                        </a:lnSpc>
                        <a:spcBef>
                          <a:spcPts val="0"/>
                        </a:spcBef>
                        <a:spcAft>
                          <a:spcPts val="0"/>
                        </a:spcAft>
                      </a:pPr>
                      <a:r>
                        <a:rPr lang="en-US" sz="1200" b="1" dirty="0">
                          <a:effectLst/>
                        </a:rPr>
                        <a:t>Average</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effectLst/>
                        </a:rPr>
                        <a:t>2.799</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effectLst/>
                        </a:rPr>
                        <a:t>367</a:t>
                      </a:r>
                      <a:endParaRPr lang="en-US" sz="11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effectLst/>
                        </a:rPr>
                        <a:t>10,805</a:t>
                      </a:r>
                      <a:endParaRPr lang="en-US" sz="11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57733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Purity Weights</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smtClean="0"/>
              <a:t>Using the seed count data, the following is suggested for quinoa, </a:t>
            </a:r>
            <a:r>
              <a:rPr lang="en-US" i="1" dirty="0" err="1" smtClean="0"/>
              <a:t>Chenopodium</a:t>
            </a:r>
            <a:r>
              <a:rPr lang="en-US" i="1" dirty="0" smtClean="0"/>
              <a:t> quinoa</a:t>
            </a:r>
            <a:r>
              <a:rPr lang="en-US" dirty="0" smtClean="0"/>
              <a:t>, if it is added to the AOSA Rules:</a:t>
            </a:r>
          </a:p>
          <a:p>
            <a:pPr marL="114300" indent="0">
              <a:buNone/>
            </a:pPr>
            <a:r>
              <a:rPr lang="en-US" dirty="0" smtClean="0"/>
              <a:t>	2,500 </a:t>
            </a:r>
            <a:r>
              <a:rPr lang="en-US" dirty="0"/>
              <a:t>seeds = 6.998 </a:t>
            </a:r>
            <a:r>
              <a:rPr lang="en-US" dirty="0" smtClean="0"/>
              <a:t>grams</a:t>
            </a:r>
          </a:p>
          <a:p>
            <a:pPr marL="114300" indent="0">
              <a:buNone/>
            </a:pPr>
            <a:r>
              <a:rPr lang="en-US" dirty="0"/>
              <a:t>	</a:t>
            </a:r>
            <a:r>
              <a:rPr lang="en-US" dirty="0" smtClean="0"/>
              <a:t>25,000 </a:t>
            </a:r>
            <a:r>
              <a:rPr lang="en-US" dirty="0"/>
              <a:t>seeds = 69.98 grams</a:t>
            </a:r>
          </a:p>
          <a:p>
            <a:pPr marL="114300" indent="0">
              <a:buNone/>
            </a:pPr>
            <a:r>
              <a:rPr lang="en-US" dirty="0"/>
              <a:t>Suggested minimum purity weights: </a:t>
            </a:r>
            <a:endParaRPr lang="en-US" dirty="0" smtClean="0"/>
          </a:p>
          <a:p>
            <a:pPr marL="114300" indent="0">
              <a:buNone/>
            </a:pPr>
            <a:endParaRPr lang="en-US" dirty="0" smtClean="0"/>
          </a:p>
          <a:p>
            <a:pPr marL="114300" indent="0">
              <a:buNone/>
            </a:pPr>
            <a:r>
              <a:rPr lang="en-US" dirty="0"/>
              <a:t>	</a:t>
            </a:r>
            <a:r>
              <a:rPr lang="en-US" dirty="0" smtClean="0"/>
              <a:t>	</a:t>
            </a:r>
            <a:r>
              <a:rPr lang="en-US" b="1" dirty="0" smtClean="0"/>
              <a:t>7 </a:t>
            </a:r>
            <a:r>
              <a:rPr lang="en-US" b="1" dirty="0"/>
              <a:t>grams purity / 70 grams noxious</a:t>
            </a:r>
          </a:p>
          <a:p>
            <a:pPr marL="114300" indent="0">
              <a:buNone/>
            </a:pPr>
            <a:r>
              <a:rPr lang="en-US" dirty="0" smtClean="0"/>
              <a:t>	</a:t>
            </a:r>
          </a:p>
          <a:p>
            <a:pPr marL="114300" indent="0">
              <a:buNone/>
            </a:pPr>
            <a:r>
              <a:rPr lang="en-US" dirty="0"/>
              <a:t>	</a:t>
            </a:r>
            <a:r>
              <a:rPr lang="en-US" dirty="0" smtClean="0"/>
              <a:t>		</a:t>
            </a:r>
            <a:r>
              <a:rPr lang="en-US" b="1" dirty="0" smtClean="0"/>
              <a:t>Use </a:t>
            </a:r>
            <a:r>
              <a:rPr lang="en-US" b="1" dirty="0"/>
              <a:t>PSU 38; chaffy</a:t>
            </a:r>
          </a:p>
          <a:p>
            <a:pPr marL="114300" indent="0">
              <a:buNone/>
            </a:pPr>
            <a:endParaRPr lang="en-US" dirty="0" smtClean="0"/>
          </a:p>
          <a:p>
            <a:endParaRPr lang="en-US" dirty="0"/>
          </a:p>
        </p:txBody>
      </p:sp>
    </p:spTree>
    <p:extLst>
      <p:ext uri="{BB962C8B-B14F-4D97-AF65-F5344CB8AC3E}">
        <p14:creationId xmlns:p14="http://schemas.microsoft.com/office/powerpoint/2010/main" val="1390579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381000" y="1371600"/>
            <a:ext cx="8229600" cy="914400"/>
          </a:xfrm>
        </p:spPr>
        <p:txBody>
          <a:bodyPr>
            <a:normAutofit/>
          </a:bodyPr>
          <a:lstStyle/>
          <a:p>
            <a:pPr marL="0" indent="0">
              <a:buNone/>
            </a:pPr>
            <a:r>
              <a:rPr lang="en-US" sz="2400" dirty="0" smtClean="0">
                <a:ea typeface="Calibri"/>
                <a:cs typeface="Times New Roman"/>
              </a:rPr>
              <a:t>A </a:t>
            </a:r>
            <a:r>
              <a:rPr lang="en-US" sz="2400" dirty="0">
                <a:ea typeface="Calibri"/>
                <a:cs typeface="Times New Roman"/>
              </a:rPr>
              <a:t>Rules Proposal for next year will be developed as a result of this </a:t>
            </a:r>
            <a:r>
              <a:rPr lang="en-US" sz="2400" dirty="0" smtClean="0">
                <a:ea typeface="Calibri"/>
                <a:cs typeface="Times New Roman"/>
              </a:rPr>
              <a:t>referee. Suggested additions:</a:t>
            </a:r>
            <a:endParaRPr lang="en-US" sz="2400" dirty="0">
              <a:ea typeface="Calibri"/>
              <a:cs typeface="Times New Roman"/>
            </a:endParaRPr>
          </a:p>
          <a:p>
            <a:pPr marL="114300" indent="0">
              <a:buNone/>
            </a:pPr>
            <a:endParaRPr lang="en-US" sz="2400" dirty="0" smtClean="0">
              <a:ea typeface="Calibri"/>
              <a:cs typeface="Times New Roman"/>
            </a:endParaRPr>
          </a:p>
        </p:txBody>
      </p:sp>
      <p:sp>
        <p:nvSpPr>
          <p:cNvPr id="5" name="Rectangle 1"/>
          <p:cNvSpPr>
            <a:spLocks noChangeArrowheads="1"/>
          </p:cNvSpPr>
          <p:nvPr/>
        </p:nvSpPr>
        <p:spPr bwMode="auto">
          <a:xfrm>
            <a:off x="762000" y="2362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2A. Weights for working samples.</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995478804"/>
              </p:ext>
            </p:extLst>
          </p:nvPr>
        </p:nvGraphicFramePr>
        <p:xfrm>
          <a:off x="838200" y="2590800"/>
          <a:ext cx="7391398" cy="1613472"/>
        </p:xfrm>
        <a:graphic>
          <a:graphicData uri="http://schemas.openxmlformats.org/drawingml/2006/table">
            <a:tbl>
              <a:tblPr firstRow="1" firstCol="1" bandRow="1"/>
              <a:tblGrid>
                <a:gridCol w="839490"/>
                <a:gridCol w="536641"/>
                <a:gridCol w="2299067"/>
                <a:gridCol w="968974"/>
                <a:gridCol w="968974"/>
                <a:gridCol w="889126"/>
                <a:gridCol w="889126"/>
              </a:tblGrid>
              <a:tr h="969328">
                <a:tc rowSpan="2">
                  <a:txBody>
                    <a:bodyPr/>
                    <a:lstStyle/>
                    <a:p>
                      <a:pPr marL="0" marR="0" algn="ctr">
                        <a:lnSpc>
                          <a:spcPct val="115000"/>
                        </a:lnSpc>
                        <a:spcBef>
                          <a:spcPts val="0"/>
                        </a:spcBef>
                        <a:spcAft>
                          <a:spcPts val="0"/>
                        </a:spcAft>
                      </a:pPr>
                      <a:r>
                        <a:rPr lang="en-US" sz="1050" b="1" dirty="0">
                          <a:effectLst/>
                          <a:latin typeface="Times New Roman"/>
                          <a:ea typeface="Times New Roman"/>
                          <a:cs typeface="Times New Roman"/>
                        </a:rPr>
                        <a:t>Pure Seed Unit #</a:t>
                      </a:r>
                      <a:endParaRPr lang="en-US" sz="105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50" b="1" dirty="0">
                          <a:effectLst/>
                          <a:latin typeface="Times New Roman"/>
                          <a:ea typeface="Times New Roman"/>
                          <a:cs typeface="Times New Roman"/>
                        </a:rPr>
                        <a:t>Chaffy Seed </a:t>
                      </a:r>
                      <a:r>
                        <a:rPr lang="en-US" sz="1050" b="1" baseline="30000" dirty="0">
                          <a:effectLst/>
                          <a:latin typeface="Times New Roman"/>
                          <a:ea typeface="Times New Roman"/>
                          <a:cs typeface="Times New Roman"/>
                        </a:rPr>
                        <a:t>a</a:t>
                      </a:r>
                      <a:endParaRPr lang="en-US" sz="105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50" b="1" dirty="0">
                          <a:effectLst/>
                          <a:latin typeface="Times New Roman"/>
                          <a:ea typeface="Times New Roman"/>
                          <a:cs typeface="Times New Roman"/>
                        </a:rPr>
                        <a:t>Kind of seed</a:t>
                      </a:r>
                      <a:endParaRPr lang="en-US" sz="105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dirty="0">
                          <a:effectLst/>
                          <a:latin typeface="Times New Roman"/>
                          <a:ea typeface="Times New Roman"/>
                          <a:cs typeface="Times New Roman"/>
                        </a:rPr>
                        <a:t>Minimum weight for purity analysis </a:t>
                      </a:r>
                      <a:r>
                        <a:rPr lang="en-US" sz="1050" b="1" baseline="30000" dirty="0">
                          <a:effectLst/>
                          <a:latin typeface="Times New Roman"/>
                          <a:ea typeface="Times New Roman"/>
                          <a:cs typeface="Times New Roman"/>
                        </a:rPr>
                        <a:t>b</a:t>
                      </a:r>
                      <a:endParaRPr lang="en-US" sz="105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a:effectLst/>
                          <a:latin typeface="Times New Roman"/>
                          <a:ea typeface="Times New Roman"/>
                          <a:cs typeface="Times New Roman"/>
                        </a:rPr>
                        <a:t>Minimum weight for noxious-weed seed or bulk examination</a:t>
                      </a:r>
                      <a:endParaRPr lang="en-US" sz="105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a:effectLst/>
                          <a:latin typeface="Times New Roman"/>
                          <a:ea typeface="Times New Roman"/>
                          <a:cs typeface="Times New Roman"/>
                        </a:rPr>
                        <a:t>Approximate number of seeds per gram </a:t>
                      </a:r>
                      <a:r>
                        <a:rPr lang="en-US" sz="1050" b="1" baseline="30000">
                          <a:effectLst/>
                          <a:latin typeface="Times New Roman"/>
                          <a:ea typeface="Times New Roman"/>
                          <a:cs typeface="Times New Roman"/>
                        </a:rPr>
                        <a:t>c</a:t>
                      </a:r>
                      <a:endParaRPr lang="en-US" sz="105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a:effectLst/>
                          <a:latin typeface="Times New Roman"/>
                          <a:ea typeface="Times New Roman"/>
                          <a:cs typeface="Times New Roman"/>
                        </a:rPr>
                        <a:t>Approximate number of seeds per ounce </a:t>
                      </a:r>
                      <a:r>
                        <a:rPr lang="en-US" sz="1050" b="1" baseline="30000">
                          <a:effectLst/>
                          <a:latin typeface="Times New Roman"/>
                          <a:ea typeface="Times New Roman"/>
                          <a:cs typeface="Times New Roman"/>
                        </a:rPr>
                        <a:t>d</a:t>
                      </a:r>
                      <a:endParaRPr lang="en-US" sz="105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50" b="1" dirty="0">
                          <a:effectLst/>
                          <a:latin typeface="Times New Roman"/>
                          <a:ea typeface="Times New Roman"/>
                          <a:cs typeface="Times New Roman"/>
                        </a:rPr>
                        <a:t>Grams</a:t>
                      </a:r>
                      <a:endParaRPr lang="en-US" sz="105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dirty="0">
                          <a:effectLst/>
                          <a:latin typeface="Times New Roman"/>
                          <a:ea typeface="Times New Roman"/>
                          <a:cs typeface="Times New Roman"/>
                        </a:rPr>
                        <a:t>Grams</a:t>
                      </a:r>
                      <a:endParaRPr lang="en-US" sz="105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a:effectLst/>
                          <a:latin typeface="Times New Roman"/>
                          <a:ea typeface="Times New Roman"/>
                          <a:cs typeface="Times New Roman"/>
                        </a:rPr>
                        <a:t>Number</a:t>
                      </a:r>
                      <a:endParaRPr lang="en-US" sz="105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a:effectLst/>
                          <a:latin typeface="Times New Roman"/>
                          <a:ea typeface="Times New Roman"/>
                          <a:cs typeface="Times New Roman"/>
                        </a:rPr>
                        <a:t>Number</a:t>
                      </a:r>
                      <a:endParaRPr lang="en-US" sz="105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marL="0" marR="0" algn="ctr">
                        <a:lnSpc>
                          <a:spcPct val="115000"/>
                        </a:lnSpc>
                        <a:spcBef>
                          <a:spcPts val="0"/>
                        </a:spcBef>
                        <a:spcAft>
                          <a:spcPts val="0"/>
                        </a:spcAft>
                      </a:pPr>
                      <a:r>
                        <a:rPr lang="en-US" sz="1200" dirty="0">
                          <a:effectLst/>
                          <a:latin typeface="Times New Roman"/>
                          <a:ea typeface="Times New Roman"/>
                          <a:cs typeface="Times New Roman"/>
                        </a:rPr>
                        <a:t>38</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Times New Roman"/>
                          <a:cs typeface="Times New Roman"/>
                        </a:rPr>
                        <a:t> </a:t>
                      </a:r>
                      <a:endParaRPr lang="en-US" sz="1200" dirty="0" smtClean="0">
                        <a:effectLst/>
                        <a:latin typeface="Calibri"/>
                        <a:ea typeface="Times New Roman"/>
                        <a:cs typeface="Times New Roman"/>
                      </a:endParaRPr>
                    </a:p>
                    <a:p>
                      <a:pPr marL="0" marR="0" algn="ctr">
                        <a:lnSpc>
                          <a:spcPct val="115000"/>
                        </a:lnSpc>
                        <a:spcBef>
                          <a:spcPts val="0"/>
                        </a:spcBef>
                        <a:spcAft>
                          <a:spcPts val="0"/>
                        </a:spcAft>
                      </a:pPr>
                      <a:r>
                        <a:rPr lang="en-US" sz="1200" dirty="0" smtClean="0">
                          <a:effectLst/>
                          <a:latin typeface="Times New Roman"/>
                          <a:ea typeface="Times New Roman"/>
                          <a:cs typeface="Times New Roman"/>
                        </a:rPr>
                        <a:t>C</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i="1" dirty="0" err="1">
                          <a:effectLst/>
                          <a:latin typeface="Times New Roman"/>
                          <a:ea typeface="Times New Roman"/>
                          <a:cs typeface="Times New Roman"/>
                        </a:rPr>
                        <a:t>Chenopodium</a:t>
                      </a:r>
                      <a:r>
                        <a:rPr lang="en-US" sz="1200" i="1" dirty="0">
                          <a:effectLst/>
                          <a:latin typeface="Times New Roman"/>
                          <a:ea typeface="Times New Roman"/>
                          <a:cs typeface="Times New Roman"/>
                        </a:rPr>
                        <a:t> quinoa</a:t>
                      </a:r>
                      <a:r>
                        <a:rPr lang="en-US" sz="1200" dirty="0">
                          <a:effectLst/>
                          <a:latin typeface="Times New Roman"/>
                          <a:ea typeface="Times New Roman"/>
                          <a:cs typeface="Times New Roman"/>
                        </a:rPr>
                        <a:t> </a:t>
                      </a:r>
                      <a:r>
                        <a:rPr lang="en-US" sz="1200" dirty="0" err="1">
                          <a:effectLst/>
                          <a:latin typeface="Times New Roman"/>
                          <a:ea typeface="Times New Roman"/>
                          <a:cs typeface="Times New Roman"/>
                        </a:rPr>
                        <a:t>Willd</a:t>
                      </a:r>
                      <a:r>
                        <a:rPr lang="en-US" sz="1200" dirty="0">
                          <a:effectLst/>
                          <a:latin typeface="Times New Roman"/>
                          <a:ea typeface="Times New Roman"/>
                          <a:cs typeface="Times New Roman"/>
                        </a:rPr>
                        <a:t>.</a:t>
                      </a:r>
                      <a:endParaRPr lang="en-US" sz="1200" dirty="0">
                        <a:effectLst/>
                        <a:latin typeface="Calibri"/>
                        <a:ea typeface="Calibri"/>
                        <a:cs typeface="Times New Roman"/>
                      </a:endParaRPr>
                    </a:p>
                    <a:p>
                      <a:pPr marL="0" marR="0">
                        <a:lnSpc>
                          <a:spcPct val="115000"/>
                        </a:lnSpc>
                        <a:spcBef>
                          <a:spcPts val="0"/>
                        </a:spcBef>
                        <a:spcAft>
                          <a:spcPts val="0"/>
                        </a:spcAft>
                      </a:pPr>
                      <a:r>
                        <a:rPr lang="en-US" sz="1200" dirty="0">
                          <a:effectLst/>
                          <a:latin typeface="Times New Roman"/>
                          <a:ea typeface="Times New Roman"/>
                          <a:cs typeface="Times New Roman"/>
                        </a:rPr>
                        <a:t>   quinoa</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Times New Roman"/>
                          <a:cs typeface="Times New Roman"/>
                        </a:rPr>
                        <a:t>7</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Times New Roman"/>
                          <a:cs typeface="Times New Roman"/>
                        </a:rPr>
                        <a:t>70</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Times New Roman"/>
                          <a:cs typeface="Times New Roman"/>
                        </a:rPr>
                        <a:t>367</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Times New Roman"/>
                          <a:cs typeface="Times New Roman"/>
                        </a:rPr>
                        <a:t>10,805</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4296945"/>
              </p:ext>
            </p:extLst>
          </p:nvPr>
        </p:nvGraphicFramePr>
        <p:xfrm>
          <a:off x="838200" y="4833610"/>
          <a:ext cx="7467600" cy="1398778"/>
        </p:xfrm>
        <a:graphic>
          <a:graphicData uri="http://schemas.openxmlformats.org/drawingml/2006/table">
            <a:tbl>
              <a:tblPr firstRow="1" firstCol="1" bandRow="1"/>
              <a:tblGrid>
                <a:gridCol w="2316257"/>
                <a:gridCol w="725701"/>
                <a:gridCol w="726435"/>
                <a:gridCol w="647108"/>
                <a:gridCol w="586877"/>
                <a:gridCol w="1417614"/>
                <a:gridCol w="1047608"/>
              </a:tblGrid>
              <a:tr h="692065">
                <a:tc>
                  <a:txBody>
                    <a:bodyPr/>
                    <a:lstStyle/>
                    <a:p>
                      <a:pPr marL="0" marR="0">
                        <a:lnSpc>
                          <a:spcPct val="115000"/>
                        </a:lnSpc>
                        <a:spcBef>
                          <a:spcPts val="0"/>
                        </a:spcBef>
                        <a:spcAft>
                          <a:spcPts val="0"/>
                        </a:spcAft>
                      </a:pPr>
                      <a:r>
                        <a:rPr lang="en-US" sz="1050" b="1" kern="1200" dirty="0">
                          <a:solidFill>
                            <a:srgbClr val="000000"/>
                          </a:solidFill>
                          <a:effectLst/>
                          <a:latin typeface="Times New Roman"/>
                          <a:ea typeface="Calibri"/>
                          <a:cs typeface="Times New Roman"/>
                        </a:rPr>
                        <a:t>Kind of seed</a:t>
                      </a:r>
                      <a:endParaRPr lang="en-US" sz="1050" dirty="0">
                        <a:effectLst/>
                        <a:latin typeface="Calibri"/>
                        <a:ea typeface="Calibri"/>
                        <a:cs typeface="Times New Roman"/>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Substrata</a:t>
                      </a:r>
                      <a:endParaRPr lang="en-US" sz="1050" dirty="0">
                        <a:effectLst/>
                        <a:latin typeface="Calibri"/>
                        <a:ea typeface="Calibri"/>
                        <a:cs typeface="Times New Roman"/>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Tempera-</a:t>
                      </a:r>
                      <a:r>
                        <a:rPr lang="en-US" sz="1050" b="1" kern="1200" dirty="0" err="1">
                          <a:solidFill>
                            <a:srgbClr val="000000"/>
                          </a:solidFill>
                          <a:effectLst/>
                          <a:latin typeface="Times New Roman"/>
                          <a:ea typeface="Calibri"/>
                          <a:cs typeface="Times New Roman"/>
                        </a:rPr>
                        <a:t>ture</a:t>
                      </a:r>
                      <a:r>
                        <a:rPr lang="en-US" sz="1050" b="1" kern="1200" dirty="0">
                          <a:solidFill>
                            <a:srgbClr val="000000"/>
                          </a:solidFill>
                          <a:effectLst/>
                          <a:latin typeface="Times New Roman"/>
                          <a:ea typeface="Calibri"/>
                          <a:cs typeface="Times New Roman"/>
                        </a:rPr>
                        <a:t> </a:t>
                      </a:r>
                      <a:endParaRPr lang="en-US" sz="1050" dirty="0">
                        <a:effectLst/>
                        <a:latin typeface="Calibri"/>
                        <a:ea typeface="Calibri"/>
                        <a:cs typeface="Times New Roman"/>
                      </a:endParaRPr>
                    </a:p>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(°C)</a:t>
                      </a:r>
                      <a:endParaRPr lang="en-US" sz="1050" dirty="0">
                        <a:effectLst/>
                        <a:latin typeface="Calibri"/>
                        <a:ea typeface="Calibri"/>
                        <a:cs typeface="Times New Roman"/>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 </a:t>
                      </a:r>
                      <a:endParaRPr lang="en-US" sz="1050" dirty="0">
                        <a:effectLst/>
                        <a:latin typeface="Calibri"/>
                        <a:ea typeface="Calibri"/>
                        <a:cs typeface="Times New Roman"/>
                      </a:endParaRPr>
                    </a:p>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First count (days)</a:t>
                      </a:r>
                      <a:endParaRPr lang="en-US" sz="1050" dirty="0">
                        <a:effectLst/>
                        <a:latin typeface="Calibri"/>
                        <a:ea typeface="Calibri"/>
                        <a:cs typeface="Times New Roman"/>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Final count (days)</a:t>
                      </a:r>
                      <a:endParaRPr lang="en-US" sz="1050" dirty="0">
                        <a:effectLst/>
                        <a:latin typeface="Calibri"/>
                        <a:ea typeface="Calibri"/>
                        <a:cs typeface="Times New Roman"/>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Specific requirements </a:t>
                      </a:r>
                      <a:endParaRPr lang="en-US" sz="1050" dirty="0">
                        <a:effectLst/>
                        <a:latin typeface="Calibri"/>
                        <a:ea typeface="Calibri"/>
                        <a:cs typeface="Times New Roman"/>
                      </a:endParaRPr>
                    </a:p>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and notes</a:t>
                      </a:r>
                      <a:endParaRPr lang="en-US" sz="1050" dirty="0">
                        <a:effectLst/>
                        <a:latin typeface="Calibri"/>
                        <a:ea typeface="Calibri"/>
                        <a:cs typeface="Times New Roman"/>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kern="1200" dirty="0">
                          <a:solidFill>
                            <a:srgbClr val="000000"/>
                          </a:solidFill>
                          <a:effectLst/>
                          <a:latin typeface="Times New Roman"/>
                          <a:ea typeface="Calibri"/>
                          <a:cs typeface="Times New Roman"/>
                        </a:rPr>
                        <a:t>Dormant seed</a:t>
                      </a:r>
                      <a:endParaRPr lang="en-US" sz="1050" dirty="0">
                        <a:effectLst/>
                        <a:latin typeface="Calibri"/>
                        <a:ea typeface="Calibri"/>
                        <a:cs typeface="Times New Roman"/>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35">
                <a:tc>
                  <a:txBody>
                    <a:bodyPr/>
                    <a:lstStyle/>
                    <a:p>
                      <a:pPr marL="0" marR="0">
                        <a:lnSpc>
                          <a:spcPct val="115000"/>
                        </a:lnSpc>
                        <a:spcBef>
                          <a:spcPts val="130"/>
                        </a:spcBef>
                        <a:spcAft>
                          <a:spcPts val="0"/>
                        </a:spcAft>
                        <a:tabLst>
                          <a:tab pos="-864870" algn="l"/>
                          <a:tab pos="-457200" algn="l"/>
                          <a:tab pos="0" algn="l"/>
                          <a:tab pos="152400" algn="l"/>
                          <a:tab pos="266700" algn="l"/>
                          <a:tab pos="400050" algn="l"/>
                          <a:tab pos="1371600" algn="l"/>
                          <a:tab pos="1828800" algn="l"/>
                        </a:tabLst>
                      </a:pPr>
                      <a:r>
                        <a:rPr lang="en-US" sz="1200" i="1" kern="1200">
                          <a:solidFill>
                            <a:srgbClr val="000000"/>
                          </a:solidFill>
                          <a:effectLst/>
                          <a:latin typeface="Times New Roman"/>
                          <a:ea typeface="Calibri"/>
                          <a:cs typeface="Times New Roman"/>
                        </a:rPr>
                        <a:t>Chenopodium quinoa</a:t>
                      </a:r>
                      <a:endParaRPr lang="en-US" sz="1100">
                        <a:effectLst/>
                        <a:latin typeface="Calibri"/>
                        <a:ea typeface="Calibri"/>
                        <a:cs typeface="Times New Roman"/>
                      </a:endParaRPr>
                    </a:p>
                    <a:p>
                      <a:pPr marL="210185" marR="0">
                        <a:lnSpc>
                          <a:spcPct val="115000"/>
                        </a:lnSpc>
                        <a:spcBef>
                          <a:spcPts val="0"/>
                        </a:spcBef>
                        <a:spcAft>
                          <a:spcPts val="135"/>
                        </a:spcAft>
                        <a:tabLst>
                          <a:tab pos="-864870" algn="l"/>
                          <a:tab pos="-457200" algn="l"/>
                          <a:tab pos="0" algn="l"/>
                          <a:tab pos="152400" algn="l"/>
                          <a:tab pos="266700" algn="l"/>
                          <a:tab pos="400050" algn="l"/>
                          <a:tab pos="1371600" algn="l"/>
                          <a:tab pos="1828800" algn="l"/>
                        </a:tabLst>
                      </a:pPr>
                      <a:r>
                        <a:rPr lang="en-US" sz="1200" kern="1200">
                          <a:solidFill>
                            <a:srgbClr val="000000"/>
                          </a:solidFill>
                          <a:effectLst/>
                          <a:latin typeface="Times New Roman"/>
                          <a:ea typeface="Calibri"/>
                          <a:cs typeface="Times New Roman"/>
                        </a:rPr>
                        <a:t>quinoa</a:t>
                      </a:r>
                      <a:endParaRPr lang="en-US" sz="1100">
                        <a:effectLst/>
                        <a:latin typeface="Calibri"/>
                        <a:ea typeface="Calibri"/>
                        <a:cs typeface="Times New Roman"/>
                      </a:endParaRPr>
                    </a:p>
                    <a:p>
                      <a:pPr marL="0" marR="0">
                        <a:lnSpc>
                          <a:spcPct val="115000"/>
                        </a:lnSpc>
                        <a:spcBef>
                          <a:spcPts val="0"/>
                        </a:spcBef>
                        <a:spcAft>
                          <a:spcPts val="135"/>
                        </a:spcAft>
                        <a:tabLst>
                          <a:tab pos="-864870" algn="l"/>
                          <a:tab pos="-457200" algn="l"/>
                          <a:tab pos="0" algn="l"/>
                          <a:tab pos="152400" algn="l"/>
                          <a:tab pos="266700" algn="l"/>
                          <a:tab pos="400050" algn="l"/>
                          <a:tab pos="1371600" algn="l"/>
                          <a:tab pos="1828800" algn="l"/>
                        </a:tabLst>
                      </a:pPr>
                      <a:r>
                        <a:rPr lang="en-US" sz="1200" kern="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130"/>
                        </a:spcBef>
                        <a:spcAft>
                          <a:spcPts val="135"/>
                        </a:spcAft>
                        <a:tabLst>
                          <a:tab pos="-864870" algn="l"/>
                          <a:tab pos="-457200" algn="l"/>
                          <a:tab pos="0" algn="l"/>
                          <a:tab pos="152400" algn="l"/>
                          <a:tab pos="266700" algn="l"/>
                          <a:tab pos="400050" algn="l"/>
                        </a:tabLst>
                      </a:pPr>
                      <a:r>
                        <a:rPr lang="en-US" sz="1200" kern="1200">
                          <a:solidFill>
                            <a:srgbClr val="000000"/>
                          </a:solidFill>
                          <a:effectLst/>
                          <a:latin typeface="Times New Roman"/>
                          <a:ea typeface="Calibri"/>
                          <a:cs typeface="Times New Roman"/>
                        </a:rPr>
                        <a:t>TB</a:t>
                      </a:r>
                      <a:endParaRPr lang="en-US" sz="11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30"/>
                        </a:spcBef>
                        <a:spcAft>
                          <a:spcPts val="135"/>
                        </a:spcAft>
                        <a:tabLst>
                          <a:tab pos="-864870" algn="l"/>
                          <a:tab pos="-457200" algn="l"/>
                          <a:tab pos="0" algn="l"/>
                          <a:tab pos="152400" algn="l"/>
                          <a:tab pos="266700" algn="l"/>
                          <a:tab pos="400050" algn="l"/>
                        </a:tabLst>
                      </a:pPr>
                      <a:r>
                        <a:rPr lang="en-US" sz="1200" kern="1200">
                          <a:effectLst/>
                          <a:latin typeface="Times New Roman"/>
                          <a:ea typeface="Calibri"/>
                          <a:cs typeface="Times New Roman"/>
                        </a:rPr>
                        <a:t>20; </a:t>
                      </a:r>
                      <a:endParaRPr lang="en-US" sz="1100">
                        <a:effectLst/>
                        <a:latin typeface="Calibri"/>
                        <a:ea typeface="Calibri"/>
                        <a:cs typeface="Times New Roman"/>
                      </a:endParaRPr>
                    </a:p>
                    <a:p>
                      <a:pPr marL="0" marR="0" algn="ctr">
                        <a:lnSpc>
                          <a:spcPct val="115000"/>
                        </a:lnSpc>
                        <a:spcBef>
                          <a:spcPts val="130"/>
                        </a:spcBef>
                        <a:spcAft>
                          <a:spcPts val="135"/>
                        </a:spcAft>
                        <a:tabLst>
                          <a:tab pos="-864870" algn="l"/>
                          <a:tab pos="-457200" algn="l"/>
                          <a:tab pos="0" algn="l"/>
                          <a:tab pos="152400" algn="l"/>
                          <a:tab pos="266700" algn="l"/>
                          <a:tab pos="400050" algn="l"/>
                        </a:tabLst>
                      </a:pPr>
                      <a:r>
                        <a:rPr lang="en-US" sz="1200" kern="1200">
                          <a:solidFill>
                            <a:srgbClr val="000000"/>
                          </a:solidFill>
                          <a:effectLst/>
                          <a:latin typeface="Times New Roman"/>
                          <a:ea typeface="Calibri"/>
                          <a:cs typeface="Times New Roman"/>
                        </a:rPr>
                        <a:t> 15</a:t>
                      </a:r>
                      <a:endParaRPr lang="en-US" sz="11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30"/>
                        </a:spcBef>
                        <a:spcAft>
                          <a:spcPts val="135"/>
                        </a:spcAft>
                        <a:tabLst>
                          <a:tab pos="-864870" algn="l"/>
                          <a:tab pos="-457200" algn="l"/>
                          <a:tab pos="0" algn="l"/>
                          <a:tab pos="152400" algn="l"/>
                          <a:tab pos="266700" algn="l"/>
                        </a:tabLst>
                      </a:pPr>
                      <a:r>
                        <a:rPr lang="en-US" sz="1200" kern="1200">
                          <a:solidFill>
                            <a:srgbClr val="000000"/>
                          </a:solidFill>
                          <a:effectLst/>
                          <a:latin typeface="Times New Roman"/>
                          <a:ea typeface="Calibri"/>
                          <a:cs typeface="Times New Roman"/>
                        </a:rPr>
                        <a:t>4</a:t>
                      </a:r>
                      <a:endParaRPr lang="en-US" sz="1100">
                        <a:effectLst/>
                        <a:latin typeface="Calibri"/>
                        <a:ea typeface="Calibri"/>
                        <a:cs typeface="Times New Roman"/>
                      </a:endParaRPr>
                    </a:p>
                    <a:p>
                      <a:pPr marL="0" marR="0" algn="ctr">
                        <a:lnSpc>
                          <a:spcPct val="115000"/>
                        </a:lnSpc>
                        <a:spcBef>
                          <a:spcPts val="130"/>
                        </a:spcBef>
                        <a:spcAft>
                          <a:spcPts val="135"/>
                        </a:spcAft>
                        <a:tabLst>
                          <a:tab pos="-864870" algn="l"/>
                          <a:tab pos="-457200" algn="l"/>
                          <a:tab pos="0" algn="l"/>
                          <a:tab pos="152400" algn="l"/>
                          <a:tab pos="266700" algn="l"/>
                        </a:tabLst>
                      </a:pPr>
                      <a:r>
                        <a:rPr lang="en-US" sz="1200" kern="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30"/>
                        </a:spcBef>
                        <a:spcAft>
                          <a:spcPts val="135"/>
                        </a:spcAft>
                        <a:tabLst>
                          <a:tab pos="-864870" algn="l"/>
                          <a:tab pos="-457200" algn="l"/>
                          <a:tab pos="0" algn="l"/>
                          <a:tab pos="152400" algn="l"/>
                          <a:tab pos="266700" algn="l"/>
                        </a:tabLst>
                      </a:pPr>
                      <a:r>
                        <a:rPr lang="en-US" sz="1200" kern="1200">
                          <a:solidFill>
                            <a:srgbClr val="000000"/>
                          </a:solidFill>
                          <a:effectLst/>
                          <a:latin typeface="Times New Roman"/>
                          <a:ea typeface="Calibri"/>
                          <a:cs typeface="Times New Roman"/>
                        </a:rPr>
                        <a:t>7</a:t>
                      </a:r>
                      <a:endParaRPr lang="en-US" sz="1100">
                        <a:effectLst/>
                        <a:latin typeface="Calibri"/>
                        <a:ea typeface="Calibri"/>
                        <a:cs typeface="Times New Roman"/>
                      </a:endParaRPr>
                    </a:p>
                    <a:p>
                      <a:pPr marL="0" marR="0" algn="ctr">
                        <a:lnSpc>
                          <a:spcPct val="115000"/>
                        </a:lnSpc>
                        <a:spcBef>
                          <a:spcPts val="130"/>
                        </a:spcBef>
                        <a:spcAft>
                          <a:spcPts val="135"/>
                        </a:spcAft>
                        <a:tabLst>
                          <a:tab pos="-864870" algn="l"/>
                          <a:tab pos="-457200" algn="l"/>
                          <a:tab pos="0" algn="l"/>
                          <a:tab pos="152400" algn="l"/>
                          <a:tab pos="266700" algn="l"/>
                        </a:tabLst>
                      </a:pPr>
                      <a:r>
                        <a:rPr lang="en-US" sz="1200" kern="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130"/>
                        </a:spcBef>
                        <a:spcAft>
                          <a:spcPts val="135"/>
                        </a:spcAft>
                        <a:tabLst>
                          <a:tab pos="-864870" algn="l"/>
                          <a:tab pos="-457200" algn="l"/>
                          <a:tab pos="0" algn="l"/>
                          <a:tab pos="152400" algn="l"/>
                          <a:tab pos="266700" algn="l"/>
                          <a:tab pos="400050" algn="l"/>
                          <a:tab pos="1371600" algn="l"/>
                          <a:tab pos="1828800" algn="l"/>
                        </a:tabLst>
                      </a:pPr>
                      <a:r>
                        <a:rPr lang="en-US" sz="1200" kern="12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130"/>
                        </a:spcBef>
                        <a:spcAft>
                          <a:spcPts val="135"/>
                        </a:spcAft>
                        <a:tabLst>
                          <a:tab pos="-864870" algn="l"/>
                          <a:tab pos="-457200" algn="l"/>
                          <a:tab pos="0" algn="l"/>
                          <a:tab pos="152400" algn="l"/>
                          <a:tab pos="266700" algn="l"/>
                          <a:tab pos="400050" algn="l"/>
                          <a:tab pos="1371600" algn="l"/>
                          <a:tab pos="1828800" algn="l"/>
                        </a:tabLst>
                      </a:pPr>
                      <a:r>
                        <a:rPr lang="en-US" sz="12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838200" y="4572000"/>
            <a:ext cx="3648756" cy="261610"/>
          </a:xfrm>
          <a:prstGeom prst="rect">
            <a:avLst/>
          </a:prstGeom>
        </p:spPr>
        <p:txBody>
          <a:bodyPr wrap="none">
            <a:spAutoFit/>
          </a:bodyPr>
          <a:lstStyle/>
          <a:p>
            <a:r>
              <a:rPr lang="en-US" sz="1100" b="1" dirty="0">
                <a:solidFill>
                  <a:srgbClr val="000000"/>
                </a:solidFill>
                <a:latin typeface="Times New Roman"/>
                <a:ea typeface="Calibri"/>
              </a:rPr>
              <a:t>Table 6A. Methods of testing for laboratory germination. </a:t>
            </a:r>
            <a:endParaRPr lang="en-US" sz="1100" dirty="0">
              <a:solidFill>
                <a:srgbClr val="000000"/>
              </a:solidFill>
              <a:effectLst/>
              <a:latin typeface="Times New Roman"/>
              <a:ea typeface="Calibri"/>
            </a:endParaRPr>
          </a:p>
        </p:txBody>
      </p:sp>
    </p:spTree>
    <p:extLst>
      <p:ext uri="{BB962C8B-B14F-4D97-AF65-F5344CB8AC3E}">
        <p14:creationId xmlns:p14="http://schemas.microsoft.com/office/powerpoint/2010/main" val="187004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a:t>
            </a:r>
            <a:r>
              <a:rPr lang="en-US" dirty="0" smtClean="0"/>
              <a:t>hanks to Pacific Grain and Food of Fresno, California for donating four of the lots used in this referee.</a:t>
            </a:r>
          </a:p>
          <a:p>
            <a:r>
              <a:rPr lang="en-US" dirty="0" smtClean="0"/>
              <a:t>Also thanks to Botanical Interests of Broomfield, Colorado for donating two of the lots.</a:t>
            </a:r>
          </a:p>
          <a:p>
            <a:r>
              <a:rPr lang="en-US" dirty="0" smtClean="0"/>
              <a:t>Sue Alvarez purchased one of the quinoa lots used in the referee online from Country Creek Acres.</a:t>
            </a:r>
          </a:p>
          <a:p>
            <a:r>
              <a:rPr lang="en-US" dirty="0" smtClean="0"/>
              <a:t>Thanks to Dr. </a:t>
            </a:r>
            <a:r>
              <a:rPr lang="en-US" dirty="0" err="1" smtClean="0"/>
              <a:t>Roopa</a:t>
            </a:r>
            <a:r>
              <a:rPr lang="en-US" dirty="0" smtClean="0"/>
              <a:t> </a:t>
            </a:r>
            <a:r>
              <a:rPr lang="en-US" dirty="0" err="1" smtClean="0"/>
              <a:t>Anantareddy</a:t>
            </a:r>
            <a:r>
              <a:rPr lang="en-US" dirty="0" smtClean="0"/>
              <a:t> for ordering 6 lots of germplasm from the USDA.</a:t>
            </a:r>
          </a:p>
          <a:p>
            <a:r>
              <a:rPr lang="en-US" dirty="0" smtClean="0"/>
              <a:t>Special thanks to Sakata Seed for preparing and sending out all of the samples and the germination media used in the referee.</a:t>
            </a:r>
          </a:p>
          <a:p>
            <a:r>
              <a:rPr lang="en-US" dirty="0" smtClean="0"/>
              <a:t>Extra special thanks to </a:t>
            </a:r>
            <a:r>
              <a:rPr lang="en-US" dirty="0" err="1" smtClean="0"/>
              <a:t>Riad</a:t>
            </a:r>
            <a:r>
              <a:rPr lang="en-US" dirty="0" smtClean="0"/>
              <a:t> Baalbaki for the data analysis.</a:t>
            </a:r>
          </a:p>
        </p:txBody>
      </p:sp>
    </p:spTree>
    <p:extLst>
      <p:ext uri="{BB962C8B-B14F-4D97-AF65-F5344CB8AC3E}">
        <p14:creationId xmlns:p14="http://schemas.microsoft.com/office/powerpoint/2010/main" val="3407883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and Background</a:t>
            </a:r>
            <a:endParaRPr lang="en-US" dirty="0"/>
          </a:p>
        </p:txBody>
      </p:sp>
      <p:sp>
        <p:nvSpPr>
          <p:cNvPr id="3" name="Content Placeholder 2"/>
          <p:cNvSpPr>
            <a:spLocks noGrp="1"/>
          </p:cNvSpPr>
          <p:nvPr>
            <p:ph idx="1"/>
          </p:nvPr>
        </p:nvSpPr>
        <p:spPr>
          <a:xfrm>
            <a:off x="762000" y="1600200"/>
            <a:ext cx="7315200" cy="4648200"/>
          </a:xfrm>
        </p:spPr>
        <p:txBody>
          <a:bodyPr>
            <a:normAutofit fontScale="77500" lnSpcReduction="20000"/>
          </a:bodyPr>
          <a:lstStyle/>
          <a:p>
            <a:r>
              <a:rPr lang="en-US" dirty="0" smtClean="0"/>
              <a:t>Quinoa (</a:t>
            </a:r>
            <a:r>
              <a:rPr lang="en-US" i="1" dirty="0" err="1" smtClean="0"/>
              <a:t>Chenopodium</a:t>
            </a:r>
            <a:r>
              <a:rPr lang="en-US" i="1" dirty="0" smtClean="0"/>
              <a:t> quinoa</a:t>
            </a:r>
            <a:r>
              <a:rPr lang="en-US" dirty="0" smtClean="0"/>
              <a:t>) is an edible grain or </a:t>
            </a:r>
            <a:r>
              <a:rPr lang="en-US" dirty="0" err="1" smtClean="0"/>
              <a:t>pseudocereal</a:t>
            </a:r>
            <a:r>
              <a:rPr lang="en-US" dirty="0" smtClean="0"/>
              <a:t> </a:t>
            </a:r>
            <a:r>
              <a:rPr lang="en-US" dirty="0" smtClean="0"/>
              <a:t>which is increasing in use and therefore being tested in seed laboratories.  This species originated in the Andean region of northwestern South America.</a:t>
            </a:r>
          </a:p>
          <a:p>
            <a:r>
              <a:rPr lang="en-US" dirty="0" smtClean="0"/>
              <a:t>In 2021 the testing procedures were added to the ISTA Rules following the annual Ordinary General Meeting, and analysts in the US were interested in trying to add quinoa to the AOSA Rules as well.</a:t>
            </a:r>
          </a:p>
          <a:p>
            <a:r>
              <a:rPr lang="en-US" dirty="0" smtClean="0"/>
              <a:t>ISTA methods (effective 2022) are as follows:</a:t>
            </a:r>
          </a:p>
          <a:p>
            <a:pPr lvl="1"/>
            <a:r>
              <a:rPr lang="en-US" dirty="0" smtClean="0"/>
              <a:t>Minimum weights – purity: 10 g; Other seeds: 100g</a:t>
            </a:r>
          </a:p>
          <a:p>
            <a:pPr lvl="1"/>
            <a:r>
              <a:rPr lang="en-US" dirty="0" smtClean="0"/>
              <a:t>PSD 2 (achene)</a:t>
            </a:r>
          </a:p>
          <a:p>
            <a:pPr lvl="1"/>
            <a:r>
              <a:rPr lang="en-US" dirty="0" smtClean="0"/>
              <a:t>Germination – TP, BP </a:t>
            </a:r>
            <a:r>
              <a:rPr lang="en-US" b="1" dirty="0" smtClean="0"/>
              <a:t>20°C</a:t>
            </a:r>
            <a:r>
              <a:rPr lang="en-US" dirty="0" smtClean="0"/>
              <a:t>, 4 day first count, 7 day final count</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4268522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Participating Laboratories</a:t>
            </a:r>
            <a:endParaRPr lang="en-US" dirty="0"/>
          </a:p>
        </p:txBody>
      </p:sp>
      <p:sp>
        <p:nvSpPr>
          <p:cNvPr id="3" name="Content Placeholder 2"/>
          <p:cNvSpPr>
            <a:spLocks noGrp="1"/>
          </p:cNvSpPr>
          <p:nvPr>
            <p:ph idx="1"/>
          </p:nvPr>
        </p:nvSpPr>
        <p:spPr>
          <a:xfrm>
            <a:off x="457200" y="1600200"/>
            <a:ext cx="7924800" cy="4724400"/>
          </a:xfrm>
        </p:spPr>
        <p:txBody>
          <a:bodyPr>
            <a:normAutofit fontScale="85000" lnSpcReduction="10000"/>
          </a:bodyPr>
          <a:lstStyle/>
          <a:p>
            <a:r>
              <a:rPr lang="en-US" dirty="0"/>
              <a:t>And thanks to all of the participating laboratories:</a:t>
            </a:r>
          </a:p>
          <a:p>
            <a:pPr marL="114300" indent="0">
              <a:buNone/>
            </a:pPr>
            <a:endParaRPr lang="en-US" dirty="0"/>
          </a:p>
          <a:p>
            <a:pPr marL="0" lvl="0" indent="0">
              <a:buNone/>
            </a:pPr>
            <a:r>
              <a:rPr lang="en-US" dirty="0" smtClean="0"/>
              <a:t>	</a:t>
            </a:r>
            <a:r>
              <a:rPr lang="en-US" dirty="0" err="1" smtClean="0"/>
              <a:t>Incotec</a:t>
            </a:r>
            <a:r>
              <a:rPr lang="en-US" dirty="0" smtClean="0"/>
              <a:t> </a:t>
            </a:r>
            <a:r>
              <a:rPr lang="en-US" dirty="0"/>
              <a:t>(</a:t>
            </a:r>
            <a:r>
              <a:rPr lang="en-US" dirty="0" smtClean="0"/>
              <a:t>CA), MD </a:t>
            </a:r>
            <a:r>
              <a:rPr lang="en-US" dirty="0"/>
              <a:t>Seed Analysis (</a:t>
            </a:r>
            <a:r>
              <a:rPr lang="en-US" dirty="0" smtClean="0"/>
              <a:t>CA), Ransom 	Seed </a:t>
            </a:r>
            <a:r>
              <a:rPr lang="en-US" dirty="0"/>
              <a:t>Lab (CA</a:t>
            </a:r>
            <a:r>
              <a:rPr lang="en-US" dirty="0" smtClean="0"/>
              <a:t>),</a:t>
            </a:r>
            <a:r>
              <a:rPr lang="en-US" dirty="0"/>
              <a:t> </a:t>
            </a:r>
            <a:r>
              <a:rPr lang="en-US" dirty="0" smtClean="0"/>
              <a:t>Sakata </a:t>
            </a:r>
            <a:r>
              <a:rPr lang="en-US" dirty="0"/>
              <a:t>Seed (</a:t>
            </a:r>
            <a:r>
              <a:rPr lang="en-US" dirty="0" smtClean="0"/>
              <a:t>CA),USDA-ARS 	North </a:t>
            </a:r>
            <a:r>
              <a:rPr lang="en-US" dirty="0"/>
              <a:t>Central Regional Plant Introduction </a:t>
            </a:r>
            <a:r>
              <a:rPr lang="en-US" dirty="0" smtClean="0"/>
              <a:t>	Station </a:t>
            </a:r>
            <a:r>
              <a:rPr lang="en-US" dirty="0"/>
              <a:t>(</a:t>
            </a:r>
            <a:r>
              <a:rPr lang="en-US" dirty="0" smtClean="0"/>
              <a:t>Iowa), North </a:t>
            </a:r>
            <a:r>
              <a:rPr lang="en-US" dirty="0"/>
              <a:t>Dakota State Seed </a:t>
            </a:r>
            <a:r>
              <a:rPr lang="en-US" dirty="0" smtClean="0"/>
              <a:t>Lab,</a:t>
            </a:r>
            <a:r>
              <a:rPr lang="en-US" dirty="0"/>
              <a:t> </a:t>
            </a:r>
            <a:r>
              <a:rPr lang="en-US" dirty="0" smtClean="0"/>
              <a:t>	Ohio </a:t>
            </a:r>
            <a:r>
              <a:rPr lang="en-US" dirty="0"/>
              <a:t>Seed Improvement </a:t>
            </a:r>
            <a:r>
              <a:rPr lang="en-US" dirty="0" smtClean="0"/>
              <a:t>Association,</a:t>
            </a:r>
            <a:r>
              <a:rPr lang="en-US" dirty="0"/>
              <a:t> </a:t>
            </a:r>
            <a:r>
              <a:rPr lang="en-US" dirty="0" smtClean="0"/>
              <a:t>Oregon 	State </a:t>
            </a:r>
            <a:r>
              <a:rPr lang="en-US" dirty="0"/>
              <a:t>University Seed </a:t>
            </a:r>
            <a:r>
              <a:rPr lang="en-US" dirty="0" smtClean="0"/>
              <a:t>Lab,</a:t>
            </a:r>
            <a:r>
              <a:rPr lang="en-US" dirty="0"/>
              <a:t> </a:t>
            </a:r>
            <a:r>
              <a:rPr lang="en-US" dirty="0" smtClean="0"/>
              <a:t>Pennsylvania </a:t>
            </a:r>
            <a:r>
              <a:rPr lang="en-US" dirty="0"/>
              <a:t>Dept. </a:t>
            </a:r>
            <a:r>
              <a:rPr lang="en-US" dirty="0" smtClean="0"/>
              <a:t>	of 	Agriculture,</a:t>
            </a:r>
            <a:r>
              <a:rPr lang="en-US" dirty="0"/>
              <a:t> </a:t>
            </a:r>
            <a:r>
              <a:rPr lang="en-US" dirty="0" smtClean="0"/>
              <a:t>South </a:t>
            </a:r>
            <a:r>
              <a:rPr lang="en-US" dirty="0"/>
              <a:t>Dakota State Seed T</a:t>
            </a:r>
            <a:r>
              <a:rPr lang="en-US" dirty="0" smtClean="0"/>
              <a:t>esting 	Lab,</a:t>
            </a:r>
            <a:r>
              <a:rPr lang="en-US" dirty="0"/>
              <a:t> </a:t>
            </a:r>
            <a:r>
              <a:rPr lang="en-US" dirty="0" smtClean="0"/>
              <a:t>CFIA </a:t>
            </a:r>
            <a:r>
              <a:rPr lang="en-US" dirty="0"/>
              <a:t>SSTS (Saskatoon, </a:t>
            </a:r>
            <a:r>
              <a:rPr lang="en-US" dirty="0" smtClean="0"/>
              <a:t>Canada), and 	Eurofins </a:t>
            </a:r>
            <a:r>
              <a:rPr lang="en-US" dirty="0" err="1"/>
              <a:t>Biodiagnostics</a:t>
            </a:r>
            <a:r>
              <a:rPr lang="en-US" dirty="0"/>
              <a:t> (</a:t>
            </a:r>
            <a:r>
              <a:rPr lang="en-US" dirty="0" smtClean="0"/>
              <a:t>WI)</a:t>
            </a:r>
            <a:endParaRPr lang="en-US" dirty="0"/>
          </a:p>
        </p:txBody>
      </p:sp>
    </p:spTree>
    <p:extLst>
      <p:ext uri="{BB962C8B-B14F-4D97-AF65-F5344CB8AC3E}">
        <p14:creationId xmlns:p14="http://schemas.microsoft.com/office/powerpoint/2010/main" val="1417525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219200"/>
            <a:ext cx="7620000" cy="1752600"/>
          </a:xfrm>
        </p:spPr>
        <p:txBody>
          <a:bodyPr>
            <a:normAutofit fontScale="62500" lnSpcReduction="20000"/>
          </a:bodyPr>
          <a:lstStyle/>
          <a:p>
            <a:pPr marL="114300" indent="0">
              <a:buNone/>
            </a:pPr>
            <a:r>
              <a:rPr lang="en-US" dirty="0" smtClean="0"/>
              <a:t>	</a:t>
            </a:r>
            <a:r>
              <a:rPr lang="en-US" sz="2900" dirty="0" smtClean="0"/>
              <a:t>Linda </a:t>
            </a:r>
            <a:r>
              <a:rPr lang="en-US" sz="2900" dirty="0"/>
              <a:t>Barbosa, Sakata Seed Company </a:t>
            </a:r>
            <a:r>
              <a:rPr lang="en-US" sz="2900" u="sng" dirty="0" smtClean="0">
                <a:hlinkClick r:id="rId2"/>
              </a:rPr>
              <a:t>lbarbosa@sakata.com</a:t>
            </a:r>
            <a:endParaRPr lang="en-US" sz="2900" u="sng" dirty="0" smtClean="0"/>
          </a:p>
          <a:p>
            <a:pPr marL="114300" indent="0">
              <a:buNone/>
            </a:pPr>
            <a:endParaRPr lang="en-US" sz="2900" dirty="0"/>
          </a:p>
          <a:p>
            <a:pPr marL="114300" indent="0">
              <a:buNone/>
            </a:pPr>
            <a:r>
              <a:rPr lang="en-US" sz="2900" dirty="0" smtClean="0"/>
              <a:t>	Sue </a:t>
            </a:r>
            <a:r>
              <a:rPr lang="en-US" sz="2900" dirty="0"/>
              <a:t>Alvarez, Ransom Seed Lab   </a:t>
            </a:r>
            <a:r>
              <a:rPr lang="en-US" sz="2900" u="sng" dirty="0" smtClean="0">
                <a:hlinkClick r:id="rId3"/>
              </a:rPr>
              <a:t>sue.alvarez@ransomseedlab.com</a:t>
            </a:r>
            <a:endParaRPr lang="en-US" dirty="0" smtClean="0"/>
          </a:p>
          <a:p>
            <a:endParaRPr lang="en-US" dirty="0"/>
          </a:p>
          <a:p>
            <a:pPr marL="114300" indent="0" algn="ctr">
              <a:buNone/>
            </a:pPr>
            <a:r>
              <a:rPr lang="en-US" sz="5800" dirty="0" smtClean="0"/>
              <a:t>THANK YOU!</a:t>
            </a:r>
            <a:endParaRPr lang="en-US" sz="5800" dirty="0"/>
          </a:p>
        </p:txBody>
      </p:sp>
      <p:pic>
        <p:nvPicPr>
          <p:cNvPr id="2050" name="Picture 2" descr="http://www.biodiversityexplorer.info/plants/amaranthaceae/images/eos00247_327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810920"/>
            <a:ext cx="3448229" cy="344823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66999" y="6282154"/>
            <a:ext cx="3886201" cy="338554"/>
          </a:xfrm>
          <a:prstGeom prst="rect">
            <a:avLst/>
          </a:prstGeom>
          <a:noFill/>
        </p:spPr>
        <p:txBody>
          <a:bodyPr wrap="square" rtlCol="0">
            <a:spAutoFit/>
          </a:bodyPr>
          <a:lstStyle/>
          <a:p>
            <a:r>
              <a:rPr lang="en-US" sz="800" dirty="0"/>
              <a:t>photo </a:t>
            </a:r>
            <a:r>
              <a:rPr lang="en-US" sz="800" dirty="0" smtClean="0"/>
              <a:t>by H</a:t>
            </a:r>
            <a:r>
              <a:rPr lang="en-US" sz="800" dirty="0"/>
              <a:t>. Robertson</a:t>
            </a:r>
            <a:r>
              <a:rPr lang="en-US" sz="800" dirty="0" smtClean="0"/>
              <a:t>,</a:t>
            </a:r>
            <a:endParaRPr lang="en-US" sz="800" dirty="0"/>
          </a:p>
          <a:p>
            <a:r>
              <a:rPr lang="en-US" sz="800" dirty="0" smtClean="0"/>
              <a:t>http</a:t>
            </a:r>
            <a:r>
              <a:rPr lang="en-US" sz="800" dirty="0"/>
              <a:t>://www.biodiversityexplorer.info/plants/amaranthaceae/chenopodium_quinoa.htm</a:t>
            </a:r>
          </a:p>
        </p:txBody>
      </p:sp>
    </p:spTree>
    <p:extLst>
      <p:ext uri="{BB962C8B-B14F-4D97-AF65-F5344CB8AC3E}">
        <p14:creationId xmlns:p14="http://schemas.microsoft.com/office/powerpoint/2010/main" val="2992583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sz="2400" dirty="0"/>
              <a:t>The purpose of this referee was to compare </a:t>
            </a:r>
            <a:r>
              <a:rPr lang="en-US" sz="2400" dirty="0" smtClean="0"/>
              <a:t>two </a:t>
            </a:r>
            <a:r>
              <a:rPr lang="en-US" sz="2400" dirty="0"/>
              <a:t>temperature regimes </a:t>
            </a:r>
            <a:r>
              <a:rPr lang="en-US" sz="2400" dirty="0" smtClean="0"/>
              <a:t>(20</a:t>
            </a:r>
            <a:r>
              <a:rPr lang="en-US" sz="2400" dirty="0" smtClean="0">
                <a:ea typeface="Calibri"/>
                <a:cs typeface="Times New Roman"/>
              </a:rPr>
              <a:t>°C and 15</a:t>
            </a:r>
            <a:r>
              <a:rPr lang="en-US" sz="2400" dirty="0" smtClean="0">
                <a:solidFill>
                  <a:prstClr val="black"/>
                </a:solidFill>
                <a:ea typeface="Calibri"/>
                <a:cs typeface="Times New Roman"/>
              </a:rPr>
              <a:t>°C) </a:t>
            </a:r>
            <a:r>
              <a:rPr lang="en-US" sz="2400" dirty="0" smtClean="0"/>
              <a:t>for quinoa, </a:t>
            </a:r>
            <a:r>
              <a:rPr lang="en-US" sz="2400" i="1" dirty="0" err="1" smtClean="0"/>
              <a:t>Chenopodium</a:t>
            </a:r>
            <a:r>
              <a:rPr lang="en-US" sz="2400" i="1" dirty="0" smtClean="0"/>
              <a:t> quinoa.</a:t>
            </a:r>
            <a:endParaRPr lang="en-US" sz="2400" i="1" dirty="0"/>
          </a:p>
          <a:p>
            <a:r>
              <a:rPr lang="en-US" sz="2400" dirty="0" smtClean="0"/>
              <a:t>The results should provide useful data in order to add germination methods for quinoa to the AOSA Rules.</a:t>
            </a:r>
          </a:p>
          <a:p>
            <a:endParaRPr lang="en-US" sz="2400" dirty="0" smtClean="0"/>
          </a:p>
          <a:p>
            <a:pPr marL="114300" indent="0">
              <a:buNone/>
            </a:pPr>
            <a:r>
              <a:rPr lang="en-US" sz="2400" dirty="0" smtClean="0"/>
              <a:t>NOTE: In addition to the germination referee, seed count information on 13 quinoa seed lots was also obtained in order to add purity weights to the AOSA Rules.</a:t>
            </a:r>
            <a:endParaRPr lang="en-US" sz="2400" dirty="0"/>
          </a:p>
        </p:txBody>
      </p:sp>
    </p:spTree>
    <p:extLst>
      <p:ext uri="{BB962C8B-B14F-4D97-AF65-F5344CB8AC3E}">
        <p14:creationId xmlns:p14="http://schemas.microsoft.com/office/powerpoint/2010/main" val="833524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organizers of this referee acquired 7 lots of quinoa seeds (</a:t>
            </a:r>
            <a:r>
              <a:rPr lang="en-US" i="1" dirty="0" err="1" smtClean="0"/>
              <a:t>Chenopodium</a:t>
            </a:r>
            <a:r>
              <a:rPr lang="en-US" i="1" dirty="0" smtClean="0"/>
              <a:t> quinoa</a:t>
            </a:r>
            <a:r>
              <a:rPr lang="en-US" dirty="0" smtClean="0"/>
              <a:t>) from three different companies.  In preliminary in-house testing, none of the seed lots available were </a:t>
            </a:r>
            <a:r>
              <a:rPr lang="en-US" dirty="0"/>
              <a:t>o</a:t>
            </a:r>
            <a:r>
              <a:rPr lang="en-US" dirty="0" smtClean="0"/>
              <a:t>f very high germination.  The four highest performing seed lots were chosen for this referee.</a:t>
            </a:r>
          </a:p>
          <a:p>
            <a:r>
              <a:rPr lang="en-US" dirty="0" smtClean="0"/>
              <a:t>A survey was sent out to the AOSA and SCST membership, with the purpose of finding volunteers for the referee with experience in seed laboratory germination and who were interested in participating.</a:t>
            </a:r>
          </a:p>
        </p:txBody>
      </p:sp>
    </p:spTree>
    <p:extLst>
      <p:ext uri="{BB962C8B-B14F-4D97-AF65-F5344CB8AC3E}">
        <p14:creationId xmlns:p14="http://schemas.microsoft.com/office/powerpoint/2010/main" val="1974475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Participants</a:t>
            </a:r>
            <a:endParaRPr lang="en-US" dirty="0"/>
          </a:p>
        </p:txBody>
      </p:sp>
      <p:sp>
        <p:nvSpPr>
          <p:cNvPr id="3" name="Content Placeholder 2"/>
          <p:cNvSpPr>
            <a:spLocks noGrp="1"/>
          </p:cNvSpPr>
          <p:nvPr>
            <p:ph idx="1"/>
          </p:nvPr>
        </p:nvSpPr>
        <p:spPr/>
        <p:txBody>
          <a:bodyPr>
            <a:normAutofit fontScale="85000" lnSpcReduction="10000"/>
          </a:bodyPr>
          <a:lstStyle/>
          <a:p>
            <a:pPr marL="114300" indent="0">
              <a:buNone/>
            </a:pPr>
            <a:r>
              <a:rPr lang="en-US" dirty="0" smtClean="0"/>
              <a:t>The following survey was sent out to the membership looking for referee participants:</a:t>
            </a:r>
          </a:p>
          <a:p>
            <a:pPr marL="114300" indent="0">
              <a:buNone/>
            </a:pPr>
            <a:r>
              <a:rPr lang="en-US" dirty="0" smtClean="0"/>
              <a:t>1. How many years’ experience do you have in seed testing?</a:t>
            </a:r>
          </a:p>
          <a:p>
            <a:pPr marL="114300" indent="0">
              <a:buNone/>
            </a:pPr>
            <a:r>
              <a:rPr lang="en-US" dirty="0" smtClean="0"/>
              <a:t>2. How many samples of quinoa (</a:t>
            </a:r>
            <a:r>
              <a:rPr lang="en-US" i="1" dirty="0" err="1" smtClean="0"/>
              <a:t>Chenopodium</a:t>
            </a:r>
            <a:r>
              <a:rPr lang="en-US" i="1" dirty="0" smtClean="0"/>
              <a:t> quinoa</a:t>
            </a:r>
            <a:r>
              <a:rPr lang="en-US" dirty="0" smtClean="0"/>
              <a:t>) do you evaluate for germination each year?</a:t>
            </a:r>
          </a:p>
          <a:p>
            <a:pPr marL="114300" indent="0">
              <a:buNone/>
            </a:pPr>
            <a:r>
              <a:rPr lang="en-US" dirty="0" smtClean="0"/>
              <a:t>3. Do you have both 20°C and 15°C germinators available for this study?</a:t>
            </a:r>
          </a:p>
          <a:p>
            <a:pPr marL="114300" indent="0">
              <a:buNone/>
            </a:pPr>
            <a:r>
              <a:rPr lang="en-US" dirty="0" smtClean="0"/>
              <a:t>4. Are you interested in participating in a referee comparing two germination temperatures for quinoa, a species not yet included in the AOSA Rules?</a:t>
            </a:r>
          </a:p>
          <a:p>
            <a:pPr marL="114300" indent="0">
              <a:buNone/>
            </a:pPr>
            <a:endParaRPr lang="en-US" dirty="0" smtClean="0"/>
          </a:p>
          <a:p>
            <a:endParaRPr lang="en-US" dirty="0"/>
          </a:p>
        </p:txBody>
      </p:sp>
    </p:spTree>
    <p:extLst>
      <p:ext uri="{BB962C8B-B14F-4D97-AF65-F5344CB8AC3E}">
        <p14:creationId xmlns:p14="http://schemas.microsoft.com/office/powerpoint/2010/main" val="799291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Survey</a:t>
            </a:r>
            <a:endParaRPr lang="en-US"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smtClean="0"/>
              <a:t>Analysts from 12 labs responded to the survey.  Here is a summary of the results:</a:t>
            </a:r>
          </a:p>
          <a:p>
            <a:pPr marL="114300" indent="0">
              <a:buNone/>
            </a:pPr>
            <a:r>
              <a:rPr lang="en-US" dirty="0" smtClean="0"/>
              <a:t>1. How </a:t>
            </a:r>
            <a:r>
              <a:rPr lang="en-US" dirty="0"/>
              <a:t>many years’ experience do you have in seed testing</a:t>
            </a:r>
            <a:r>
              <a:rPr lang="en-US" dirty="0" smtClean="0"/>
              <a:t>?</a:t>
            </a:r>
          </a:p>
          <a:p>
            <a:pPr marL="114300" indent="0">
              <a:buNone/>
            </a:pPr>
            <a:r>
              <a:rPr lang="en-US" dirty="0" smtClean="0"/>
              <a:t>	</a:t>
            </a:r>
            <a:r>
              <a:rPr lang="en-US" dirty="0" smtClean="0">
                <a:solidFill>
                  <a:srgbClr val="FF0000"/>
                </a:solidFill>
              </a:rPr>
              <a:t>Range 3 to 40 years, average of 19 years’ experience</a:t>
            </a:r>
            <a:endParaRPr lang="en-US" dirty="0">
              <a:solidFill>
                <a:srgbClr val="FF0000"/>
              </a:solidFill>
            </a:endParaRPr>
          </a:p>
          <a:p>
            <a:pPr marL="114300" indent="0">
              <a:buNone/>
            </a:pPr>
            <a:r>
              <a:rPr lang="en-US" dirty="0"/>
              <a:t>2. How many </a:t>
            </a:r>
            <a:r>
              <a:rPr lang="en-US" dirty="0" smtClean="0"/>
              <a:t>samples </a:t>
            </a:r>
            <a:r>
              <a:rPr lang="en-US" dirty="0"/>
              <a:t>of </a:t>
            </a:r>
            <a:r>
              <a:rPr lang="en-US" dirty="0" smtClean="0"/>
              <a:t>quinoa (</a:t>
            </a:r>
            <a:r>
              <a:rPr lang="en-US" i="1" dirty="0" err="1" smtClean="0"/>
              <a:t>Chenopodium</a:t>
            </a:r>
            <a:r>
              <a:rPr lang="en-US" i="1" dirty="0" smtClean="0"/>
              <a:t> quinoa</a:t>
            </a:r>
            <a:r>
              <a:rPr lang="en-US" dirty="0" smtClean="0"/>
              <a:t>) </a:t>
            </a:r>
            <a:r>
              <a:rPr lang="en-US" dirty="0"/>
              <a:t>do </a:t>
            </a:r>
            <a:r>
              <a:rPr lang="en-US" dirty="0" smtClean="0"/>
              <a:t>you evaluate </a:t>
            </a:r>
            <a:r>
              <a:rPr lang="en-US" dirty="0"/>
              <a:t>for germination each year?</a:t>
            </a:r>
          </a:p>
          <a:p>
            <a:pPr marL="114300" indent="0">
              <a:buNone/>
            </a:pPr>
            <a:r>
              <a:rPr lang="en-US" dirty="0"/>
              <a:t>	</a:t>
            </a:r>
            <a:r>
              <a:rPr lang="en-US" dirty="0" smtClean="0">
                <a:solidFill>
                  <a:srgbClr val="FF0000"/>
                </a:solidFill>
              </a:rPr>
              <a:t>Range </a:t>
            </a:r>
            <a:r>
              <a:rPr lang="en-US" dirty="0">
                <a:solidFill>
                  <a:srgbClr val="FF0000"/>
                </a:solidFill>
              </a:rPr>
              <a:t>0</a:t>
            </a:r>
            <a:r>
              <a:rPr lang="en-US" dirty="0" smtClean="0">
                <a:solidFill>
                  <a:srgbClr val="FF0000"/>
                </a:solidFill>
              </a:rPr>
              <a:t> to 20, Average 4</a:t>
            </a:r>
            <a:endParaRPr lang="en-US" dirty="0">
              <a:solidFill>
                <a:srgbClr val="FF0000"/>
              </a:solidFill>
            </a:endParaRPr>
          </a:p>
          <a:p>
            <a:pPr marL="114300" indent="0">
              <a:buNone/>
            </a:pPr>
            <a:r>
              <a:rPr lang="en-US" dirty="0"/>
              <a:t>3. Do you have both 20°C and 15°C germinators available for this study</a:t>
            </a:r>
            <a:r>
              <a:rPr lang="en-US" dirty="0" smtClean="0"/>
              <a:t>? </a:t>
            </a:r>
          </a:p>
          <a:p>
            <a:pPr marL="114300" indent="0">
              <a:buNone/>
            </a:pPr>
            <a:r>
              <a:rPr lang="en-US" dirty="0">
                <a:solidFill>
                  <a:srgbClr val="FF0000"/>
                </a:solidFill>
              </a:rPr>
              <a:t>	</a:t>
            </a:r>
            <a:r>
              <a:rPr lang="en-US" dirty="0" smtClean="0">
                <a:solidFill>
                  <a:srgbClr val="FF0000"/>
                </a:solidFill>
              </a:rPr>
              <a:t>All responded yes</a:t>
            </a:r>
            <a:endParaRPr lang="en-US" dirty="0">
              <a:solidFill>
                <a:srgbClr val="FF0000"/>
              </a:solidFill>
            </a:endParaRPr>
          </a:p>
        </p:txBody>
      </p:sp>
    </p:spTree>
    <p:extLst>
      <p:ext uri="{BB962C8B-B14F-4D97-AF65-F5344CB8AC3E}">
        <p14:creationId xmlns:p14="http://schemas.microsoft.com/office/powerpoint/2010/main" val="4245444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dirty="0" smtClean="0"/>
              <a:t>In August 2021, samples from four lots of quinoa were prepared and sent out, along with germination media (white blotters). The following are the specific directions given to the referee participants:</a:t>
            </a:r>
          </a:p>
          <a:p>
            <a:pPr marL="114300" indent="0">
              <a:buNone/>
            </a:pPr>
            <a:r>
              <a:rPr lang="en-US" dirty="0"/>
              <a:t>For each sample:</a:t>
            </a:r>
          </a:p>
          <a:p>
            <a:pPr marL="114300" lvl="0" indent="0">
              <a:buNone/>
            </a:pPr>
            <a:r>
              <a:rPr lang="en-US" dirty="0" smtClean="0"/>
              <a:t>	1. Plant </a:t>
            </a:r>
            <a:r>
              <a:rPr lang="en-US" dirty="0"/>
              <a:t>4 replicates of 100 seeds on top of white blotters </a:t>
            </a:r>
            <a:r>
              <a:rPr lang="en-US" dirty="0" smtClean="0"/>
              <a:t>	(</a:t>
            </a:r>
            <a:r>
              <a:rPr lang="en-US" dirty="0"/>
              <a:t>two layers) and place in 20°C germinator. </a:t>
            </a:r>
          </a:p>
          <a:p>
            <a:pPr marL="114300" lvl="0" indent="0">
              <a:buNone/>
            </a:pPr>
            <a:r>
              <a:rPr lang="en-US" dirty="0" smtClean="0"/>
              <a:t>	2. Record </a:t>
            </a:r>
            <a:r>
              <a:rPr lang="en-US" dirty="0"/>
              <a:t>4 day first count (normal sprouts) – Please use </a:t>
            </a:r>
            <a:r>
              <a:rPr lang="en-US" dirty="0" smtClean="0"/>
              <a:t>	the </a:t>
            </a:r>
            <a:r>
              <a:rPr lang="en-US" dirty="0"/>
              <a:t>seedling evaluation guidelines for </a:t>
            </a:r>
            <a:r>
              <a:rPr lang="en-US" dirty="0" err="1"/>
              <a:t>Chenopodiaceae</a:t>
            </a:r>
            <a:r>
              <a:rPr lang="en-US" dirty="0"/>
              <a:t> in </a:t>
            </a:r>
            <a:r>
              <a:rPr lang="en-US" dirty="0" smtClean="0"/>
              <a:t>	the </a:t>
            </a:r>
            <a:r>
              <a:rPr lang="en-US" dirty="0"/>
              <a:t>AOSA Rules Volume 4 (p. 38-2019).</a:t>
            </a:r>
          </a:p>
          <a:p>
            <a:pPr marL="114300" lvl="0" indent="0">
              <a:buNone/>
            </a:pPr>
            <a:r>
              <a:rPr lang="en-US" dirty="0" smtClean="0"/>
              <a:t>	3. Record </a:t>
            </a:r>
            <a:r>
              <a:rPr lang="en-US" dirty="0"/>
              <a:t>7 day final count (normal </a:t>
            </a:r>
            <a:r>
              <a:rPr lang="en-US" dirty="0" smtClean="0"/>
              <a:t>seedlings, </a:t>
            </a:r>
            <a:r>
              <a:rPr lang="en-US" dirty="0"/>
              <a:t>abnormal </a:t>
            </a:r>
            <a:r>
              <a:rPr lang="en-US" dirty="0" smtClean="0"/>
              <a:t>and 	dead</a:t>
            </a:r>
            <a:r>
              <a:rPr lang="en-US" dirty="0"/>
              <a:t>).</a:t>
            </a:r>
          </a:p>
          <a:p>
            <a:pPr marL="114300" lvl="0" indent="0">
              <a:buNone/>
            </a:pPr>
            <a:r>
              <a:rPr lang="en-US" dirty="0" smtClean="0"/>
              <a:t>	4. Repeat </a:t>
            </a:r>
            <a:r>
              <a:rPr lang="en-US" dirty="0"/>
              <a:t>steps 1-3 but place replicates in 15°C </a:t>
            </a:r>
            <a:r>
              <a:rPr lang="en-US" dirty="0" smtClean="0"/>
              <a:t>	germinator</a:t>
            </a:r>
            <a:r>
              <a:rPr lang="en-US" dirty="0"/>
              <a:t>.</a:t>
            </a:r>
          </a:p>
          <a:p>
            <a:pPr marL="114300" indent="0">
              <a:buNone/>
            </a:pPr>
            <a:endParaRPr lang="en-US" dirty="0"/>
          </a:p>
        </p:txBody>
      </p:sp>
    </p:spTree>
    <p:extLst>
      <p:ext uri="{BB962C8B-B14F-4D97-AF65-F5344CB8AC3E}">
        <p14:creationId xmlns:p14="http://schemas.microsoft.com/office/powerpoint/2010/main" val="3093843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sz="2800" dirty="0" smtClean="0"/>
              <a:t>All twelve laboratories completed the germination testing and sent in results by the end of October 2021.  </a:t>
            </a:r>
          </a:p>
          <a:p>
            <a:r>
              <a:rPr lang="en-US" sz="2800" dirty="0"/>
              <a:t>R</a:t>
            </a:r>
            <a:r>
              <a:rPr lang="en-US" sz="2800" dirty="0" smtClean="0"/>
              <a:t>esults from one lab were not included, as the results were not reported correctly.  The results from the other 11 laboratories were included in the final analysis.</a:t>
            </a:r>
          </a:p>
          <a:p>
            <a:r>
              <a:rPr lang="en-US" sz="2800" dirty="0" smtClean="0"/>
              <a:t>The results are summarized in the next two slides.</a:t>
            </a:r>
            <a:endParaRPr lang="en-US" sz="2800" dirty="0"/>
          </a:p>
        </p:txBody>
      </p:sp>
    </p:spTree>
    <p:extLst>
      <p:ext uri="{BB962C8B-B14F-4D97-AF65-F5344CB8AC3E}">
        <p14:creationId xmlns:p14="http://schemas.microsoft.com/office/powerpoint/2010/main" val="3400019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7772400" cy="1447800"/>
          </a:xfrm>
        </p:spPr>
        <p:txBody>
          <a:bodyPr>
            <a:normAutofit/>
          </a:bodyPr>
          <a:lstStyle/>
          <a:p>
            <a:pPr marL="114300" indent="0">
              <a:buNone/>
            </a:pPr>
            <a:r>
              <a:rPr lang="en-US" sz="3200" b="1" dirty="0" smtClean="0"/>
              <a:t>Average germination results for quinoa from 11 laboratories:</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299709037"/>
              </p:ext>
            </p:extLst>
          </p:nvPr>
        </p:nvGraphicFramePr>
        <p:xfrm>
          <a:off x="1143000" y="1908898"/>
          <a:ext cx="6400800" cy="3031073"/>
        </p:xfrm>
        <a:graphic>
          <a:graphicData uri="http://schemas.openxmlformats.org/drawingml/2006/table">
            <a:tbl>
              <a:tblPr firstRow="1" firstCol="1" bandRow="1"/>
              <a:tblGrid>
                <a:gridCol w="1862051"/>
                <a:gridCol w="2443941"/>
                <a:gridCol w="2094808"/>
              </a:tblGrid>
              <a:tr h="437965">
                <a:tc>
                  <a:txBody>
                    <a:bodyPr/>
                    <a:lstStyle/>
                    <a:p>
                      <a:pPr marL="0" marR="0" algn="ctr">
                        <a:lnSpc>
                          <a:spcPct val="115000"/>
                        </a:lnSpc>
                        <a:spcBef>
                          <a:spcPts val="0"/>
                        </a:spcBef>
                        <a:spcAft>
                          <a:spcPts val="0"/>
                        </a:spcAft>
                      </a:pPr>
                      <a:r>
                        <a:rPr lang="en-US" sz="2400" b="1" dirty="0">
                          <a:effectLst/>
                          <a:latin typeface="Calibri"/>
                          <a:ea typeface="Calibri"/>
                          <a:cs typeface="Times New Roman"/>
                        </a:rPr>
                        <a:t>Sample</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latin typeface="Calibri"/>
                          <a:ea typeface="Calibri"/>
                          <a:cs typeface="Times New Roman"/>
                        </a:rPr>
                        <a:t>Tested at </a:t>
                      </a:r>
                      <a:r>
                        <a:rPr lang="en-US" sz="2400" b="1" dirty="0" smtClean="0">
                          <a:effectLst/>
                          <a:latin typeface="Calibri"/>
                          <a:ea typeface="Calibri"/>
                          <a:cs typeface="Times New Roman"/>
                        </a:rPr>
                        <a:t>20°C</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latin typeface="Calibri"/>
                          <a:ea typeface="Calibri"/>
                          <a:cs typeface="Times New Roman"/>
                        </a:rPr>
                        <a:t>Tested at </a:t>
                      </a:r>
                      <a:r>
                        <a:rPr lang="en-US" sz="2400" b="1" dirty="0" smtClean="0">
                          <a:effectLst/>
                          <a:latin typeface="Calibri"/>
                          <a:ea typeface="Calibri"/>
                          <a:cs typeface="Times New Roman"/>
                        </a:rPr>
                        <a:t>15°C</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965">
                <a:tc>
                  <a:txBody>
                    <a:bodyPr/>
                    <a:lstStyle/>
                    <a:p>
                      <a:pPr marL="0" marR="0" algn="ctr">
                        <a:lnSpc>
                          <a:spcPct val="115000"/>
                        </a:lnSpc>
                        <a:spcBef>
                          <a:spcPts val="0"/>
                        </a:spcBef>
                        <a:spcAft>
                          <a:spcPts val="0"/>
                        </a:spcAft>
                      </a:pPr>
                      <a:r>
                        <a:rPr lang="en-US" sz="2400" dirty="0">
                          <a:effectLst/>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45.23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47.52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965">
                <a:tc>
                  <a:txBody>
                    <a:bodyPr/>
                    <a:lstStyle/>
                    <a:p>
                      <a:pPr marL="0" marR="0" algn="ctr">
                        <a:lnSpc>
                          <a:spcPct val="115000"/>
                        </a:lnSpc>
                        <a:spcBef>
                          <a:spcPts val="0"/>
                        </a:spcBef>
                        <a:spcAft>
                          <a:spcPts val="0"/>
                        </a:spcAft>
                      </a:pPr>
                      <a:r>
                        <a:rPr lang="en-US" sz="2400" dirty="0">
                          <a:effectLst/>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47.75</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49.98</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965">
                <a:tc>
                  <a:txBody>
                    <a:bodyPr/>
                    <a:lstStyle/>
                    <a:p>
                      <a:pPr marL="0" marR="0" algn="ctr">
                        <a:lnSpc>
                          <a:spcPct val="115000"/>
                        </a:lnSpc>
                        <a:spcBef>
                          <a:spcPts val="0"/>
                        </a:spcBef>
                        <a:spcAft>
                          <a:spcPts val="0"/>
                        </a:spcAft>
                      </a:pPr>
                      <a:r>
                        <a:rPr lang="en-US" sz="2400" dirty="0">
                          <a:effectLst/>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71.82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72.00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965">
                <a:tc>
                  <a:txBody>
                    <a:bodyPr/>
                    <a:lstStyle/>
                    <a:p>
                      <a:pPr marL="0" marR="0" algn="ctr">
                        <a:lnSpc>
                          <a:spcPct val="115000"/>
                        </a:lnSpc>
                        <a:spcBef>
                          <a:spcPts val="0"/>
                        </a:spcBef>
                        <a:spcAft>
                          <a:spcPts val="0"/>
                        </a:spcAft>
                      </a:pPr>
                      <a:r>
                        <a:rPr lang="en-US" sz="2400" dirty="0">
                          <a:effectLst/>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59.14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55.41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245">
                <a:tc>
                  <a:txBody>
                    <a:bodyPr/>
                    <a:lstStyle/>
                    <a:p>
                      <a:pPr marL="0" marR="0" algn="ctr">
                        <a:lnSpc>
                          <a:spcPct val="115000"/>
                        </a:lnSpc>
                        <a:spcBef>
                          <a:spcPts val="0"/>
                        </a:spcBef>
                        <a:spcAft>
                          <a:spcPts val="0"/>
                        </a:spcAft>
                      </a:pPr>
                      <a:r>
                        <a:rPr lang="en-US" sz="2400" b="0" dirty="0">
                          <a:effectLst/>
                          <a:latin typeface="Calibri"/>
                          <a:ea typeface="Calibri"/>
                          <a:cs typeface="Times New Roman"/>
                        </a:rPr>
                        <a:t>Overall Average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Calibri"/>
                          <a:ea typeface="Calibri"/>
                          <a:cs typeface="Times New Roman"/>
                        </a:rPr>
                        <a:t> </a:t>
                      </a:r>
                    </a:p>
                    <a:p>
                      <a:pPr marL="0" marR="0" algn="ctr">
                        <a:lnSpc>
                          <a:spcPct val="115000"/>
                        </a:lnSpc>
                        <a:spcBef>
                          <a:spcPts val="0"/>
                        </a:spcBef>
                        <a:spcAft>
                          <a:spcPts val="0"/>
                        </a:spcAft>
                      </a:pPr>
                      <a:r>
                        <a:rPr lang="en-US" sz="2400" b="1" dirty="0" smtClean="0">
                          <a:effectLst/>
                          <a:latin typeface="Calibri"/>
                          <a:ea typeface="Calibri"/>
                          <a:cs typeface="Times New Roman"/>
                        </a:rPr>
                        <a:t>55.99%</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Calibri"/>
                          <a:ea typeface="Calibri"/>
                          <a:cs typeface="Times New Roman"/>
                        </a:rPr>
                        <a:t> </a:t>
                      </a:r>
                    </a:p>
                    <a:p>
                      <a:pPr marL="0" marR="0" algn="ctr">
                        <a:lnSpc>
                          <a:spcPct val="115000"/>
                        </a:lnSpc>
                        <a:spcBef>
                          <a:spcPts val="0"/>
                        </a:spcBef>
                        <a:spcAft>
                          <a:spcPts val="0"/>
                        </a:spcAft>
                      </a:pPr>
                      <a:r>
                        <a:rPr lang="en-US" sz="2400" b="1" dirty="0" smtClean="0">
                          <a:effectLst/>
                          <a:latin typeface="Calibri"/>
                          <a:ea typeface="Calibri"/>
                          <a:cs typeface="Times New Roman"/>
                        </a:rPr>
                        <a:t>56.23%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553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TotalTime>
  <Words>1212</Words>
  <Application>Microsoft Office PowerPoint</Application>
  <PresentationFormat>On-screen Show (4:3)</PresentationFormat>
  <Paragraphs>251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2021 Quinoa Referee </vt:lpstr>
      <vt:lpstr>Introduction and Background</vt:lpstr>
      <vt:lpstr>Purpose</vt:lpstr>
      <vt:lpstr>Organization</vt:lpstr>
      <vt:lpstr>Survey of Participants</vt:lpstr>
      <vt:lpstr>Results of Survey</vt:lpstr>
      <vt:lpstr>Methods</vt:lpstr>
      <vt:lpstr>Results</vt:lpstr>
      <vt:lpstr>PowerPoint Presentation</vt:lpstr>
      <vt:lpstr>PowerPoint Presentation</vt:lpstr>
      <vt:lpstr>Final (7 day) Count - % Normal</vt:lpstr>
      <vt:lpstr>PowerPoint Presentation</vt:lpstr>
      <vt:lpstr>Overall results across 4 lots and 11 labs:</vt:lpstr>
      <vt:lpstr>Statistical Analysis</vt:lpstr>
      <vt:lpstr>Seed Count Information</vt:lpstr>
      <vt:lpstr>Seed Count Data</vt:lpstr>
      <vt:lpstr>Suggested Purity Weights</vt:lpstr>
      <vt:lpstr>Discussion</vt:lpstr>
      <vt:lpstr>Acknowledgements</vt:lpstr>
      <vt:lpstr>Participating Laboratories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Sunflower Referee</dc:title>
  <dc:creator>Ransom Seed All In 1</dc:creator>
  <cp:lastModifiedBy>Ransom Seed All In 1</cp:lastModifiedBy>
  <cp:revision>56</cp:revision>
  <dcterms:created xsi:type="dcterms:W3CDTF">2020-10-14T16:01:14Z</dcterms:created>
  <dcterms:modified xsi:type="dcterms:W3CDTF">2022-04-12T19:11:58Z</dcterms:modified>
</cp:coreProperties>
</file>