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70" r:id="rId11"/>
    <p:sldId id="265" r:id="rId12"/>
    <p:sldId id="274" r:id="rId13"/>
    <p:sldId id="267" r:id="rId14"/>
    <p:sldId id="266" r:id="rId15"/>
    <p:sldId id="275" r:id="rId16"/>
    <p:sldId id="276" r:id="rId17"/>
    <p:sldId id="268" r:id="rId18"/>
    <p:sldId id="269" r:id="rId19"/>
    <p:sldId id="273" r:id="rId20"/>
    <p:sldId id="271" r:id="rId21"/>
    <p:sldId id="272" r:id="rId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D9BF01"/>
    <a:srgbClr val="FEE002"/>
    <a:srgbClr val="D1E0FF"/>
    <a:srgbClr val="D1F3FF"/>
    <a:srgbClr val="0F1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9D3"/>
          </a:solidFill>
        </a:fill>
      </a:tcStyle>
    </a:wholeTbl>
    <a:band2H>
      <a:tcTxStyle/>
      <a:tcStyle>
        <a:tcBdr/>
        <a:fill>
          <a:solidFill>
            <a:srgbClr val="E8F4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7DE"/>
          </a:solidFill>
        </a:fill>
      </a:tcStyle>
    </a:wholeTbl>
    <a:band2H>
      <a:tcTxStyle/>
      <a:tcStyle>
        <a:tcBdr/>
        <a:fill>
          <a:solidFill>
            <a:srgbClr val="E7F3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E3DB"/>
          </a:solidFill>
        </a:fill>
      </a:tcStyle>
    </a:wholeTbl>
    <a:band2H>
      <a:tcTxStyle/>
      <a:tcStyle>
        <a:tcBdr/>
        <a:fill>
          <a:solidFill>
            <a:srgbClr val="EBF1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1143000" y="685800"/>
            <a:ext cx="4572000" cy="3429000"/>
          </a:xfrm>
          <a:prstGeom prst="rect">
            <a:avLst/>
          </a:prstGeom>
        </p:spPr>
        <p:txBody>
          <a:bodyPr/>
          <a:lstStyle/>
          <a:p>
            <a:endParaRPr/>
          </a:p>
        </p:txBody>
      </p:sp>
      <p:sp>
        <p:nvSpPr>
          <p:cNvPr id="272" name="Shape 2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Put picture of SCST in here.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028020" y="1769541"/>
            <a:ext cx="7080026" cy="1828801"/>
          </a:xfrm>
          <a:prstGeom prst="rect">
            <a:avLst/>
          </a:prstGeom>
        </p:spPr>
        <p:txBody>
          <a:bodyPr anchor="b"/>
          <a:lstStyle>
            <a:lvl1pPr>
              <a:defRPr sz="5400">
                <a:ln w="9524">
                  <a:solidFill>
                    <a:srgbClr val="404040">
                      <a:alpha val="10000"/>
                    </a:srgbClr>
                  </a:solidFill>
                </a:ln>
              </a:defRPr>
            </a:lvl1pPr>
          </a:lstStyle>
          <a:p>
            <a:r>
              <a:t>Title Text</a:t>
            </a:r>
          </a:p>
        </p:txBody>
      </p:sp>
      <p:sp>
        <p:nvSpPr>
          <p:cNvPr id="12" name="Body Level One…"/>
          <p:cNvSpPr txBox="1">
            <a:spLocks noGrp="1"/>
          </p:cNvSpPr>
          <p:nvPr>
            <p:ph type="body" sz="quarter" idx="1"/>
          </p:nvPr>
        </p:nvSpPr>
        <p:spPr>
          <a:xfrm>
            <a:off x="1028020" y="3598338"/>
            <a:ext cx="7080026" cy="1049870"/>
          </a:xfrm>
          <a:prstGeom prst="rect">
            <a:avLst/>
          </a:prstGeom>
        </p:spPr>
        <p:txBody>
          <a:bodyPr/>
          <a:lstStyle>
            <a:lvl1pPr marL="0" indent="0" algn="ctr">
              <a:buClrTx/>
              <a:buSzTx/>
              <a:buFontTx/>
              <a:buNone/>
              <a:defRPr>
                <a:solidFill>
                  <a:srgbClr val="FFFFFF"/>
                </a:solidFill>
              </a:defRPr>
            </a:lvl1pPr>
            <a:lvl2pPr marL="0" indent="0" algn="ctr">
              <a:buClrTx/>
              <a:buSzTx/>
              <a:buFontTx/>
              <a:buNone/>
              <a:defRPr>
                <a:solidFill>
                  <a:srgbClr val="FFFFFF"/>
                </a:solidFill>
              </a:defRPr>
            </a:lvl2pPr>
            <a:lvl3pPr marL="0" indent="0" algn="ctr">
              <a:buClrTx/>
              <a:buSzTx/>
              <a:buFontTx/>
              <a:buNone/>
              <a:defRPr>
                <a:solidFill>
                  <a:srgbClr val="FFFFFF"/>
                </a:solidFill>
              </a:defRPr>
            </a:lvl3pPr>
            <a:lvl4pPr marL="0" indent="0" algn="ctr">
              <a:buClrTx/>
              <a:buSzTx/>
              <a:buFontTx/>
              <a:buNone/>
              <a:defRPr>
                <a:solidFill>
                  <a:srgbClr val="FFFFFF"/>
                </a:solidFill>
              </a:defRPr>
            </a:lvl4pPr>
            <a:lvl5pPr marL="0" indent="0" algn="ctr">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pic>
        <p:nvPicPr>
          <p:cNvPr id="95" name="Picture 7" descr="Picture 7"/>
          <p:cNvPicPr>
            <a:picLocks noChangeAspect="1"/>
          </p:cNvPicPr>
          <p:nvPr/>
        </p:nvPicPr>
        <p:blipFill>
          <a:blip r:embed="rId2"/>
          <a:stretch>
            <a:fillRect/>
          </a:stretch>
        </p:blipFill>
        <p:spPr>
          <a:xfrm>
            <a:off x="743993" y="540085"/>
            <a:ext cx="7656014" cy="3834375"/>
          </a:xfrm>
          <a:prstGeom prst="rect">
            <a:avLst/>
          </a:prstGeom>
          <a:ln w="12700">
            <a:miter lim="400000"/>
          </a:ln>
        </p:spPr>
      </p:pic>
      <p:sp>
        <p:nvSpPr>
          <p:cNvPr id="96" name="Title Text"/>
          <p:cNvSpPr txBox="1">
            <a:spLocks noGrp="1"/>
          </p:cNvSpPr>
          <p:nvPr>
            <p:ph type="title"/>
          </p:nvPr>
        </p:nvSpPr>
        <p:spPr>
          <a:xfrm>
            <a:off x="685354" y="4565255"/>
            <a:ext cx="7766495" cy="543475"/>
          </a:xfrm>
          <a:prstGeom prst="rect">
            <a:avLst/>
          </a:prstGeom>
        </p:spPr>
        <p:txBody>
          <a:bodyPr anchor="b"/>
          <a:lstStyle>
            <a:lvl1pPr>
              <a:defRPr sz="2800"/>
            </a:lvl1pPr>
          </a:lstStyle>
          <a:p>
            <a:r>
              <a:t>Title Text</a:t>
            </a:r>
          </a:p>
        </p:txBody>
      </p:sp>
      <p:sp>
        <p:nvSpPr>
          <p:cNvPr id="97" name="Picture Placeholder 2"/>
          <p:cNvSpPr>
            <a:spLocks noGrp="1"/>
          </p:cNvSpPr>
          <p:nvPr>
            <p:ph type="pic" idx="13"/>
          </p:nvPr>
        </p:nvSpPr>
        <p:spPr>
          <a:xfrm>
            <a:off x="926217" y="695008"/>
            <a:ext cx="7285602" cy="3525674"/>
          </a:xfrm>
          <a:prstGeom prst="rect">
            <a:avLst/>
          </a:prstGeom>
          <a:effectLst>
            <a:outerShdw blurRad="38100" dist="25400" dir="4440000" rotWithShape="0">
              <a:srgbClr val="000000">
                <a:alpha val="36000"/>
              </a:srgbClr>
            </a:outerShdw>
          </a:effectLst>
        </p:spPr>
        <p:txBody>
          <a:bodyPr lIns="91439" tIns="45719" rIns="91439" bIns="45719">
            <a:noAutofit/>
          </a:bodyPr>
          <a:lstStyle/>
          <a:p>
            <a:endParaRPr/>
          </a:p>
        </p:txBody>
      </p:sp>
      <p:sp>
        <p:nvSpPr>
          <p:cNvPr id="98" name="Body Level One…"/>
          <p:cNvSpPr txBox="1">
            <a:spLocks noGrp="1"/>
          </p:cNvSpPr>
          <p:nvPr>
            <p:ph type="body" sz="quarter" idx="1"/>
          </p:nvPr>
        </p:nvSpPr>
        <p:spPr>
          <a:xfrm>
            <a:off x="685346" y="5108728"/>
            <a:ext cx="7765323" cy="682475"/>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685346" y="608436"/>
            <a:ext cx="7765323" cy="3534346"/>
          </a:xfrm>
          <a:prstGeom prst="rect">
            <a:avLst/>
          </a:prstGeom>
        </p:spPr>
        <p:txBody>
          <a:bodyPr/>
          <a:lstStyle>
            <a:lvl1pPr>
              <a:defRPr sz="3200"/>
            </a:lvl1pPr>
          </a:lstStyle>
          <a:p>
            <a:r>
              <a:t>Title Text</a:t>
            </a:r>
          </a:p>
        </p:txBody>
      </p:sp>
      <p:sp>
        <p:nvSpPr>
          <p:cNvPr id="107" name="Body Level One…"/>
          <p:cNvSpPr txBox="1">
            <a:spLocks noGrp="1"/>
          </p:cNvSpPr>
          <p:nvPr>
            <p:ph type="body" sz="quarter" idx="1"/>
          </p:nvPr>
        </p:nvSpPr>
        <p:spPr>
          <a:xfrm>
            <a:off x="685346" y="4295180"/>
            <a:ext cx="7765323" cy="1501829"/>
          </a:xfrm>
          <a:prstGeom prst="rect">
            <a:avLst/>
          </a:prstGeom>
        </p:spPr>
        <p:txBody>
          <a:bodyPr anchor="ct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15" name="Title Text"/>
          <p:cNvSpPr txBox="1">
            <a:spLocks noGrp="1"/>
          </p:cNvSpPr>
          <p:nvPr>
            <p:ph type="title"/>
          </p:nvPr>
        </p:nvSpPr>
        <p:spPr>
          <a:xfrm>
            <a:off x="1084658" y="609600"/>
            <a:ext cx="6977068" cy="2992904"/>
          </a:xfrm>
          <a:prstGeom prst="rect">
            <a:avLst/>
          </a:prstGeom>
        </p:spPr>
        <p:txBody>
          <a:bodyPr/>
          <a:lstStyle>
            <a:lvl1pPr>
              <a:defRPr sz="3200"/>
            </a:lvl1pPr>
          </a:lstStyle>
          <a:p>
            <a:r>
              <a:t>Title Text</a:t>
            </a:r>
          </a:p>
        </p:txBody>
      </p:sp>
      <p:sp>
        <p:nvSpPr>
          <p:cNvPr id="116" name="Body Level One…"/>
          <p:cNvSpPr txBox="1">
            <a:spLocks noGrp="1"/>
          </p:cNvSpPr>
          <p:nvPr>
            <p:ph type="body" sz="quarter" idx="1"/>
          </p:nvPr>
        </p:nvSpPr>
        <p:spPr>
          <a:xfrm>
            <a:off x="1290484" y="3610033"/>
            <a:ext cx="6564225" cy="532752"/>
          </a:xfrm>
          <a:prstGeom prst="rect">
            <a:avLst/>
          </a:prstGeom>
        </p:spPr>
        <p:txBody>
          <a:bodyPr/>
          <a:lstStyle>
            <a:lvl1pPr marL="0" indent="0" algn="r">
              <a:buClrTx/>
              <a:buSzTx/>
              <a:buFontTx/>
              <a:buNone/>
              <a:defRPr sz="1400"/>
            </a:lvl1pPr>
            <a:lvl2pPr marL="0" indent="0" algn="r">
              <a:buClrTx/>
              <a:buSzTx/>
              <a:buFontTx/>
              <a:buNone/>
              <a:defRPr sz="1400"/>
            </a:lvl2pPr>
            <a:lvl3pPr marL="0" indent="0" algn="r">
              <a:buClrTx/>
              <a:buSzTx/>
              <a:buFontTx/>
              <a:buNone/>
              <a:defRPr sz="1400"/>
            </a:lvl3pPr>
            <a:lvl4pPr marL="0" indent="0" algn="r">
              <a:buClrTx/>
              <a:buSzTx/>
              <a:buFontTx/>
              <a:buNone/>
              <a:defRPr sz="1400"/>
            </a:lvl4pPr>
            <a:lvl5pPr marL="0" indent="0" algn="r">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7" name="Text Placeholder 3"/>
          <p:cNvSpPr>
            <a:spLocks noGrp="1"/>
          </p:cNvSpPr>
          <p:nvPr>
            <p:ph type="body" sz="quarter" idx="13"/>
          </p:nvPr>
        </p:nvSpPr>
        <p:spPr>
          <a:xfrm>
            <a:off x="685345" y="4304353"/>
            <a:ext cx="7765323" cy="1489499"/>
          </a:xfrm>
          <a:prstGeom prst="rect">
            <a:avLst/>
          </a:prstGeom>
        </p:spPr>
        <p:txBody>
          <a:bodyPr anchor="ctr"/>
          <a:lstStyle/>
          <a:p>
            <a:endParaRPr/>
          </a:p>
        </p:txBody>
      </p:sp>
      <p:sp>
        <p:nvSpPr>
          <p:cNvPr id="118" name="TextBox 10"/>
          <p:cNvSpPr txBox="1"/>
          <p:nvPr/>
        </p:nvSpPr>
        <p:spPr>
          <a:xfrm>
            <a:off x="627458" y="510978"/>
            <a:ext cx="457203" cy="1310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8000" cap="all">
                <a:solidFill>
                  <a:srgbClr val="FFFFFF"/>
                </a:solidFill>
                <a:latin typeface="Calisto MT"/>
                <a:ea typeface="Calisto MT"/>
                <a:cs typeface="Calisto MT"/>
                <a:sym typeface="Calisto MT"/>
              </a:defRPr>
            </a:lvl1pPr>
          </a:lstStyle>
          <a:p>
            <a:r>
              <a:t>“</a:t>
            </a:r>
          </a:p>
        </p:txBody>
      </p:sp>
      <p:sp>
        <p:nvSpPr>
          <p:cNvPr id="119" name="TextBox 12"/>
          <p:cNvSpPr txBox="1"/>
          <p:nvPr/>
        </p:nvSpPr>
        <p:spPr>
          <a:xfrm>
            <a:off x="7828359" y="2570310"/>
            <a:ext cx="457203" cy="1310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a:defRPr sz="8000" cap="all">
                <a:solidFill>
                  <a:srgbClr val="FFFFFF"/>
                </a:solidFill>
                <a:latin typeface="Calisto MT"/>
                <a:ea typeface="Calisto MT"/>
                <a:cs typeface="Calisto MT"/>
                <a:sym typeface="Calisto MT"/>
              </a:defRPr>
            </a:lvl1pPr>
          </a:lstStyle>
          <a:p>
            <a:r>
              <a:t>”</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685346" y="2126943"/>
            <a:ext cx="7765323" cy="2511838"/>
          </a:xfrm>
          <a:prstGeom prst="rect">
            <a:avLst/>
          </a:prstGeom>
        </p:spPr>
        <p:txBody>
          <a:bodyPr anchor="b"/>
          <a:lstStyle>
            <a:lvl1pPr>
              <a:defRPr sz="3200"/>
            </a:lvl1pPr>
          </a:lstStyle>
          <a:p>
            <a:r>
              <a:t>Title Text</a:t>
            </a:r>
          </a:p>
        </p:txBody>
      </p:sp>
      <p:sp>
        <p:nvSpPr>
          <p:cNvPr id="128" name="Body Level One…"/>
          <p:cNvSpPr txBox="1">
            <a:spLocks noGrp="1"/>
          </p:cNvSpPr>
          <p:nvPr>
            <p:ph type="body" sz="quarter" idx="1"/>
          </p:nvPr>
        </p:nvSpPr>
        <p:spPr>
          <a:xfrm>
            <a:off x="685338" y="4650556"/>
            <a:ext cx="7764151" cy="1140647"/>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sp>
        <p:nvSpPr>
          <p:cNvPr id="136" name="Title Text"/>
          <p:cNvSpPr txBox="1">
            <a:spLocks noGrp="1"/>
          </p:cNvSpPr>
          <p:nvPr>
            <p:ph type="title"/>
          </p:nvPr>
        </p:nvSpPr>
        <p:spPr>
          <a:prstGeom prst="rect">
            <a:avLst/>
          </a:prstGeom>
        </p:spPr>
        <p:txBody>
          <a:bodyPr/>
          <a:lstStyle/>
          <a:p>
            <a:r>
              <a:t>Title Text</a:t>
            </a:r>
          </a:p>
        </p:txBody>
      </p:sp>
      <p:sp>
        <p:nvSpPr>
          <p:cNvPr id="137" name="Body Level One…"/>
          <p:cNvSpPr txBox="1">
            <a:spLocks noGrp="1"/>
          </p:cNvSpPr>
          <p:nvPr>
            <p:ph type="body" sz="quarter" idx="1"/>
          </p:nvPr>
        </p:nvSpPr>
        <p:spPr>
          <a:xfrm>
            <a:off x="685346" y="1885950"/>
            <a:ext cx="2475740" cy="576263"/>
          </a:xfrm>
          <a:prstGeom prst="rect">
            <a:avLst/>
          </a:prstGeom>
        </p:spPr>
        <p:txBody>
          <a:bodyPr anchor="b"/>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 name="Text Placeholder 3"/>
          <p:cNvSpPr>
            <a:spLocks noGrp="1"/>
          </p:cNvSpPr>
          <p:nvPr>
            <p:ph type="body" sz="quarter" idx="13"/>
          </p:nvPr>
        </p:nvSpPr>
        <p:spPr>
          <a:xfrm>
            <a:off x="685346" y="2571750"/>
            <a:ext cx="2475740" cy="3219450"/>
          </a:xfrm>
          <a:prstGeom prst="rect">
            <a:avLst/>
          </a:prstGeom>
        </p:spPr>
        <p:txBody>
          <a:bodyPr/>
          <a:lstStyle/>
          <a:p>
            <a:endParaRPr/>
          </a:p>
        </p:txBody>
      </p:sp>
      <p:sp>
        <p:nvSpPr>
          <p:cNvPr id="139" name="Text Placeholder 4"/>
          <p:cNvSpPr>
            <a:spLocks noGrp="1"/>
          </p:cNvSpPr>
          <p:nvPr>
            <p:ph type="body" sz="quarter" idx="14"/>
          </p:nvPr>
        </p:nvSpPr>
        <p:spPr>
          <a:xfrm>
            <a:off x="3335032" y="1885950"/>
            <a:ext cx="2475741" cy="576263"/>
          </a:xfrm>
          <a:prstGeom prst="rect">
            <a:avLst/>
          </a:prstGeom>
        </p:spPr>
        <p:txBody>
          <a:bodyPr anchor="b"/>
          <a:lstStyle/>
          <a:p>
            <a:endParaRPr/>
          </a:p>
        </p:txBody>
      </p:sp>
      <p:sp>
        <p:nvSpPr>
          <p:cNvPr id="140" name="Text Placeholder 3"/>
          <p:cNvSpPr>
            <a:spLocks noGrp="1"/>
          </p:cNvSpPr>
          <p:nvPr>
            <p:ph type="body" sz="quarter" idx="15"/>
          </p:nvPr>
        </p:nvSpPr>
        <p:spPr>
          <a:xfrm>
            <a:off x="3331076" y="2571750"/>
            <a:ext cx="2475741" cy="3219450"/>
          </a:xfrm>
          <a:prstGeom prst="rect">
            <a:avLst/>
          </a:prstGeom>
        </p:spPr>
        <p:txBody>
          <a:bodyPr/>
          <a:lstStyle/>
          <a:p>
            <a:endParaRPr/>
          </a:p>
        </p:txBody>
      </p:sp>
      <p:sp>
        <p:nvSpPr>
          <p:cNvPr id="141" name="Text Placeholder 4"/>
          <p:cNvSpPr>
            <a:spLocks noGrp="1"/>
          </p:cNvSpPr>
          <p:nvPr>
            <p:ph type="body" sz="quarter" idx="16"/>
          </p:nvPr>
        </p:nvSpPr>
        <p:spPr>
          <a:xfrm>
            <a:off x="5974929" y="1885950"/>
            <a:ext cx="2475741" cy="576263"/>
          </a:xfrm>
          <a:prstGeom prst="rect">
            <a:avLst/>
          </a:prstGeom>
        </p:spPr>
        <p:txBody>
          <a:bodyPr anchor="b"/>
          <a:lstStyle/>
          <a:p>
            <a:endParaRPr/>
          </a:p>
        </p:txBody>
      </p:sp>
      <p:sp>
        <p:nvSpPr>
          <p:cNvPr id="142" name="Text Placeholder 3"/>
          <p:cNvSpPr>
            <a:spLocks noGrp="1"/>
          </p:cNvSpPr>
          <p:nvPr>
            <p:ph type="body" sz="quarter" idx="17"/>
          </p:nvPr>
        </p:nvSpPr>
        <p:spPr>
          <a:xfrm>
            <a:off x="5974929" y="2571750"/>
            <a:ext cx="2475741" cy="3219450"/>
          </a:xfrm>
          <a:prstGeom prst="rect">
            <a:avLst/>
          </a:prstGeom>
        </p:spPr>
        <p:txBody>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pic>
        <p:nvPicPr>
          <p:cNvPr id="150" name="Picture 5" descr="Picture 5"/>
          <p:cNvPicPr>
            <a:picLocks noChangeAspect="1"/>
          </p:cNvPicPr>
          <p:nvPr/>
        </p:nvPicPr>
        <p:blipFill>
          <a:blip r:embed="rId2"/>
          <a:stretch>
            <a:fillRect/>
          </a:stretch>
        </p:blipFill>
        <p:spPr>
          <a:xfrm>
            <a:off x="659238" y="1826042"/>
            <a:ext cx="2529047" cy="1833561"/>
          </a:xfrm>
          <a:prstGeom prst="rect">
            <a:avLst/>
          </a:prstGeom>
          <a:ln w="12700">
            <a:miter lim="400000"/>
          </a:ln>
        </p:spPr>
      </p:pic>
      <p:pic>
        <p:nvPicPr>
          <p:cNvPr id="151" name="Picture 27" descr="Picture 27"/>
          <p:cNvPicPr>
            <a:picLocks noChangeAspect="1"/>
          </p:cNvPicPr>
          <p:nvPr/>
        </p:nvPicPr>
        <p:blipFill>
          <a:blip r:embed="rId2"/>
          <a:stretch>
            <a:fillRect/>
          </a:stretch>
        </p:blipFill>
        <p:spPr>
          <a:xfrm>
            <a:off x="3293812" y="1826042"/>
            <a:ext cx="2529049" cy="1833561"/>
          </a:xfrm>
          <a:prstGeom prst="rect">
            <a:avLst/>
          </a:prstGeom>
          <a:ln w="12700">
            <a:miter lim="400000"/>
          </a:ln>
        </p:spPr>
      </p:pic>
      <p:pic>
        <p:nvPicPr>
          <p:cNvPr id="152" name="Picture 28" descr="Picture 28"/>
          <p:cNvPicPr>
            <a:picLocks noChangeAspect="1"/>
          </p:cNvPicPr>
          <p:nvPr/>
        </p:nvPicPr>
        <p:blipFill>
          <a:blip r:embed="rId2"/>
          <a:stretch>
            <a:fillRect/>
          </a:stretch>
        </p:blipFill>
        <p:spPr>
          <a:xfrm>
            <a:off x="5921714" y="1826042"/>
            <a:ext cx="2529049" cy="1833561"/>
          </a:xfrm>
          <a:prstGeom prst="rect">
            <a:avLst/>
          </a:prstGeom>
          <a:ln w="12700">
            <a:miter lim="400000"/>
          </a:ln>
        </p:spPr>
      </p:pic>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sz="quarter" idx="1"/>
          </p:nvPr>
        </p:nvSpPr>
        <p:spPr>
          <a:xfrm>
            <a:off x="685346" y="3904105"/>
            <a:ext cx="2475740" cy="576265"/>
          </a:xfrm>
          <a:prstGeom prst="rect">
            <a:avLst/>
          </a:prstGeom>
        </p:spPr>
        <p:txBody>
          <a:bodyPr anchor="b"/>
          <a:lstStyle>
            <a:lvl1pPr marL="0" indent="0" algn="ctr">
              <a:buClrTx/>
              <a:buSzTx/>
              <a:buFontTx/>
              <a:buNone/>
              <a:defRPr>
                <a:solidFill>
                  <a:srgbClr val="FFFFFF"/>
                </a:solidFill>
              </a:defRPr>
            </a:lvl1pPr>
            <a:lvl2pPr marL="0" indent="0" algn="ctr">
              <a:buClrTx/>
              <a:buSzTx/>
              <a:buFontTx/>
              <a:buNone/>
              <a:defRPr>
                <a:solidFill>
                  <a:srgbClr val="FFFFFF"/>
                </a:solidFill>
              </a:defRPr>
            </a:lvl2pPr>
            <a:lvl3pPr marL="0" indent="0" algn="ctr">
              <a:buClrTx/>
              <a:buSzTx/>
              <a:buFontTx/>
              <a:buNone/>
              <a:defRPr>
                <a:solidFill>
                  <a:srgbClr val="FFFFFF"/>
                </a:solidFill>
              </a:defRPr>
            </a:lvl3pPr>
            <a:lvl4pPr marL="0" indent="0" algn="ctr">
              <a:buClrTx/>
              <a:buSzTx/>
              <a:buFontTx/>
              <a:buNone/>
              <a:defRPr>
                <a:solidFill>
                  <a:srgbClr val="FFFFFF"/>
                </a:solidFill>
              </a:defRPr>
            </a:lvl4pPr>
            <a:lvl5pPr marL="0" indent="0" algn="ctr">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5" name="Picture Placeholder 2"/>
          <p:cNvSpPr>
            <a:spLocks noGrp="1"/>
          </p:cNvSpPr>
          <p:nvPr>
            <p:ph type="pic" sz="quarter" idx="13"/>
          </p:nvPr>
        </p:nvSpPr>
        <p:spPr>
          <a:xfrm>
            <a:off x="763576" y="1938918"/>
            <a:ext cx="2319279" cy="1602957"/>
          </a:xfrm>
          <a:prstGeom prst="rect">
            <a:avLst/>
          </a:prstGeom>
          <a:effectLst>
            <a:outerShdw blurRad="38100" dist="25400" dir="4440000" rotWithShape="0">
              <a:srgbClr val="000000">
                <a:alpha val="36000"/>
              </a:srgbClr>
            </a:outerShdw>
          </a:effectLst>
        </p:spPr>
        <p:txBody>
          <a:bodyPr lIns="91439" tIns="45719" rIns="91439" bIns="45719">
            <a:noAutofit/>
          </a:bodyPr>
          <a:lstStyle/>
          <a:p>
            <a:endParaRPr/>
          </a:p>
        </p:txBody>
      </p:sp>
      <p:sp>
        <p:nvSpPr>
          <p:cNvPr id="156" name="Text Placeholder 3"/>
          <p:cNvSpPr>
            <a:spLocks noGrp="1"/>
          </p:cNvSpPr>
          <p:nvPr>
            <p:ph type="body" sz="quarter" idx="14"/>
          </p:nvPr>
        </p:nvSpPr>
        <p:spPr>
          <a:xfrm>
            <a:off x="685346" y="4480369"/>
            <a:ext cx="2475740" cy="1310836"/>
          </a:xfrm>
          <a:prstGeom prst="rect">
            <a:avLst/>
          </a:prstGeom>
        </p:spPr>
        <p:txBody>
          <a:bodyPr/>
          <a:lstStyle/>
          <a:p>
            <a:endParaRPr/>
          </a:p>
        </p:txBody>
      </p:sp>
      <p:sp>
        <p:nvSpPr>
          <p:cNvPr id="157" name="Text Placeholder 4"/>
          <p:cNvSpPr>
            <a:spLocks noGrp="1"/>
          </p:cNvSpPr>
          <p:nvPr>
            <p:ph type="body" sz="quarter" idx="15"/>
          </p:nvPr>
        </p:nvSpPr>
        <p:spPr>
          <a:xfrm>
            <a:off x="3332091" y="3904105"/>
            <a:ext cx="2475741" cy="576265"/>
          </a:xfrm>
          <a:prstGeom prst="rect">
            <a:avLst/>
          </a:prstGeom>
        </p:spPr>
        <p:txBody>
          <a:bodyPr anchor="b"/>
          <a:lstStyle/>
          <a:p>
            <a:endParaRPr/>
          </a:p>
        </p:txBody>
      </p:sp>
      <p:sp>
        <p:nvSpPr>
          <p:cNvPr id="158" name="Picture Placeholder 2"/>
          <p:cNvSpPr>
            <a:spLocks noGrp="1"/>
          </p:cNvSpPr>
          <p:nvPr>
            <p:ph type="pic" sz="quarter" idx="16"/>
          </p:nvPr>
        </p:nvSpPr>
        <p:spPr>
          <a:xfrm>
            <a:off x="3409307" y="1939094"/>
            <a:ext cx="2319279" cy="1608167"/>
          </a:xfrm>
          <a:prstGeom prst="rect">
            <a:avLst/>
          </a:prstGeom>
          <a:effectLst>
            <a:outerShdw blurRad="38100" dist="25400" dir="4440000" rotWithShape="0">
              <a:srgbClr val="000000">
                <a:alpha val="36000"/>
              </a:srgbClr>
            </a:outerShdw>
          </a:effectLst>
        </p:spPr>
        <p:txBody>
          <a:bodyPr lIns="91439" tIns="45719" rIns="91439" bIns="45719">
            <a:noAutofit/>
          </a:bodyPr>
          <a:lstStyle/>
          <a:p>
            <a:endParaRPr/>
          </a:p>
        </p:txBody>
      </p:sp>
      <p:sp>
        <p:nvSpPr>
          <p:cNvPr id="159" name="Text Placeholder 3"/>
          <p:cNvSpPr>
            <a:spLocks noGrp="1"/>
          </p:cNvSpPr>
          <p:nvPr>
            <p:ph type="body" sz="quarter" idx="17"/>
          </p:nvPr>
        </p:nvSpPr>
        <p:spPr>
          <a:xfrm>
            <a:off x="3331073" y="4480366"/>
            <a:ext cx="2476757" cy="1310836"/>
          </a:xfrm>
          <a:prstGeom prst="rect">
            <a:avLst/>
          </a:prstGeom>
        </p:spPr>
        <p:txBody>
          <a:bodyPr/>
          <a:lstStyle/>
          <a:p>
            <a:endParaRPr/>
          </a:p>
        </p:txBody>
      </p:sp>
      <p:sp>
        <p:nvSpPr>
          <p:cNvPr id="160" name="Text Placeholder 4"/>
          <p:cNvSpPr>
            <a:spLocks noGrp="1"/>
          </p:cNvSpPr>
          <p:nvPr>
            <p:ph type="body" sz="quarter" idx="18"/>
          </p:nvPr>
        </p:nvSpPr>
        <p:spPr>
          <a:xfrm>
            <a:off x="5975022" y="3904105"/>
            <a:ext cx="2475741" cy="576265"/>
          </a:xfrm>
          <a:prstGeom prst="rect">
            <a:avLst/>
          </a:prstGeom>
        </p:spPr>
        <p:txBody>
          <a:bodyPr anchor="b"/>
          <a:lstStyle/>
          <a:p>
            <a:endParaRPr/>
          </a:p>
        </p:txBody>
      </p:sp>
      <p:sp>
        <p:nvSpPr>
          <p:cNvPr id="161" name="Picture Placeholder 2"/>
          <p:cNvSpPr>
            <a:spLocks noGrp="1"/>
          </p:cNvSpPr>
          <p:nvPr>
            <p:ph type="pic" sz="quarter" idx="19"/>
          </p:nvPr>
        </p:nvSpPr>
        <p:spPr>
          <a:xfrm>
            <a:off x="6056774" y="1934429"/>
            <a:ext cx="2319279" cy="1607297"/>
          </a:xfrm>
          <a:prstGeom prst="rect">
            <a:avLst/>
          </a:prstGeom>
          <a:effectLst>
            <a:outerShdw blurRad="38100" dist="25400" dir="4440000" rotWithShape="0">
              <a:srgbClr val="000000">
                <a:alpha val="36000"/>
              </a:srgbClr>
            </a:outerShdw>
          </a:effectLst>
        </p:spPr>
        <p:txBody>
          <a:bodyPr lIns="91439" tIns="45719" rIns="91439" bIns="45719">
            <a:noAutofit/>
          </a:bodyPr>
          <a:lstStyle/>
          <a:p>
            <a:endParaRPr/>
          </a:p>
        </p:txBody>
      </p:sp>
      <p:sp>
        <p:nvSpPr>
          <p:cNvPr id="162" name="Text Placeholder 3"/>
          <p:cNvSpPr>
            <a:spLocks noGrp="1"/>
          </p:cNvSpPr>
          <p:nvPr>
            <p:ph type="body" sz="quarter" idx="20"/>
          </p:nvPr>
        </p:nvSpPr>
        <p:spPr>
          <a:xfrm>
            <a:off x="5974929" y="4480366"/>
            <a:ext cx="2475741" cy="1310838"/>
          </a:xfrm>
          <a:prstGeom prst="rect">
            <a:avLst/>
          </a:prstGeom>
        </p:spPr>
        <p:txBody>
          <a:bodyPr/>
          <a:lstStyle/>
          <a:p>
            <a:endParaRP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0" name="Rectangle 8"/>
          <p:cNvSpPr/>
          <p:nvPr/>
        </p:nvSpPr>
        <p:spPr>
          <a:xfrm>
            <a:off x="0" y="-3"/>
            <a:ext cx="9144000" cy="4572007"/>
          </a:xfrm>
          <a:prstGeom prst="rect">
            <a:avLst/>
          </a:prstGeom>
          <a:solidFill>
            <a:srgbClr val="1482AC"/>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71" name="Freeform 9"/>
          <p:cNvSpPr/>
          <p:nvPr/>
        </p:nvSpPr>
        <p:spPr>
          <a:xfrm>
            <a:off x="4759" y="-2"/>
            <a:ext cx="9139244" cy="4572006"/>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72" name="Title Text"/>
          <p:cNvSpPr txBox="1">
            <a:spLocks noGrp="1"/>
          </p:cNvSpPr>
          <p:nvPr>
            <p:ph type="title"/>
          </p:nvPr>
        </p:nvSpPr>
        <p:spPr>
          <a:xfrm>
            <a:off x="342900" y="4960137"/>
            <a:ext cx="5829300" cy="1463043"/>
          </a:xfrm>
          <a:prstGeom prst="rect">
            <a:avLst/>
          </a:prstGeom>
          <a:effectLst/>
        </p:spPr>
        <p:txBody>
          <a:bodyPr/>
          <a:lstStyle>
            <a:lvl1pPr algn="r" defTabSz="914400">
              <a:lnSpc>
                <a:spcPct val="80000"/>
              </a:lnSpc>
              <a:defRPr sz="4400" cap="all" spc="2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173" name="Body Level One…"/>
          <p:cNvSpPr txBox="1">
            <a:spLocks noGrp="1"/>
          </p:cNvSpPr>
          <p:nvPr>
            <p:ph type="body" sz="quarter" idx="1"/>
          </p:nvPr>
        </p:nvSpPr>
        <p:spPr>
          <a:xfrm>
            <a:off x="6457950" y="4960137"/>
            <a:ext cx="2400300" cy="1463043"/>
          </a:xfrm>
          <a:prstGeom prst="rect">
            <a:avLst/>
          </a:prstGeom>
          <a:effectLst/>
        </p:spPr>
        <p:txBody>
          <a:bodyPr anchor="ctr"/>
          <a:lstStyle>
            <a:lvl1pPr marL="0" indent="0" defTabSz="914400">
              <a:spcBef>
                <a:spcPts val="200"/>
              </a:spcBef>
              <a:buClrTx/>
              <a:buSzTx/>
              <a:buFontTx/>
              <a:buNone/>
              <a:defRPr sz="1600">
                <a:ln>
                  <a:noFill/>
                </a:ln>
                <a:solidFill>
                  <a:srgbClr val="0D0D0D"/>
                </a:solidFill>
                <a:latin typeface="Tw Cen MT"/>
                <a:ea typeface="Tw Cen MT"/>
                <a:cs typeface="Tw Cen MT"/>
                <a:sym typeface="Tw Cen MT"/>
              </a:defRPr>
            </a:lvl1pPr>
            <a:lvl2pPr marL="0" indent="0" defTabSz="914400">
              <a:spcBef>
                <a:spcPts val="200"/>
              </a:spcBef>
              <a:buClrTx/>
              <a:buSzTx/>
              <a:buFontTx/>
              <a:buNone/>
              <a:defRPr sz="1600">
                <a:ln>
                  <a:noFill/>
                </a:ln>
                <a:solidFill>
                  <a:srgbClr val="0D0D0D"/>
                </a:solidFill>
                <a:latin typeface="Tw Cen MT"/>
                <a:ea typeface="Tw Cen MT"/>
                <a:cs typeface="Tw Cen MT"/>
                <a:sym typeface="Tw Cen MT"/>
              </a:defRPr>
            </a:lvl2pPr>
            <a:lvl3pPr marL="0" indent="0" defTabSz="914400">
              <a:spcBef>
                <a:spcPts val="200"/>
              </a:spcBef>
              <a:buClrTx/>
              <a:buSzTx/>
              <a:buFontTx/>
              <a:buNone/>
              <a:defRPr sz="1600">
                <a:ln>
                  <a:noFill/>
                </a:ln>
                <a:solidFill>
                  <a:srgbClr val="0D0D0D"/>
                </a:solidFill>
                <a:latin typeface="Tw Cen MT"/>
                <a:ea typeface="Tw Cen MT"/>
                <a:cs typeface="Tw Cen MT"/>
                <a:sym typeface="Tw Cen MT"/>
              </a:defRPr>
            </a:lvl3pPr>
            <a:lvl4pPr marL="0" indent="0" defTabSz="914400">
              <a:spcBef>
                <a:spcPts val="200"/>
              </a:spcBef>
              <a:buClrTx/>
              <a:buSzTx/>
              <a:buFontTx/>
              <a:buNone/>
              <a:defRPr sz="1600">
                <a:ln>
                  <a:noFill/>
                </a:ln>
                <a:solidFill>
                  <a:srgbClr val="0D0D0D"/>
                </a:solidFill>
                <a:latin typeface="Tw Cen MT"/>
                <a:ea typeface="Tw Cen MT"/>
                <a:cs typeface="Tw Cen MT"/>
                <a:sym typeface="Tw Cen MT"/>
              </a:defRPr>
            </a:lvl4pPr>
            <a:lvl5pPr marL="0" indent="0" defTabSz="914400">
              <a:spcBef>
                <a:spcPts val="200"/>
              </a:spcBef>
              <a:buClrTx/>
              <a:buSzTx/>
              <a:buFontTx/>
              <a:buNone/>
              <a:defRPr sz="1600">
                <a:ln>
                  <a:noFill/>
                </a:ln>
                <a:solidFill>
                  <a:srgbClr val="0D0D0D"/>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4" name="Straight Connector 7"/>
          <p:cNvSpPr/>
          <p:nvPr/>
        </p:nvSpPr>
        <p:spPr>
          <a:xfrm flipV="1">
            <a:off x="6290131" y="5264104"/>
            <a:ext cx="3" cy="914403"/>
          </a:xfrm>
          <a:prstGeom prst="line">
            <a:avLst/>
          </a:prstGeom>
          <a:ln w="19050">
            <a:solidFill>
              <a:srgbClr val="1482AC"/>
            </a:solidFill>
          </a:ln>
        </p:spPr>
        <p:txBody>
          <a:bodyPr lIns="45718" tIns="45718" rIns="45718" bIns="45718"/>
          <a:lstStyle/>
          <a:p>
            <a:endParaRPr/>
          </a:p>
        </p:txBody>
      </p:sp>
      <p:sp>
        <p:nvSpPr>
          <p:cNvPr id="175"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2" name="Straight Connector 6"/>
          <p:cNvSpPr/>
          <p:nvPr/>
        </p:nvSpPr>
        <p:spPr>
          <a:xfrm flipV="1">
            <a:off x="571499" y="826323"/>
            <a:ext cx="1" cy="914401"/>
          </a:xfrm>
          <a:prstGeom prst="line">
            <a:avLst/>
          </a:prstGeom>
          <a:ln w="19050">
            <a:solidFill>
              <a:srgbClr val="1CADE4"/>
            </a:solidFill>
          </a:ln>
        </p:spPr>
        <p:txBody>
          <a:bodyPr lIns="45718" tIns="45718" rIns="45718" bIns="45718"/>
          <a:lstStyle/>
          <a:p>
            <a:endParaRPr/>
          </a:p>
        </p:txBody>
      </p:sp>
      <p:sp>
        <p:nvSpPr>
          <p:cNvPr id="183" name="Title Text"/>
          <p:cNvSpPr txBox="1">
            <a:spLocks noGrp="1"/>
          </p:cNvSpPr>
          <p:nvPr>
            <p:ph type="title"/>
          </p:nvPr>
        </p:nvSpPr>
        <p:spPr>
          <a:xfrm>
            <a:off x="768094" y="585216"/>
            <a:ext cx="7290058" cy="1499618"/>
          </a:xfrm>
          <a:prstGeom prst="rect">
            <a:avLst/>
          </a:prstGeom>
          <a:effectLst/>
        </p:spPr>
        <p:txBody>
          <a:bodyPr/>
          <a:lstStyle>
            <a:lvl1pPr algn="l" defTabSz="914400">
              <a:lnSpc>
                <a:spcPct val="80000"/>
              </a:lnSpc>
              <a:defRPr sz="44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184" name="Body Level One…"/>
          <p:cNvSpPr txBox="1">
            <a:spLocks noGrp="1"/>
          </p:cNvSpPr>
          <p:nvPr>
            <p:ph type="body" idx="1"/>
          </p:nvPr>
        </p:nvSpPr>
        <p:spPr>
          <a:xfrm>
            <a:off x="768094" y="2286000"/>
            <a:ext cx="7290059" cy="4023360"/>
          </a:xfrm>
          <a:prstGeom prst="rect">
            <a:avLst/>
          </a:prstGeom>
          <a:effectLst/>
        </p:spPr>
        <p:txBody>
          <a:bodyPr/>
          <a:lstStyle>
            <a:lvl1pPr marL="91437" indent="-91437" defTabSz="914400">
              <a:lnSpc>
                <a:spcPct val="90000"/>
              </a:lnSpc>
              <a:spcBef>
                <a:spcPts val="1200"/>
              </a:spcBef>
              <a:buClr>
                <a:srgbClr val="1CADE4"/>
              </a:buClr>
              <a:buSzPct val="100000"/>
              <a:buFont typeface="Tw Cen MT"/>
              <a:buChar char=" "/>
              <a:defRPr>
                <a:ln>
                  <a:noFill/>
                </a:ln>
                <a:solidFill>
                  <a:srgbClr val="000000"/>
                </a:solidFill>
                <a:latin typeface="Tw Cen MT"/>
                <a:ea typeface="Tw Cen MT"/>
                <a:cs typeface="Tw Cen MT"/>
                <a:sym typeface="Tw Cen MT"/>
              </a:defRPr>
            </a:lvl1pPr>
            <a:lvl2pPr marL="299465" indent="-171448"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2pPr>
            <a:lvl3pPr marL="539494" indent="-228599"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3pPr>
            <a:lvl4pPr marL="68580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4pPr>
            <a:lvl5pPr marL="86868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5"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768094" y="585216"/>
            <a:ext cx="7290058" cy="1499618"/>
          </a:xfrm>
          <a:prstGeom prst="rect">
            <a:avLst/>
          </a:prstGeom>
          <a:effectLst/>
        </p:spPr>
        <p:txBody>
          <a:bodyPr/>
          <a:lstStyle>
            <a:lvl1pPr algn="l" defTabSz="914400">
              <a:lnSpc>
                <a:spcPct val="80000"/>
              </a:lnSpc>
              <a:defRPr sz="44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193" name="Body Level One…"/>
          <p:cNvSpPr txBox="1">
            <a:spLocks noGrp="1"/>
          </p:cNvSpPr>
          <p:nvPr>
            <p:ph type="body" idx="1"/>
          </p:nvPr>
        </p:nvSpPr>
        <p:spPr>
          <a:xfrm>
            <a:off x="768094" y="2286000"/>
            <a:ext cx="7290059" cy="4023360"/>
          </a:xfrm>
          <a:prstGeom prst="rect">
            <a:avLst/>
          </a:prstGeom>
          <a:effectLst/>
        </p:spPr>
        <p:txBody>
          <a:bodyPr/>
          <a:lstStyle>
            <a:lvl1pPr marL="91437" indent="-91437" defTabSz="914400">
              <a:lnSpc>
                <a:spcPct val="90000"/>
              </a:lnSpc>
              <a:spcBef>
                <a:spcPts val="1200"/>
              </a:spcBef>
              <a:buClr>
                <a:srgbClr val="1CADE4"/>
              </a:buClr>
              <a:buSzPct val="100000"/>
              <a:buFont typeface="Tw Cen MT"/>
              <a:buChar char=" "/>
              <a:defRPr>
                <a:ln>
                  <a:noFill/>
                </a:ln>
                <a:solidFill>
                  <a:srgbClr val="000000"/>
                </a:solidFill>
                <a:latin typeface="Tw Cen MT"/>
                <a:ea typeface="Tw Cen MT"/>
                <a:cs typeface="Tw Cen MT"/>
                <a:sym typeface="Tw Cen MT"/>
              </a:defRPr>
            </a:lvl1pPr>
            <a:lvl2pPr marL="299465" indent="-171448"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2pPr>
            <a:lvl3pPr marL="539494" indent="-228599"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3pPr>
            <a:lvl4pPr marL="68580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4pPr>
            <a:lvl5pPr marL="86868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4"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01" name="Rectangle 8"/>
          <p:cNvSpPr/>
          <p:nvPr/>
        </p:nvSpPr>
        <p:spPr>
          <a:xfrm>
            <a:off x="0" y="-3"/>
            <a:ext cx="9144000" cy="4572007"/>
          </a:xfrm>
          <a:prstGeom prst="rect">
            <a:avLst/>
          </a:prstGeom>
          <a:solidFill>
            <a:srgbClr val="1D9AA1"/>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202" name="Freeform 10"/>
          <p:cNvSpPr/>
          <p:nvPr/>
        </p:nvSpPr>
        <p:spPr>
          <a:xfrm>
            <a:off x="4759" y="-2"/>
            <a:ext cx="9139244" cy="4572006"/>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203" name="Title Text"/>
          <p:cNvSpPr txBox="1">
            <a:spLocks noGrp="1"/>
          </p:cNvSpPr>
          <p:nvPr>
            <p:ph type="title"/>
          </p:nvPr>
        </p:nvSpPr>
        <p:spPr>
          <a:xfrm>
            <a:off x="342900" y="4960137"/>
            <a:ext cx="5829300" cy="1463043"/>
          </a:xfrm>
          <a:prstGeom prst="rect">
            <a:avLst/>
          </a:prstGeom>
          <a:effectLst/>
        </p:spPr>
        <p:txBody>
          <a:bodyPr/>
          <a:lstStyle>
            <a:lvl1pPr algn="r" defTabSz="914400">
              <a:lnSpc>
                <a:spcPct val="80000"/>
              </a:lnSpc>
              <a:defRPr sz="4400" cap="all" spc="2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04" name="Body Level One…"/>
          <p:cNvSpPr txBox="1">
            <a:spLocks noGrp="1"/>
          </p:cNvSpPr>
          <p:nvPr>
            <p:ph type="body" sz="quarter" idx="1"/>
          </p:nvPr>
        </p:nvSpPr>
        <p:spPr>
          <a:xfrm>
            <a:off x="6457950" y="4960137"/>
            <a:ext cx="2400300" cy="1463043"/>
          </a:xfrm>
          <a:prstGeom prst="rect">
            <a:avLst/>
          </a:prstGeom>
          <a:effectLst/>
        </p:spPr>
        <p:txBody>
          <a:bodyPr anchor="ctr"/>
          <a:lstStyle>
            <a:lvl1pPr marL="0" indent="0" defTabSz="914400">
              <a:spcBef>
                <a:spcPts val="200"/>
              </a:spcBef>
              <a:buClrTx/>
              <a:buSzTx/>
              <a:buFontTx/>
              <a:buNone/>
              <a:defRPr sz="1600">
                <a:ln>
                  <a:noFill/>
                </a:ln>
                <a:solidFill>
                  <a:srgbClr val="0D0D0D"/>
                </a:solidFill>
                <a:latin typeface="Tw Cen MT"/>
                <a:ea typeface="Tw Cen MT"/>
                <a:cs typeface="Tw Cen MT"/>
                <a:sym typeface="Tw Cen MT"/>
              </a:defRPr>
            </a:lvl1pPr>
            <a:lvl2pPr marL="0" indent="0" defTabSz="914400">
              <a:spcBef>
                <a:spcPts val="200"/>
              </a:spcBef>
              <a:buClrTx/>
              <a:buSzTx/>
              <a:buFontTx/>
              <a:buNone/>
              <a:defRPr sz="1600">
                <a:ln>
                  <a:noFill/>
                </a:ln>
                <a:solidFill>
                  <a:srgbClr val="0D0D0D"/>
                </a:solidFill>
                <a:latin typeface="Tw Cen MT"/>
                <a:ea typeface="Tw Cen MT"/>
                <a:cs typeface="Tw Cen MT"/>
                <a:sym typeface="Tw Cen MT"/>
              </a:defRPr>
            </a:lvl2pPr>
            <a:lvl3pPr marL="0" indent="0" defTabSz="914400">
              <a:spcBef>
                <a:spcPts val="200"/>
              </a:spcBef>
              <a:buClrTx/>
              <a:buSzTx/>
              <a:buFontTx/>
              <a:buNone/>
              <a:defRPr sz="1600">
                <a:ln>
                  <a:noFill/>
                </a:ln>
                <a:solidFill>
                  <a:srgbClr val="0D0D0D"/>
                </a:solidFill>
                <a:latin typeface="Tw Cen MT"/>
                <a:ea typeface="Tw Cen MT"/>
                <a:cs typeface="Tw Cen MT"/>
                <a:sym typeface="Tw Cen MT"/>
              </a:defRPr>
            </a:lvl3pPr>
            <a:lvl4pPr marL="0" indent="0" defTabSz="914400">
              <a:spcBef>
                <a:spcPts val="200"/>
              </a:spcBef>
              <a:buClrTx/>
              <a:buSzTx/>
              <a:buFontTx/>
              <a:buNone/>
              <a:defRPr sz="1600">
                <a:ln>
                  <a:noFill/>
                </a:ln>
                <a:solidFill>
                  <a:srgbClr val="0D0D0D"/>
                </a:solidFill>
                <a:latin typeface="Tw Cen MT"/>
                <a:ea typeface="Tw Cen MT"/>
                <a:cs typeface="Tw Cen MT"/>
                <a:sym typeface="Tw Cen MT"/>
              </a:defRPr>
            </a:lvl4pPr>
            <a:lvl5pPr marL="0" indent="0" defTabSz="914400">
              <a:spcBef>
                <a:spcPts val="200"/>
              </a:spcBef>
              <a:buClrTx/>
              <a:buSzTx/>
              <a:buFontTx/>
              <a:buNone/>
              <a:defRPr sz="1600">
                <a:ln>
                  <a:noFill/>
                </a:ln>
                <a:solidFill>
                  <a:srgbClr val="0D0D0D"/>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5" name="Straight Connector 7"/>
          <p:cNvSpPr/>
          <p:nvPr/>
        </p:nvSpPr>
        <p:spPr>
          <a:xfrm flipV="1">
            <a:off x="6290131" y="5264104"/>
            <a:ext cx="3" cy="914403"/>
          </a:xfrm>
          <a:prstGeom prst="line">
            <a:avLst/>
          </a:prstGeom>
          <a:ln w="19050">
            <a:solidFill>
              <a:srgbClr val="1482AC"/>
            </a:solidFill>
          </a:ln>
        </p:spPr>
        <p:txBody>
          <a:bodyPr lIns="45718" tIns="45718" rIns="45718" bIns="45718"/>
          <a:lstStyle/>
          <a:p>
            <a:endParaRPr/>
          </a:p>
        </p:txBody>
      </p:sp>
      <p:sp>
        <p:nvSpPr>
          <p:cNvPr id="206"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13" name="Straight Connector 6"/>
          <p:cNvSpPr/>
          <p:nvPr/>
        </p:nvSpPr>
        <p:spPr>
          <a:xfrm flipV="1">
            <a:off x="571499" y="826323"/>
            <a:ext cx="1" cy="914401"/>
          </a:xfrm>
          <a:prstGeom prst="line">
            <a:avLst/>
          </a:prstGeom>
          <a:ln w="19050">
            <a:solidFill>
              <a:srgbClr val="1CADE4"/>
            </a:solidFill>
          </a:ln>
        </p:spPr>
        <p:txBody>
          <a:bodyPr lIns="45718" tIns="45718" rIns="45718" bIns="45718"/>
          <a:lstStyle/>
          <a:p>
            <a:endParaRPr/>
          </a:p>
        </p:txBody>
      </p:sp>
      <p:sp>
        <p:nvSpPr>
          <p:cNvPr id="214" name="Title Text"/>
          <p:cNvSpPr txBox="1">
            <a:spLocks noGrp="1"/>
          </p:cNvSpPr>
          <p:nvPr>
            <p:ph type="title"/>
          </p:nvPr>
        </p:nvSpPr>
        <p:spPr>
          <a:xfrm>
            <a:off x="768094" y="585216"/>
            <a:ext cx="7290058" cy="1499618"/>
          </a:xfrm>
          <a:prstGeom prst="rect">
            <a:avLst/>
          </a:prstGeom>
          <a:effectLst/>
        </p:spPr>
        <p:txBody>
          <a:bodyPr/>
          <a:lstStyle>
            <a:lvl1pPr algn="l" defTabSz="914400">
              <a:lnSpc>
                <a:spcPct val="80000"/>
              </a:lnSpc>
              <a:defRPr sz="44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15" name="Body Level One…"/>
          <p:cNvSpPr txBox="1">
            <a:spLocks noGrp="1"/>
          </p:cNvSpPr>
          <p:nvPr>
            <p:ph type="body" sz="half" idx="1"/>
          </p:nvPr>
        </p:nvSpPr>
        <p:spPr>
          <a:xfrm>
            <a:off x="768094" y="2286000"/>
            <a:ext cx="3566163" cy="4023360"/>
          </a:xfrm>
          <a:prstGeom prst="rect">
            <a:avLst/>
          </a:prstGeom>
          <a:effectLst/>
        </p:spPr>
        <p:txBody>
          <a:bodyPr/>
          <a:lstStyle>
            <a:lvl1pPr marL="91437" indent="-91437" defTabSz="914400">
              <a:lnSpc>
                <a:spcPct val="90000"/>
              </a:lnSpc>
              <a:spcBef>
                <a:spcPts val="1200"/>
              </a:spcBef>
              <a:buClr>
                <a:srgbClr val="1CADE4"/>
              </a:buClr>
              <a:buSzPct val="100000"/>
              <a:buFont typeface="Tw Cen MT"/>
              <a:buChar char=" "/>
              <a:defRPr>
                <a:ln>
                  <a:noFill/>
                </a:ln>
                <a:solidFill>
                  <a:srgbClr val="000000"/>
                </a:solidFill>
                <a:latin typeface="Tw Cen MT"/>
                <a:ea typeface="Tw Cen MT"/>
                <a:cs typeface="Tw Cen MT"/>
                <a:sym typeface="Tw Cen MT"/>
              </a:defRPr>
            </a:lvl1pPr>
            <a:lvl2pPr marL="299465" indent="-171448"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2pPr>
            <a:lvl3pPr marL="539494" indent="-228599"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3pPr>
            <a:lvl4pPr marL="68580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4pPr>
            <a:lvl5pPr marL="86868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3" name="Straight Connector 6"/>
          <p:cNvSpPr/>
          <p:nvPr/>
        </p:nvSpPr>
        <p:spPr>
          <a:xfrm flipV="1">
            <a:off x="571499" y="826323"/>
            <a:ext cx="1" cy="914401"/>
          </a:xfrm>
          <a:prstGeom prst="line">
            <a:avLst/>
          </a:prstGeom>
          <a:ln w="19050">
            <a:solidFill>
              <a:srgbClr val="1CADE4"/>
            </a:solidFill>
          </a:ln>
        </p:spPr>
        <p:txBody>
          <a:bodyPr lIns="45718" tIns="45718" rIns="45718" bIns="45718"/>
          <a:lstStyle/>
          <a:p>
            <a:endParaRPr/>
          </a:p>
        </p:txBody>
      </p:sp>
      <p:sp>
        <p:nvSpPr>
          <p:cNvPr id="224" name="Title Text"/>
          <p:cNvSpPr txBox="1">
            <a:spLocks noGrp="1"/>
          </p:cNvSpPr>
          <p:nvPr>
            <p:ph type="title"/>
          </p:nvPr>
        </p:nvSpPr>
        <p:spPr>
          <a:xfrm>
            <a:off x="768094" y="585216"/>
            <a:ext cx="7290058" cy="1499618"/>
          </a:xfrm>
          <a:prstGeom prst="rect">
            <a:avLst/>
          </a:prstGeom>
          <a:effectLst/>
        </p:spPr>
        <p:txBody>
          <a:bodyPr/>
          <a:lstStyle>
            <a:lvl1pPr algn="l" defTabSz="914400">
              <a:lnSpc>
                <a:spcPct val="80000"/>
              </a:lnSpc>
              <a:defRPr sz="44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25" name="Body Level One…"/>
          <p:cNvSpPr txBox="1">
            <a:spLocks noGrp="1"/>
          </p:cNvSpPr>
          <p:nvPr>
            <p:ph type="body" sz="quarter" idx="1"/>
          </p:nvPr>
        </p:nvSpPr>
        <p:spPr>
          <a:xfrm>
            <a:off x="768094" y="2179634"/>
            <a:ext cx="3566163" cy="822962"/>
          </a:xfrm>
          <a:prstGeom prst="rect">
            <a:avLst/>
          </a:prstGeom>
          <a:effectLst/>
        </p:spPr>
        <p:txBody>
          <a:bodyPr anchor="ctr"/>
          <a:lstStyle>
            <a:lvl1pPr marL="0" indent="0" defTabSz="914400">
              <a:lnSpc>
                <a:spcPct val="90000"/>
              </a:lnSpc>
              <a:spcBef>
                <a:spcPts val="0"/>
              </a:spcBef>
              <a:buClrTx/>
              <a:buSzTx/>
              <a:buFontTx/>
              <a:buNone/>
              <a:defRPr sz="2200">
                <a:ln>
                  <a:noFill/>
                </a:ln>
                <a:solidFill>
                  <a:srgbClr val="1CADE4"/>
                </a:solidFill>
                <a:latin typeface="Tw Cen MT"/>
                <a:ea typeface="Tw Cen MT"/>
                <a:cs typeface="Tw Cen MT"/>
                <a:sym typeface="Tw Cen MT"/>
              </a:defRPr>
            </a:lvl1pPr>
            <a:lvl2pPr marL="0" indent="0" defTabSz="914400">
              <a:lnSpc>
                <a:spcPct val="90000"/>
              </a:lnSpc>
              <a:spcBef>
                <a:spcPts val="0"/>
              </a:spcBef>
              <a:buClrTx/>
              <a:buSzTx/>
              <a:buFontTx/>
              <a:buNone/>
              <a:defRPr sz="2200">
                <a:ln>
                  <a:noFill/>
                </a:ln>
                <a:solidFill>
                  <a:srgbClr val="1CADE4"/>
                </a:solidFill>
                <a:latin typeface="Tw Cen MT"/>
                <a:ea typeface="Tw Cen MT"/>
                <a:cs typeface="Tw Cen MT"/>
                <a:sym typeface="Tw Cen MT"/>
              </a:defRPr>
            </a:lvl2pPr>
            <a:lvl3pPr marL="0" indent="0" defTabSz="914400">
              <a:lnSpc>
                <a:spcPct val="90000"/>
              </a:lnSpc>
              <a:spcBef>
                <a:spcPts val="0"/>
              </a:spcBef>
              <a:buClrTx/>
              <a:buSzTx/>
              <a:buFontTx/>
              <a:buNone/>
              <a:defRPr sz="2200">
                <a:ln>
                  <a:noFill/>
                </a:ln>
                <a:solidFill>
                  <a:srgbClr val="1CADE4"/>
                </a:solidFill>
                <a:latin typeface="Tw Cen MT"/>
                <a:ea typeface="Tw Cen MT"/>
                <a:cs typeface="Tw Cen MT"/>
                <a:sym typeface="Tw Cen MT"/>
              </a:defRPr>
            </a:lvl3pPr>
            <a:lvl4pPr marL="0" indent="0" defTabSz="914400">
              <a:lnSpc>
                <a:spcPct val="90000"/>
              </a:lnSpc>
              <a:spcBef>
                <a:spcPts val="0"/>
              </a:spcBef>
              <a:buClrTx/>
              <a:buSzTx/>
              <a:buFontTx/>
              <a:buNone/>
              <a:defRPr sz="2200">
                <a:ln>
                  <a:noFill/>
                </a:ln>
                <a:solidFill>
                  <a:srgbClr val="1CADE4"/>
                </a:solidFill>
                <a:latin typeface="Tw Cen MT"/>
                <a:ea typeface="Tw Cen MT"/>
                <a:cs typeface="Tw Cen MT"/>
                <a:sym typeface="Tw Cen MT"/>
              </a:defRPr>
            </a:lvl4pPr>
            <a:lvl5pPr marL="0" indent="0" defTabSz="914400">
              <a:lnSpc>
                <a:spcPct val="90000"/>
              </a:lnSpc>
              <a:spcBef>
                <a:spcPts val="0"/>
              </a:spcBef>
              <a:buClrTx/>
              <a:buSzTx/>
              <a:buFontTx/>
              <a:buNone/>
              <a:defRPr sz="2200">
                <a:ln>
                  <a:noFill/>
                </a:ln>
                <a:solidFill>
                  <a:srgbClr val="1CADE4"/>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 name="Text Placeholder 4"/>
          <p:cNvSpPr>
            <a:spLocks noGrp="1"/>
          </p:cNvSpPr>
          <p:nvPr>
            <p:ph type="body" sz="quarter" idx="13"/>
          </p:nvPr>
        </p:nvSpPr>
        <p:spPr>
          <a:xfrm>
            <a:off x="4491990" y="2179634"/>
            <a:ext cx="3566160" cy="822962"/>
          </a:xfrm>
          <a:prstGeom prst="rect">
            <a:avLst/>
          </a:prstGeom>
          <a:effectLst/>
        </p:spPr>
        <p:txBody>
          <a:bodyPr anchor="ctr"/>
          <a:lstStyle/>
          <a:p>
            <a:endParaRPr/>
          </a:p>
        </p:txBody>
      </p:sp>
      <p:sp>
        <p:nvSpPr>
          <p:cNvPr id="227"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34" name="Straight Connector 6"/>
          <p:cNvSpPr/>
          <p:nvPr/>
        </p:nvSpPr>
        <p:spPr>
          <a:xfrm flipV="1">
            <a:off x="571499" y="826323"/>
            <a:ext cx="1" cy="914401"/>
          </a:xfrm>
          <a:prstGeom prst="line">
            <a:avLst/>
          </a:prstGeom>
          <a:ln w="19050">
            <a:solidFill>
              <a:srgbClr val="1CADE4"/>
            </a:solidFill>
          </a:ln>
        </p:spPr>
        <p:txBody>
          <a:bodyPr lIns="45718" tIns="45718" rIns="45718" bIns="45718"/>
          <a:lstStyle/>
          <a:p>
            <a:endParaRPr/>
          </a:p>
        </p:txBody>
      </p:sp>
      <p:sp>
        <p:nvSpPr>
          <p:cNvPr id="235" name="Title Text"/>
          <p:cNvSpPr txBox="1">
            <a:spLocks noGrp="1"/>
          </p:cNvSpPr>
          <p:nvPr>
            <p:ph type="title"/>
          </p:nvPr>
        </p:nvSpPr>
        <p:spPr>
          <a:xfrm>
            <a:off x="768094" y="585216"/>
            <a:ext cx="7290058" cy="1499618"/>
          </a:xfrm>
          <a:prstGeom prst="rect">
            <a:avLst/>
          </a:prstGeom>
          <a:effectLst/>
        </p:spPr>
        <p:txBody>
          <a:bodyPr/>
          <a:lstStyle>
            <a:lvl1pPr algn="l" defTabSz="914400">
              <a:lnSpc>
                <a:spcPct val="80000"/>
              </a:lnSpc>
              <a:defRPr sz="44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36"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50" name="Straight Connector 6"/>
          <p:cNvSpPr/>
          <p:nvPr/>
        </p:nvSpPr>
        <p:spPr>
          <a:xfrm flipV="1">
            <a:off x="571499" y="826323"/>
            <a:ext cx="1" cy="914401"/>
          </a:xfrm>
          <a:prstGeom prst="line">
            <a:avLst/>
          </a:prstGeom>
          <a:ln w="19050">
            <a:solidFill>
              <a:srgbClr val="1CADE4"/>
            </a:solidFill>
          </a:ln>
        </p:spPr>
        <p:txBody>
          <a:bodyPr lIns="45718" tIns="45718" rIns="45718" bIns="45718"/>
          <a:lstStyle/>
          <a:p>
            <a:endParaRPr/>
          </a:p>
        </p:txBody>
      </p:sp>
      <p:sp>
        <p:nvSpPr>
          <p:cNvPr id="251" name="Title Text"/>
          <p:cNvSpPr txBox="1">
            <a:spLocks noGrp="1"/>
          </p:cNvSpPr>
          <p:nvPr>
            <p:ph type="title"/>
          </p:nvPr>
        </p:nvSpPr>
        <p:spPr>
          <a:xfrm>
            <a:off x="768094" y="471509"/>
            <a:ext cx="3291845" cy="1737362"/>
          </a:xfrm>
          <a:prstGeom prst="rect">
            <a:avLst/>
          </a:prstGeom>
          <a:effectLst/>
        </p:spPr>
        <p:txBody>
          <a:bodyPr/>
          <a:lstStyle>
            <a:lvl1pPr algn="l" defTabSz="914400">
              <a:lnSpc>
                <a:spcPct val="80000"/>
              </a:lnSpc>
              <a:defRPr sz="3600" cap="all" spc="1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52" name="Body Level One…"/>
          <p:cNvSpPr txBox="1">
            <a:spLocks noGrp="1"/>
          </p:cNvSpPr>
          <p:nvPr>
            <p:ph type="body" sz="half" idx="1"/>
          </p:nvPr>
        </p:nvSpPr>
        <p:spPr>
          <a:xfrm>
            <a:off x="4286250" y="822960"/>
            <a:ext cx="4258818" cy="5184648"/>
          </a:xfrm>
          <a:prstGeom prst="rect">
            <a:avLst/>
          </a:prstGeom>
          <a:effectLst/>
        </p:spPr>
        <p:txBody>
          <a:bodyPr/>
          <a:lstStyle>
            <a:lvl1pPr marL="91437" indent="-91437" defTabSz="914400">
              <a:lnSpc>
                <a:spcPct val="90000"/>
              </a:lnSpc>
              <a:spcBef>
                <a:spcPts val="1200"/>
              </a:spcBef>
              <a:buClr>
                <a:srgbClr val="1CADE4"/>
              </a:buClr>
              <a:buSzPct val="100000"/>
              <a:buFont typeface="Tw Cen MT"/>
              <a:buChar char=" "/>
              <a:defRPr>
                <a:ln>
                  <a:noFill/>
                </a:ln>
                <a:solidFill>
                  <a:srgbClr val="000000"/>
                </a:solidFill>
                <a:latin typeface="Tw Cen MT"/>
                <a:ea typeface="Tw Cen MT"/>
                <a:cs typeface="Tw Cen MT"/>
                <a:sym typeface="Tw Cen MT"/>
              </a:defRPr>
            </a:lvl1pPr>
            <a:lvl2pPr marL="299465" indent="-171448"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2pPr>
            <a:lvl3pPr marL="539494" indent="-228599"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3pPr>
            <a:lvl4pPr marL="68580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4pPr>
            <a:lvl5pPr marL="868680" indent="-228600" defTabSz="914400">
              <a:lnSpc>
                <a:spcPct val="90000"/>
              </a:lnSpc>
              <a:spcBef>
                <a:spcPts val="1200"/>
              </a:spcBef>
              <a:buClr>
                <a:srgbClr val="1CADE4"/>
              </a:buClr>
              <a:buSzPct val="100000"/>
              <a:buFont typeface="Tw Cen MT"/>
              <a:buChar char="­"/>
              <a:defRPr>
                <a:ln>
                  <a:noFill/>
                </a:ln>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3" name="Text Placeholder 3"/>
          <p:cNvSpPr>
            <a:spLocks noGrp="1"/>
          </p:cNvSpPr>
          <p:nvPr>
            <p:ph type="body" sz="quarter" idx="13"/>
          </p:nvPr>
        </p:nvSpPr>
        <p:spPr>
          <a:xfrm>
            <a:off x="768094" y="2257506"/>
            <a:ext cx="3291845" cy="3762294"/>
          </a:xfrm>
          <a:prstGeom prst="rect">
            <a:avLst/>
          </a:prstGeom>
          <a:effectLst/>
        </p:spPr>
        <p:txBody>
          <a:bodyPr/>
          <a:lstStyle/>
          <a:p>
            <a:endParaRPr/>
          </a:p>
        </p:txBody>
      </p:sp>
      <p:sp>
        <p:nvSpPr>
          <p:cNvPr id="254"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342900" y="4960137"/>
            <a:ext cx="5829300" cy="1463043"/>
          </a:xfrm>
          <a:prstGeom prst="rect">
            <a:avLst/>
          </a:prstGeom>
          <a:effectLst/>
        </p:spPr>
        <p:txBody>
          <a:bodyPr/>
          <a:lstStyle>
            <a:lvl1pPr algn="r" defTabSz="914400">
              <a:lnSpc>
                <a:spcPct val="80000"/>
              </a:lnSpc>
              <a:defRPr sz="4400" cap="all" spc="200">
                <a:ln>
                  <a:noFill/>
                </a:ln>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262" name="Picture Placeholder 2"/>
          <p:cNvSpPr>
            <a:spLocks noGrp="1"/>
          </p:cNvSpPr>
          <p:nvPr>
            <p:ph type="pic" idx="13"/>
          </p:nvPr>
        </p:nvSpPr>
        <p:spPr>
          <a:xfrm>
            <a:off x="0" y="-3"/>
            <a:ext cx="9141715" cy="4572004"/>
          </a:xfrm>
          <a:prstGeom prst="rect">
            <a:avLst/>
          </a:prstGeom>
          <a:effectLst/>
        </p:spPr>
        <p:txBody>
          <a:bodyPr lIns="91439" tIns="45719" rIns="91439" bIns="45719">
            <a:noAutofit/>
          </a:bodyPr>
          <a:lstStyle/>
          <a:p>
            <a:endParaRPr/>
          </a:p>
        </p:txBody>
      </p:sp>
      <p:sp>
        <p:nvSpPr>
          <p:cNvPr id="263" name="Body Level One…"/>
          <p:cNvSpPr txBox="1">
            <a:spLocks noGrp="1"/>
          </p:cNvSpPr>
          <p:nvPr>
            <p:ph type="body" sz="quarter" idx="1"/>
          </p:nvPr>
        </p:nvSpPr>
        <p:spPr>
          <a:xfrm>
            <a:off x="6457950" y="4960137"/>
            <a:ext cx="2400300" cy="1463043"/>
          </a:xfrm>
          <a:prstGeom prst="rect">
            <a:avLst/>
          </a:prstGeom>
          <a:effectLst/>
        </p:spPr>
        <p:txBody>
          <a:bodyPr anchor="ctr"/>
          <a:lstStyle>
            <a:lvl1pPr marL="0" indent="0" defTabSz="914400">
              <a:spcBef>
                <a:spcPts val="200"/>
              </a:spcBef>
              <a:buClrTx/>
              <a:buSzTx/>
              <a:buFontTx/>
              <a:buNone/>
              <a:defRPr sz="1600">
                <a:ln>
                  <a:noFill/>
                </a:ln>
                <a:solidFill>
                  <a:srgbClr val="0D0D0D"/>
                </a:solidFill>
                <a:latin typeface="Tw Cen MT"/>
                <a:ea typeface="Tw Cen MT"/>
                <a:cs typeface="Tw Cen MT"/>
                <a:sym typeface="Tw Cen MT"/>
              </a:defRPr>
            </a:lvl1pPr>
            <a:lvl2pPr marL="0" indent="0" defTabSz="914400">
              <a:spcBef>
                <a:spcPts val="200"/>
              </a:spcBef>
              <a:buClrTx/>
              <a:buSzTx/>
              <a:buFontTx/>
              <a:buNone/>
              <a:defRPr sz="1600">
                <a:ln>
                  <a:noFill/>
                </a:ln>
                <a:solidFill>
                  <a:srgbClr val="0D0D0D"/>
                </a:solidFill>
                <a:latin typeface="Tw Cen MT"/>
                <a:ea typeface="Tw Cen MT"/>
                <a:cs typeface="Tw Cen MT"/>
                <a:sym typeface="Tw Cen MT"/>
              </a:defRPr>
            </a:lvl2pPr>
            <a:lvl3pPr marL="0" indent="0" defTabSz="914400">
              <a:spcBef>
                <a:spcPts val="200"/>
              </a:spcBef>
              <a:buClrTx/>
              <a:buSzTx/>
              <a:buFontTx/>
              <a:buNone/>
              <a:defRPr sz="1600">
                <a:ln>
                  <a:noFill/>
                </a:ln>
                <a:solidFill>
                  <a:srgbClr val="0D0D0D"/>
                </a:solidFill>
                <a:latin typeface="Tw Cen MT"/>
                <a:ea typeface="Tw Cen MT"/>
                <a:cs typeface="Tw Cen MT"/>
                <a:sym typeface="Tw Cen MT"/>
              </a:defRPr>
            </a:lvl3pPr>
            <a:lvl4pPr marL="0" indent="0" defTabSz="914400">
              <a:spcBef>
                <a:spcPts val="200"/>
              </a:spcBef>
              <a:buClrTx/>
              <a:buSzTx/>
              <a:buFontTx/>
              <a:buNone/>
              <a:defRPr sz="1600">
                <a:ln>
                  <a:noFill/>
                </a:ln>
                <a:solidFill>
                  <a:srgbClr val="0D0D0D"/>
                </a:solidFill>
                <a:latin typeface="Tw Cen MT"/>
                <a:ea typeface="Tw Cen MT"/>
                <a:cs typeface="Tw Cen MT"/>
                <a:sym typeface="Tw Cen MT"/>
              </a:defRPr>
            </a:lvl4pPr>
            <a:lvl5pPr marL="0" indent="0" defTabSz="914400">
              <a:spcBef>
                <a:spcPts val="200"/>
              </a:spcBef>
              <a:buClrTx/>
              <a:buSzTx/>
              <a:buFontTx/>
              <a:buNone/>
              <a:defRPr sz="1600">
                <a:ln>
                  <a:noFill/>
                </a:ln>
                <a:solidFill>
                  <a:srgbClr val="0D0D0D"/>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4" name="Straight Connector 7"/>
          <p:cNvSpPr/>
          <p:nvPr/>
        </p:nvSpPr>
        <p:spPr>
          <a:xfrm flipV="1">
            <a:off x="6290131" y="5264104"/>
            <a:ext cx="3" cy="914403"/>
          </a:xfrm>
          <a:prstGeom prst="line">
            <a:avLst/>
          </a:prstGeom>
          <a:ln w="19050">
            <a:solidFill>
              <a:srgbClr val="1CADE4"/>
            </a:solidFill>
          </a:ln>
        </p:spPr>
        <p:txBody>
          <a:bodyPr lIns="45718" tIns="45718" rIns="45718" bIns="45718"/>
          <a:lstStyle/>
          <a:p>
            <a:endParaRPr/>
          </a:p>
        </p:txBody>
      </p:sp>
      <p:sp>
        <p:nvSpPr>
          <p:cNvPr id="265" name="Slide Number"/>
          <p:cNvSpPr txBox="1">
            <a:spLocks noGrp="1"/>
          </p:cNvSpPr>
          <p:nvPr>
            <p:ph type="sldNum" sz="quarter" idx="2"/>
          </p:nvPr>
        </p:nvSpPr>
        <p:spPr>
          <a:xfrm>
            <a:off x="8128000" y="6492296"/>
            <a:ext cx="244283" cy="231137"/>
          </a:xfrm>
          <a:prstGeom prst="rect">
            <a:avLst/>
          </a:prstGeom>
        </p:spPr>
        <p:txBody>
          <a:bodyPr/>
          <a:lstStyle>
            <a:lvl1pPr algn="l">
              <a:defRPr>
                <a:solidFill>
                  <a:srgbClr val="0D0D0D"/>
                </a:solidFill>
                <a:latin typeface="Tw Cen MT Condensed"/>
                <a:ea typeface="Tw Cen MT Condensed"/>
                <a:cs typeface="Tw Cen MT Condensed"/>
                <a:sym typeface="Tw Cen MT Condensed"/>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71550" y="1761068"/>
            <a:ext cx="7192914" cy="1828816"/>
          </a:xfrm>
          <a:prstGeom prst="rect">
            <a:avLst/>
          </a:prstGeom>
        </p:spPr>
        <p:txBody>
          <a:bodyPr anchor="b"/>
          <a:lstStyle/>
          <a:p>
            <a:r>
              <a:t>Title Text</a:t>
            </a:r>
          </a:p>
        </p:txBody>
      </p:sp>
      <p:sp>
        <p:nvSpPr>
          <p:cNvPr id="30" name="Body Level One…"/>
          <p:cNvSpPr txBox="1">
            <a:spLocks noGrp="1"/>
          </p:cNvSpPr>
          <p:nvPr>
            <p:ph type="body" sz="quarter" idx="1"/>
          </p:nvPr>
        </p:nvSpPr>
        <p:spPr>
          <a:xfrm>
            <a:off x="971550" y="3589878"/>
            <a:ext cx="7192914" cy="1507057"/>
          </a:xfrm>
          <a:prstGeom prst="rect">
            <a:avLst/>
          </a:prstGeom>
        </p:spPr>
        <p:txBody>
          <a:bodyPr/>
          <a:lstStyle>
            <a:lvl1pPr marL="0" indent="0" algn="ctr">
              <a:buClrTx/>
              <a:buSzTx/>
              <a:buFontTx/>
              <a:buNone/>
              <a:defRPr>
                <a:solidFill>
                  <a:srgbClr val="FFFFFF"/>
                </a:solidFill>
              </a:defRPr>
            </a:lvl1pPr>
            <a:lvl2pPr marL="0" indent="0" algn="ctr">
              <a:buClrTx/>
              <a:buSzTx/>
              <a:buFontTx/>
              <a:buNone/>
              <a:defRPr>
                <a:solidFill>
                  <a:srgbClr val="FFFFFF"/>
                </a:solidFill>
              </a:defRPr>
            </a:lvl2pPr>
            <a:lvl3pPr marL="0" indent="0" algn="ctr">
              <a:buClrTx/>
              <a:buSzTx/>
              <a:buFontTx/>
              <a:buNone/>
              <a:defRPr>
                <a:solidFill>
                  <a:srgbClr val="FFFFFF"/>
                </a:solidFill>
              </a:defRPr>
            </a:lvl3pPr>
            <a:lvl4pPr marL="0" indent="0" algn="ctr">
              <a:buClrTx/>
              <a:buSzTx/>
              <a:buFontTx/>
              <a:buNone/>
              <a:defRPr>
                <a:solidFill>
                  <a:srgbClr val="FFFFFF"/>
                </a:solidFill>
              </a:defRPr>
            </a:lvl4pPr>
            <a:lvl5pPr marL="0" indent="0" algn="ctr">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347" y="1732446"/>
            <a:ext cx="3795375" cy="40587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47" name="Picture 9" descr="Picture 9"/>
          <p:cNvPicPr>
            <a:picLocks noChangeAspect="1"/>
          </p:cNvPicPr>
          <p:nvPr/>
        </p:nvPicPr>
        <p:blipFill>
          <a:blip r:embed="rId2"/>
          <a:stretch>
            <a:fillRect/>
          </a:stretch>
        </p:blipFill>
        <p:spPr>
          <a:xfrm>
            <a:off x="685344" y="1770321"/>
            <a:ext cx="3787427" cy="4112956"/>
          </a:xfrm>
          <a:prstGeom prst="rect">
            <a:avLst/>
          </a:prstGeom>
          <a:ln w="12700">
            <a:miter lim="400000"/>
          </a:ln>
        </p:spPr>
      </p:pic>
      <p:pic>
        <p:nvPicPr>
          <p:cNvPr id="48" name="Picture 13" descr="Picture 13"/>
          <p:cNvPicPr>
            <a:picLocks noChangeAspect="1"/>
          </p:cNvPicPr>
          <p:nvPr/>
        </p:nvPicPr>
        <p:blipFill>
          <a:blip r:embed="rId2"/>
          <a:stretch>
            <a:fillRect/>
          </a:stretch>
        </p:blipFill>
        <p:spPr>
          <a:xfrm>
            <a:off x="4663244" y="1770321"/>
            <a:ext cx="3787424" cy="4112956"/>
          </a:xfrm>
          <a:prstGeom prst="rect">
            <a:avLst/>
          </a:prstGeom>
          <a:ln w="12700">
            <a:miter lim="400000"/>
          </a:ln>
        </p:spPr>
      </p:pic>
      <p:sp>
        <p:nvSpPr>
          <p:cNvPr id="49" name="Title Text"/>
          <p:cNvSpPr txBox="1">
            <a:spLocks noGrp="1"/>
          </p:cNvSpPr>
          <p:nvPr>
            <p:ph type="title"/>
          </p:nvPr>
        </p:nvSpPr>
        <p:spPr>
          <a:prstGeom prst="rect">
            <a:avLst/>
          </a:prstGeom>
        </p:spPr>
        <p:txBody>
          <a:bodyPr/>
          <a:lstStyle/>
          <a:p>
            <a:r>
              <a:t>Title Text</a:t>
            </a:r>
          </a:p>
        </p:txBody>
      </p:sp>
      <p:sp>
        <p:nvSpPr>
          <p:cNvPr id="50" name="Body Level One…"/>
          <p:cNvSpPr txBox="1">
            <a:spLocks noGrp="1"/>
          </p:cNvSpPr>
          <p:nvPr>
            <p:ph type="body" sz="quarter" idx="1"/>
          </p:nvPr>
        </p:nvSpPr>
        <p:spPr>
          <a:xfrm>
            <a:off x="754404" y="1835254"/>
            <a:ext cx="3657259" cy="544887"/>
          </a:xfrm>
          <a:prstGeom prst="rect">
            <a:avLst/>
          </a:prstGeom>
        </p:spPr>
        <p:txBody>
          <a:bodyPr anchor="b"/>
          <a:lstStyle>
            <a:lvl1pPr marL="0" indent="0" algn="ctr">
              <a:buClrTx/>
              <a:buSzTx/>
              <a:buFontTx/>
              <a:buNone/>
              <a:defRPr sz="2400"/>
            </a:lvl1pPr>
            <a:lvl2pPr marL="0" indent="0" algn="ctr">
              <a:buClrTx/>
              <a:buSzTx/>
              <a:buFontTx/>
              <a:buNone/>
              <a:defRPr sz="2400"/>
            </a:lvl2pPr>
            <a:lvl3pPr marL="0" indent="0" algn="ctr">
              <a:buClrTx/>
              <a:buSzTx/>
              <a:buFontTx/>
              <a:buNone/>
              <a:defRPr sz="2400"/>
            </a:lvl3pPr>
            <a:lvl4pPr marL="0" indent="0" algn="ctr">
              <a:buClrTx/>
              <a:buSzTx/>
              <a:buFontTx/>
              <a:buNone/>
              <a:defRPr sz="2400"/>
            </a:lvl4pPr>
            <a:lvl5pPr marL="0" indent="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13"/>
          </p:nvPr>
        </p:nvSpPr>
        <p:spPr>
          <a:xfrm>
            <a:off x="4721225" y="1835255"/>
            <a:ext cx="3671498" cy="544886"/>
          </a:xfrm>
          <a:prstGeom prst="rect">
            <a:avLst/>
          </a:prstGeom>
        </p:spPr>
        <p:txBody>
          <a:bodyPr anchor="b"/>
          <a:lstStyle/>
          <a:p>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85347" y="609600"/>
            <a:ext cx="2780167" cy="1821920"/>
          </a:xfrm>
          <a:prstGeom prst="rect">
            <a:avLst/>
          </a:prstGeom>
        </p:spPr>
        <p:txBody>
          <a:bodyPr anchor="b"/>
          <a:lstStyle>
            <a:lvl1pPr>
              <a:defRPr sz="2400"/>
            </a:lvl1pPr>
          </a:lstStyle>
          <a:p>
            <a:r>
              <a:t>Title Text</a:t>
            </a:r>
          </a:p>
        </p:txBody>
      </p:sp>
      <p:sp>
        <p:nvSpPr>
          <p:cNvPr id="75" name="Body Level One…"/>
          <p:cNvSpPr txBox="1">
            <a:spLocks noGrp="1"/>
          </p:cNvSpPr>
          <p:nvPr>
            <p:ph type="body" sz="half" idx="1"/>
          </p:nvPr>
        </p:nvSpPr>
        <p:spPr>
          <a:xfrm>
            <a:off x="3641725" y="609600"/>
            <a:ext cx="4808943" cy="5181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quarter" idx="13"/>
          </p:nvPr>
        </p:nvSpPr>
        <p:spPr>
          <a:xfrm>
            <a:off x="685344" y="2431518"/>
            <a:ext cx="2780172" cy="3359682"/>
          </a:xfrm>
          <a:prstGeom prst="rect">
            <a:avLst/>
          </a:prstGeom>
        </p:spPr>
        <p:txBody>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84" name="Picture 11" descr="Picture 11"/>
          <p:cNvPicPr>
            <a:picLocks noChangeAspect="1"/>
          </p:cNvPicPr>
          <p:nvPr/>
        </p:nvPicPr>
        <p:blipFill>
          <a:blip r:embed="rId2"/>
          <a:stretch>
            <a:fillRect/>
          </a:stretch>
        </p:blipFill>
        <p:spPr>
          <a:xfrm>
            <a:off x="4844986" y="609921"/>
            <a:ext cx="3428149" cy="5205477"/>
          </a:xfrm>
          <a:prstGeom prst="rect">
            <a:avLst/>
          </a:prstGeom>
          <a:ln w="12700">
            <a:miter lim="400000"/>
          </a:ln>
        </p:spPr>
      </p:pic>
      <p:sp>
        <p:nvSpPr>
          <p:cNvPr id="85" name="Title Text"/>
          <p:cNvSpPr txBox="1">
            <a:spLocks noGrp="1"/>
          </p:cNvSpPr>
          <p:nvPr>
            <p:ph type="title"/>
          </p:nvPr>
        </p:nvSpPr>
        <p:spPr>
          <a:xfrm>
            <a:off x="685347" y="609921"/>
            <a:ext cx="3924676" cy="1829341"/>
          </a:xfrm>
          <a:prstGeom prst="rect">
            <a:avLst/>
          </a:prstGeom>
        </p:spPr>
        <p:txBody>
          <a:bodyPr anchor="b"/>
          <a:lstStyle>
            <a:lvl1pPr>
              <a:defRPr sz="3200"/>
            </a:lvl1pPr>
          </a:lstStyle>
          <a:p>
            <a:r>
              <a:t>Title Text</a:t>
            </a:r>
          </a:p>
        </p:txBody>
      </p:sp>
      <p:sp>
        <p:nvSpPr>
          <p:cNvPr id="86" name="Picture Placeholder 2"/>
          <p:cNvSpPr>
            <a:spLocks noGrp="1"/>
          </p:cNvSpPr>
          <p:nvPr>
            <p:ph type="pic" sz="half" idx="13"/>
          </p:nvPr>
        </p:nvSpPr>
        <p:spPr>
          <a:xfrm>
            <a:off x="4976728" y="743988"/>
            <a:ext cx="3165376" cy="4912825"/>
          </a:xfrm>
          <a:prstGeom prst="rect">
            <a:avLst/>
          </a:prstGeom>
          <a:effectLst>
            <a:outerShdw blurRad="38100" dist="25400" dir="4440000" rotWithShape="0">
              <a:srgbClr val="000000">
                <a:alpha val="36000"/>
              </a:srgbClr>
            </a:outerShdw>
          </a:effectLst>
        </p:spPr>
        <p:txBody>
          <a:bodyPr lIns="91439" tIns="45719" rIns="91439" bIns="45719">
            <a:noAutofit/>
          </a:bodyPr>
          <a:lstStyle/>
          <a:p>
            <a:endParaRPr/>
          </a:p>
        </p:txBody>
      </p:sp>
      <p:sp>
        <p:nvSpPr>
          <p:cNvPr id="87" name="Body Level One…"/>
          <p:cNvSpPr txBox="1">
            <a:spLocks noGrp="1"/>
          </p:cNvSpPr>
          <p:nvPr>
            <p:ph type="body" sz="half" idx="1"/>
          </p:nvPr>
        </p:nvSpPr>
        <p:spPr>
          <a:xfrm>
            <a:off x="685347" y="2439260"/>
            <a:ext cx="3924676" cy="3376137"/>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346" y="609600"/>
            <a:ext cx="7765323" cy="970450"/>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85346" y="1732450"/>
            <a:ext cx="7765323" cy="4058752"/>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19532" y="5937570"/>
            <a:ext cx="231137" cy="256537"/>
          </a:xfrm>
          <a:prstGeom prst="rect">
            <a:avLst/>
          </a:prstGeom>
          <a:ln w="12700">
            <a:miter lim="400000"/>
          </a:ln>
        </p:spPr>
        <p:txBody>
          <a:bodyPr wrap="none" lIns="45718" tIns="45718" rIns="45718" bIns="45718" anchor="ctr">
            <a:spAutoFit/>
          </a:bodyPr>
          <a:lstStyle>
            <a:lvl1pPr algn="r">
              <a:defRPr sz="1000">
                <a:solidFill>
                  <a:srgbClr val="F2F2F2"/>
                </a:solidFill>
                <a:effectLst>
                  <a:outerShdw blurRad="50800" dist="38100" dir="2700000" rotWithShape="0">
                    <a:srgbClr val="000000">
                      <a:alpha val="43000"/>
                    </a:srgbClr>
                  </a:outerShdw>
                </a:effectLst>
                <a:latin typeface="Calisto MT"/>
                <a:ea typeface="Calisto MT"/>
                <a:cs typeface="Calisto MT"/>
                <a:sym typeface="Calisto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9pPr>
    </p:titleStyle>
    <p:bodyStyle>
      <a:lvl1pPr marL="342900" marR="0" indent="-30599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1pPr>
      <a:lvl2pPr marL="749998" marR="0" indent="-29999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2pPr>
      <a:lvl3pPr marL="1079999" marR="0" indent="-26999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3pPr>
      <a:lvl4pPr marL="1478570" marR="0" indent="-308570"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4pPr>
      <a:lvl5pPr marL="1766571" marR="0" indent="-308570"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5pPr>
      <a:lvl6pPr marL="2112571" marR="0" indent="-32656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6pPr>
      <a:lvl7pPr marL="2499771" marR="0" indent="-32656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7pPr>
      <a:lvl8pPr marL="2886971" marR="0" indent="-32656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8pPr>
      <a:lvl9pPr marL="3204171" marR="0" indent="-326569" algn="l" defTabSz="457200" rtl="0" latinLnBrk="0">
        <a:lnSpc>
          <a:spcPct val="100000"/>
        </a:lnSpc>
        <a:spcBef>
          <a:spcPts val="600"/>
        </a:spcBef>
        <a:spcAft>
          <a:spcPts val="0"/>
        </a:spcAft>
        <a:buClr>
          <a:srgbClr val="DADADA"/>
        </a:buClr>
        <a:buSzPct val="70000"/>
        <a:buFont typeface="Times"/>
        <a:buChar char="±"/>
        <a:tabLst/>
        <a:defRPr sz="2000" b="0" i="0" u="none" strike="noStrike" cap="none" spc="0" baseline="0">
          <a:ln w="9525">
            <a:solidFill>
              <a:srgbClr val="404040">
                <a:alpha val="10000"/>
              </a:srgbClr>
            </a:solidFill>
          </a:ln>
          <a:solidFill>
            <a:srgbClr val="DADADA"/>
          </a:solidFill>
          <a:effectLst>
            <a:outerShdw blurRad="12700" dist="25400" dir="14640000" rotWithShape="0">
              <a:srgbClr val="000000">
                <a:alpha val="30000"/>
              </a:srgbClr>
            </a:outerShdw>
          </a:effectLst>
          <a:uFillTx/>
          <a:latin typeface="Calisto MT"/>
          <a:ea typeface="Calisto MT"/>
          <a:cs typeface="Calisto MT"/>
          <a:sym typeface="Calisto MT"/>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1pPr>
      <a:lvl2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2pPr>
      <a:lvl3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3pPr>
      <a:lvl4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4pPr>
      <a:lvl5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5pPr>
      <a:lvl6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6pPr>
      <a:lvl7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7pPr>
      <a:lvl8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8pPr>
      <a:lvl9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Calisto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hyperlink" Target="http://www.youtube.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pages/Society-for-Range-Management/84739853569" TargetMode="External"/><Relationship Id="rId7"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twitter.com/rangelands"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enlanubeblog.blogspot.com/2015/12/webmaster-tools-es-ahora-google-search.html" TargetMode="Externa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74"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8432" y="-25400"/>
            <a:ext cx="7967136" cy="5311424"/>
          </a:xfrm>
          <a:prstGeom prst="rect">
            <a:avLst/>
          </a:prstGeom>
          <a:ln w="12700">
            <a:miter lim="400000"/>
          </a:ln>
        </p:spPr>
      </p:pic>
      <p:sp>
        <p:nvSpPr>
          <p:cNvPr id="275" name="Rectangle 5"/>
          <p:cNvSpPr/>
          <p:nvPr/>
        </p:nvSpPr>
        <p:spPr>
          <a:xfrm>
            <a:off x="-12764" y="5283653"/>
            <a:ext cx="9169529" cy="1294762"/>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1" indent="457200" algn="ctr">
              <a:defRPr sz="3500">
                <a:solidFill>
                  <a:srgbClr val="FFFFFF"/>
                </a:solidFill>
                <a:latin typeface="Calisto MT"/>
                <a:ea typeface="Calisto MT"/>
                <a:cs typeface="Calisto MT"/>
                <a:sym typeface="Calisto MT"/>
              </a:defRPr>
            </a:pPr>
            <a:r>
              <a:t>      </a:t>
            </a:r>
            <a:r>
              <a:rPr sz="3800"/>
              <a:t>        Society of Commercial </a:t>
            </a:r>
          </a:p>
          <a:p>
            <a:pPr lvl="1" indent="457200" algn="ctr">
              <a:defRPr sz="3800">
                <a:solidFill>
                  <a:srgbClr val="FFFFFF"/>
                </a:solidFill>
                <a:latin typeface="Calisto MT"/>
                <a:ea typeface="Calisto MT"/>
                <a:cs typeface="Calisto MT"/>
                <a:sym typeface="Calisto MT"/>
              </a:defRPr>
            </a:pPr>
            <a:r>
              <a:t>               Seed Technologists</a:t>
            </a:r>
          </a:p>
        </p:txBody>
      </p:sp>
      <p:pic>
        <p:nvPicPr>
          <p:cNvPr id="276" name="Picture 7" descr="Picture 7"/>
          <p:cNvPicPr>
            <a:picLocks noChangeAspect="1"/>
          </p:cNvPicPr>
          <p:nvPr/>
        </p:nvPicPr>
        <p:blipFill>
          <a:blip r:embed="rId4"/>
          <a:stretch>
            <a:fillRect/>
          </a:stretch>
        </p:blipFill>
        <p:spPr>
          <a:xfrm>
            <a:off x="426988" y="4702926"/>
            <a:ext cx="2055766" cy="20742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798"/>
                </a:cubicBezTo>
                <a:cubicBezTo>
                  <a:pt x="0" y="16760"/>
                  <a:pt x="4835" y="21600"/>
                  <a:pt x="10800" y="21600"/>
                </a:cubicBezTo>
                <a:cubicBezTo>
                  <a:pt x="16765" y="21600"/>
                  <a:pt x="21600" y="16760"/>
                  <a:pt x="21600" y="10798"/>
                </a:cubicBezTo>
                <a:cubicBezTo>
                  <a:pt x="21600" y="4834"/>
                  <a:pt x="16765" y="0"/>
                  <a:pt x="10800" y="0"/>
                </a:cubicBezTo>
                <a:close/>
              </a:path>
            </a:pathLst>
          </a:cu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1"/>
          <p:cNvSpPr txBox="1">
            <a:spLocks noGrp="1"/>
          </p:cNvSpPr>
          <p:nvPr>
            <p:ph type="title"/>
          </p:nvPr>
        </p:nvSpPr>
        <p:spPr>
          <a:xfrm>
            <a:off x="0" y="4537"/>
            <a:ext cx="9144000" cy="1206357"/>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lgn="ctr" defTabSz="457200">
              <a:lnSpc>
                <a:spcPct val="100000"/>
              </a:lnSpc>
              <a:defRPr sz="4600" cap="none" spc="0">
                <a:solidFill>
                  <a:srgbClr val="FFFFFF"/>
                </a:solidFill>
                <a:latin typeface="Times New Roman"/>
                <a:ea typeface="Times New Roman"/>
                <a:cs typeface="Times New Roman"/>
                <a:sym typeface="Times New Roman"/>
              </a:defRPr>
            </a:lvl1pPr>
          </a:lstStyle>
          <a:p>
            <a:pPr>
              <a:defRPr>
                <a:effectLst/>
              </a:defRPr>
            </a:pPr>
            <a:r>
              <a:rPr lang="en-US" dirty="0"/>
              <a:t>Short Films</a:t>
            </a:r>
            <a:endParaRPr dirty="0"/>
          </a:p>
        </p:txBody>
      </p:sp>
      <p:sp>
        <p:nvSpPr>
          <p:cNvPr id="373"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74" name="Picture 6" descr="Picture 6"/>
          <p:cNvPicPr>
            <a:picLocks noChangeAspect="1"/>
          </p:cNvPicPr>
          <p:nvPr/>
        </p:nvPicPr>
        <p:blipFill>
          <a:blip r:embed="rId2"/>
          <a:srcRect r="9"/>
          <a:stretch>
            <a:fillRect/>
          </a:stretch>
        </p:blipFill>
        <p:spPr>
          <a:xfrm>
            <a:off x="6795665" y="4532631"/>
            <a:ext cx="2164557" cy="21842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12700">
            <a:miter lim="400000"/>
          </a:ln>
        </p:spPr>
      </p:pic>
      <p:sp>
        <p:nvSpPr>
          <p:cNvPr id="375" name="Visit us on LinkedIn for industry related job postings"/>
          <p:cNvSpPr txBox="1"/>
          <p:nvPr/>
        </p:nvSpPr>
        <p:spPr>
          <a:xfrm>
            <a:off x="914880" y="1458484"/>
            <a:ext cx="7334696" cy="477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500" b="1">
                <a:solidFill>
                  <a:srgbClr val="41572E"/>
                </a:solidFill>
                <a:latin typeface="Times New Roman"/>
                <a:ea typeface="Times New Roman"/>
                <a:cs typeface="Times New Roman"/>
                <a:sym typeface="Times New Roman"/>
              </a:defRPr>
            </a:lvl1pPr>
          </a:lstStyle>
          <a:p>
            <a:pPr algn="ctr"/>
            <a:r>
              <a:rPr dirty="0"/>
              <a:t>Visit us on </a:t>
            </a:r>
            <a:r>
              <a:rPr lang="en-US" dirty="0"/>
              <a:t>YouTube for Understanding Seed Testing</a:t>
            </a:r>
            <a:endParaRPr dirty="0"/>
          </a:p>
        </p:txBody>
      </p:sp>
      <p:pic>
        <p:nvPicPr>
          <p:cNvPr id="376" name="Picture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91871" y="2369484"/>
            <a:ext cx="1058728" cy="1082676"/>
          </a:xfrm>
          <a:prstGeom prst="rect">
            <a:avLst/>
          </a:prstGeom>
          <a:ln w="12700">
            <a:miter lim="400000"/>
          </a:ln>
        </p:spPr>
      </p:pic>
      <p:sp>
        <p:nvSpPr>
          <p:cNvPr id="377" name="TextBox 13"/>
          <p:cNvSpPr txBox="1"/>
          <p:nvPr/>
        </p:nvSpPr>
        <p:spPr>
          <a:xfrm>
            <a:off x="3063800" y="2255342"/>
            <a:ext cx="5027207" cy="1384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b="1">
                <a:solidFill>
                  <a:srgbClr val="546F3B"/>
                </a:solidFill>
                <a:latin typeface="Times New Roman"/>
                <a:ea typeface="Times New Roman"/>
                <a:cs typeface="Times New Roman"/>
                <a:sym typeface="Times New Roman"/>
              </a:defRPr>
            </a:pPr>
            <a:r>
              <a:rPr dirty="0"/>
              <a:t>AOSA and SCST</a:t>
            </a:r>
          </a:p>
          <a:p>
            <a:pPr>
              <a:defRPr sz="2800" b="1">
                <a:solidFill>
                  <a:srgbClr val="546F3B"/>
                </a:solidFill>
                <a:latin typeface="Times New Roman"/>
                <a:ea typeface="Times New Roman"/>
                <a:cs typeface="Times New Roman"/>
                <a:sym typeface="Times New Roman"/>
              </a:defRPr>
            </a:pPr>
            <a:r>
              <a:rPr dirty="0">
                <a:hlinkClick r:id="rId4"/>
              </a:rPr>
              <a:t>www.</a:t>
            </a:r>
            <a:r>
              <a:rPr lang="en-US" dirty="0">
                <a:hlinkClick r:id="rId4"/>
              </a:rPr>
              <a:t>youtube.com</a:t>
            </a:r>
            <a:endParaRPr lang="en-US" dirty="0"/>
          </a:p>
          <a:p>
            <a:pPr>
              <a:defRPr sz="2800" b="1">
                <a:solidFill>
                  <a:srgbClr val="546F3B"/>
                </a:solidFill>
                <a:latin typeface="Times New Roman"/>
                <a:ea typeface="Times New Roman"/>
                <a:cs typeface="Times New Roman"/>
                <a:sym typeface="Times New Roman"/>
              </a:defRPr>
            </a:pPr>
            <a:r>
              <a:rPr lang="en-US" dirty="0"/>
              <a:t>And search Seed Analysts</a:t>
            </a:r>
            <a:endParaRPr dirty="0"/>
          </a:p>
        </p:txBody>
      </p:sp>
      <p:sp>
        <p:nvSpPr>
          <p:cNvPr id="3" name="TextBox 2">
            <a:extLst>
              <a:ext uri="{FF2B5EF4-FFF2-40B4-BE49-F238E27FC236}">
                <a16:creationId xmlns:a16="http://schemas.microsoft.com/office/drawing/2014/main" id="{9E20EE67-9345-476B-92DD-14F7016F03CC}"/>
              </a:ext>
            </a:extLst>
          </p:cNvPr>
          <p:cNvSpPr txBox="1"/>
          <p:nvPr/>
        </p:nvSpPr>
        <p:spPr>
          <a:xfrm>
            <a:off x="1298455" y="3798482"/>
            <a:ext cx="6547090"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Wingdings" panose="05000000000000000000" pitchFamily="2" charset="2"/>
              <a:buChar char="v"/>
            </a:pPr>
            <a:r>
              <a:rPr lang="en-US" sz="2400" dirty="0">
                <a:solidFill>
                  <a:schemeClr val="accent6">
                    <a:lumMod val="50000"/>
                  </a:schemeClr>
                </a:solidFill>
                <a:sym typeface="Helvetica"/>
              </a:rPr>
              <a:t>57 subscribers to date.  There are four different episodes on Seed Testing including Germination, Purity and Dividing.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1"/>
          <p:cNvSpPr txBox="1">
            <a:spLocks noGrp="1"/>
          </p:cNvSpPr>
          <p:nvPr>
            <p:ph type="title"/>
          </p:nvPr>
        </p:nvSpPr>
        <p:spPr>
          <a:xfrm>
            <a:off x="-2948" y="-29593"/>
            <a:ext cx="9149896" cy="1168501"/>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t>United Seed Testing Organization</a:t>
            </a:r>
          </a:p>
        </p:txBody>
      </p:sp>
      <p:sp>
        <p:nvSpPr>
          <p:cNvPr id="339" name="USTO - Working Group"/>
          <p:cNvSpPr txBox="1"/>
          <p:nvPr/>
        </p:nvSpPr>
        <p:spPr>
          <a:xfrm>
            <a:off x="2460704" y="1756642"/>
            <a:ext cx="4222591" cy="477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500" b="1">
                <a:solidFill>
                  <a:srgbClr val="293E1D"/>
                </a:solidFill>
                <a:latin typeface="Times New Roman"/>
                <a:ea typeface="Times New Roman"/>
                <a:cs typeface="Times New Roman"/>
                <a:sym typeface="Times New Roman"/>
              </a:defRPr>
            </a:lvl1pPr>
          </a:lstStyle>
          <a:p>
            <a:pPr algn="ctr"/>
            <a:r>
              <a:rPr dirty="0"/>
              <a:t>USTO - Working Group</a:t>
            </a:r>
          </a:p>
        </p:txBody>
      </p:sp>
      <p:sp>
        <p:nvSpPr>
          <p:cNvPr id="340" name="Currently focusing on critical elements of the proposed USTO bylaws…"/>
          <p:cNvSpPr txBox="1"/>
          <p:nvPr/>
        </p:nvSpPr>
        <p:spPr>
          <a:xfrm>
            <a:off x="219368" y="2543301"/>
            <a:ext cx="8705264" cy="106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lnSpc>
                <a:spcPct val="170000"/>
              </a:lnSpc>
              <a:buSzPct val="100000"/>
              <a:defRPr sz="2000" b="1">
                <a:solidFill>
                  <a:srgbClr val="293E1D"/>
                </a:solidFill>
                <a:latin typeface="Times New Roman"/>
                <a:ea typeface="Times New Roman"/>
                <a:cs typeface="Times New Roman"/>
                <a:sym typeface="Times New Roman"/>
              </a:defRPr>
            </a:pPr>
            <a:r>
              <a:rPr lang="en-US" dirty="0"/>
              <a:t>Currently focusing on the Uniformity Working Group and will reconvene soon</a:t>
            </a:r>
          </a:p>
          <a:p>
            <a:pPr algn="ctr">
              <a:lnSpc>
                <a:spcPct val="170000"/>
              </a:lnSpc>
              <a:buSzPct val="100000"/>
              <a:defRPr sz="2000" b="1">
                <a:solidFill>
                  <a:srgbClr val="293E1D"/>
                </a:solidFill>
                <a:latin typeface="Times New Roman"/>
                <a:ea typeface="Times New Roman"/>
                <a:cs typeface="Times New Roman"/>
                <a:sym typeface="Times New Roman"/>
              </a:defRPr>
            </a:pPr>
            <a:r>
              <a:rPr lang="en-US" dirty="0"/>
              <a:t>We appreciate all the hard work that has been done on this!!</a:t>
            </a:r>
            <a:endParaRPr dirty="0"/>
          </a:p>
        </p:txBody>
      </p:sp>
      <p:sp>
        <p:nvSpPr>
          <p:cNvPr id="341" name="Rectangle 3"/>
          <p:cNvSpPr/>
          <p:nvPr/>
        </p:nvSpPr>
        <p:spPr>
          <a:xfrm rot="16200000">
            <a:off x="3987750" y="1344671"/>
            <a:ext cx="1168500" cy="9144004"/>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42" name="Picture 6" descr="Picture 6"/>
          <p:cNvPicPr>
            <a:picLocks noChangeAspect="1"/>
          </p:cNvPicPr>
          <p:nvPr/>
        </p:nvPicPr>
        <p:blipFill>
          <a:blip r:embed="rId2"/>
          <a:srcRect r="6" b="1"/>
          <a:stretch>
            <a:fillRect/>
          </a:stretch>
        </p:blipFill>
        <p:spPr>
          <a:xfrm>
            <a:off x="7062688" y="4822573"/>
            <a:ext cx="1839516" cy="1856185"/>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8"/>
                  <a:pt x="0" y="10802"/>
                </a:cubicBezTo>
                <a:cubicBezTo>
                  <a:pt x="0" y="16767"/>
                  <a:pt x="4837" y="21600"/>
                  <a:pt x="10802" y="21600"/>
                </a:cubicBezTo>
                <a:cubicBezTo>
                  <a:pt x="16767" y="21600"/>
                  <a:pt x="21600" y="16767"/>
                  <a:pt x="21600" y="10802"/>
                </a:cubicBezTo>
                <a:cubicBezTo>
                  <a:pt x="21600" y="4838"/>
                  <a:pt x="16767" y="0"/>
                  <a:pt x="10802" y="0"/>
                </a:cubicBezTo>
                <a:close/>
              </a:path>
            </a:pathLst>
          </a:cu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1"/>
          <p:cNvSpPr txBox="1">
            <a:spLocks noGrp="1"/>
          </p:cNvSpPr>
          <p:nvPr>
            <p:ph type="title"/>
          </p:nvPr>
        </p:nvSpPr>
        <p:spPr>
          <a:xfrm>
            <a:off x="-2948" y="-29593"/>
            <a:ext cx="9149896" cy="1168501"/>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rPr dirty="0"/>
              <a:t>Uni</a:t>
            </a:r>
            <a:r>
              <a:rPr lang="en-US" dirty="0"/>
              <a:t>formity Working Group</a:t>
            </a:r>
            <a:endParaRPr dirty="0"/>
          </a:p>
        </p:txBody>
      </p:sp>
      <p:sp>
        <p:nvSpPr>
          <p:cNvPr id="339" name="USTO - Working Group"/>
          <p:cNvSpPr txBox="1"/>
          <p:nvPr/>
        </p:nvSpPr>
        <p:spPr>
          <a:xfrm>
            <a:off x="147697" y="1462849"/>
            <a:ext cx="1614147" cy="3647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500" b="1">
                <a:solidFill>
                  <a:srgbClr val="293E1D"/>
                </a:solidFill>
                <a:latin typeface="Times New Roman"/>
                <a:ea typeface="Times New Roman"/>
                <a:cs typeface="Times New Roman"/>
                <a:sym typeface="Times New Roman"/>
              </a:defRPr>
            </a:lvl1pPr>
          </a:lstStyle>
          <a:p>
            <a:pPr algn="ctr"/>
            <a:r>
              <a:rPr lang="en-US" sz="2100" dirty="0">
                <a:solidFill>
                  <a:schemeClr val="accent6">
                    <a:lumMod val="50000"/>
                  </a:schemeClr>
                </a:solidFill>
              </a:rPr>
              <a:t>Germination</a:t>
            </a:r>
          </a:p>
          <a:p>
            <a:pPr marL="342900" indent="-342900">
              <a:buFont typeface="Arial" panose="020B0604020202020204" pitchFamily="34" charset="0"/>
              <a:buChar char="•"/>
            </a:pPr>
            <a:r>
              <a:rPr lang="en-US" sz="1400" dirty="0">
                <a:solidFill>
                  <a:schemeClr val="accent6">
                    <a:lumMod val="50000"/>
                  </a:schemeClr>
                </a:solidFill>
              </a:rPr>
              <a:t>Developing a seedling image database to be used for training purposes</a:t>
            </a:r>
          </a:p>
          <a:p>
            <a:pPr marL="342900" indent="-342900">
              <a:buFont typeface="Arial" panose="020B0604020202020204" pitchFamily="34" charset="0"/>
              <a:buChar char="•"/>
            </a:pPr>
            <a:r>
              <a:rPr lang="en-US" sz="1400" dirty="0">
                <a:solidFill>
                  <a:schemeClr val="accent6">
                    <a:lumMod val="50000"/>
                  </a:schemeClr>
                </a:solidFill>
              </a:rPr>
              <a:t>The memberships are participating in multiple surveys to determine the interpretation of seedlings</a:t>
            </a:r>
            <a:endParaRPr sz="1400" dirty="0">
              <a:solidFill>
                <a:schemeClr val="accent6">
                  <a:lumMod val="50000"/>
                </a:schemeClr>
              </a:solidFill>
            </a:endParaRPr>
          </a:p>
        </p:txBody>
      </p:sp>
      <p:sp>
        <p:nvSpPr>
          <p:cNvPr id="340" name="Currently focusing on critical elements of the proposed USTO bylaws…"/>
          <p:cNvSpPr txBox="1"/>
          <p:nvPr/>
        </p:nvSpPr>
        <p:spPr>
          <a:xfrm>
            <a:off x="4525803" y="2543301"/>
            <a:ext cx="92393" cy="544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lnSpc>
                <a:spcPct val="170000"/>
              </a:lnSpc>
              <a:buSzPct val="100000"/>
              <a:defRPr sz="2000" b="1">
                <a:solidFill>
                  <a:srgbClr val="293E1D"/>
                </a:solidFill>
                <a:latin typeface="Times New Roman"/>
                <a:ea typeface="Times New Roman"/>
                <a:cs typeface="Times New Roman"/>
                <a:sym typeface="Times New Roman"/>
              </a:defRPr>
            </a:pPr>
            <a:endParaRPr dirty="0"/>
          </a:p>
        </p:txBody>
      </p:sp>
      <p:sp>
        <p:nvSpPr>
          <p:cNvPr id="341" name="Rectangle 3"/>
          <p:cNvSpPr/>
          <p:nvPr/>
        </p:nvSpPr>
        <p:spPr>
          <a:xfrm rot="16200000">
            <a:off x="3987750" y="1344671"/>
            <a:ext cx="1168500" cy="9144004"/>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42" name="Picture 6" descr="Picture 6"/>
          <p:cNvPicPr>
            <a:picLocks noChangeAspect="1"/>
          </p:cNvPicPr>
          <p:nvPr/>
        </p:nvPicPr>
        <p:blipFill>
          <a:blip r:embed="rId2"/>
          <a:srcRect r="6" b="1"/>
          <a:stretch>
            <a:fillRect/>
          </a:stretch>
        </p:blipFill>
        <p:spPr>
          <a:xfrm>
            <a:off x="7062688" y="4822573"/>
            <a:ext cx="1839516" cy="1856185"/>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8"/>
                  <a:pt x="0" y="10802"/>
                </a:cubicBezTo>
                <a:cubicBezTo>
                  <a:pt x="0" y="16767"/>
                  <a:pt x="4837" y="21600"/>
                  <a:pt x="10802" y="21600"/>
                </a:cubicBezTo>
                <a:cubicBezTo>
                  <a:pt x="16767" y="21600"/>
                  <a:pt x="21600" y="16767"/>
                  <a:pt x="21600" y="10802"/>
                </a:cubicBezTo>
                <a:cubicBezTo>
                  <a:pt x="21600" y="4838"/>
                  <a:pt x="16767" y="0"/>
                  <a:pt x="10802" y="0"/>
                </a:cubicBezTo>
                <a:close/>
              </a:path>
            </a:pathLst>
          </a:custGeom>
          <a:ln w="12700">
            <a:miter lim="400000"/>
          </a:ln>
        </p:spPr>
      </p:pic>
      <p:sp>
        <p:nvSpPr>
          <p:cNvPr id="4" name="TextBox 3">
            <a:extLst>
              <a:ext uri="{FF2B5EF4-FFF2-40B4-BE49-F238E27FC236}">
                <a16:creationId xmlns:a16="http://schemas.microsoft.com/office/drawing/2014/main" id="{167ADE72-F0B6-46A5-93A1-59AE62113E07}"/>
              </a:ext>
            </a:extLst>
          </p:cNvPr>
          <p:cNvSpPr txBox="1"/>
          <p:nvPr/>
        </p:nvSpPr>
        <p:spPr>
          <a:xfrm>
            <a:off x="2220546" y="1469055"/>
            <a:ext cx="1846555"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Purity &amp; </a:t>
            </a:r>
          </a:p>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Contamination</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chemeClr val="accent6">
                    <a:lumMod val="50000"/>
                  </a:schemeClr>
                </a:solidFill>
                <a:latin typeface="Times New Roman" panose="02020603050405020304" pitchFamily="18" charset="0"/>
                <a:cs typeface="Times New Roman" panose="02020603050405020304" pitchFamily="18" charset="0"/>
              </a:rPr>
              <a:t>A survey was sent to the memberships to better understand reporting purity &amp; noxious weed examination results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Currently looking at the result of the survey and determining wh</a:t>
            </a:r>
            <a:r>
              <a:rPr lang="en-US" sz="1400" b="1" dirty="0">
                <a:solidFill>
                  <a:schemeClr val="accent6">
                    <a:lumMod val="50000"/>
                  </a:schemeClr>
                </a:solidFill>
                <a:latin typeface="Times New Roman" panose="02020603050405020304" pitchFamily="18" charset="0"/>
                <a:cs typeface="Times New Roman" panose="02020603050405020304" pitchFamily="18" charset="0"/>
              </a:rPr>
              <a:t>at the next steps are</a:t>
            </a:r>
            <a:endParaRPr kumimoji="0" lang="en-US" sz="14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endParaRPr>
          </a:p>
        </p:txBody>
      </p:sp>
      <p:sp>
        <p:nvSpPr>
          <p:cNvPr id="5" name="TextBox 4">
            <a:extLst>
              <a:ext uri="{FF2B5EF4-FFF2-40B4-BE49-F238E27FC236}">
                <a16:creationId xmlns:a16="http://schemas.microsoft.com/office/drawing/2014/main" id="{B8C9E4AF-462D-4260-B188-F06814B91E0E}"/>
              </a:ext>
            </a:extLst>
          </p:cNvPr>
          <p:cNvSpPr txBox="1"/>
          <p:nvPr/>
        </p:nvSpPr>
        <p:spPr>
          <a:xfrm>
            <a:off x="4525803" y="1442283"/>
            <a:ext cx="2226487" cy="27853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Report of Analysis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chemeClr val="accent6">
                    <a:lumMod val="50000"/>
                  </a:schemeClr>
                </a:solidFill>
                <a:latin typeface="Times New Roman" panose="02020603050405020304" pitchFamily="18" charset="0"/>
                <a:cs typeface="Times New Roman" panose="02020603050405020304" pitchFamily="18" charset="0"/>
              </a:rPr>
              <a:t>An ROA guide was created as a useful resource</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chemeClr val="accent6">
                    <a:lumMod val="50000"/>
                  </a:schemeClr>
                </a:solidFill>
                <a:latin typeface="Times New Roman" panose="02020603050405020304" pitchFamily="18" charset="0"/>
                <a:cs typeface="Times New Roman" panose="02020603050405020304" pitchFamily="18" charset="0"/>
              </a:rPr>
              <a:t>Provides an explanation of what information is needed on a seed label</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chemeClr val="accent6">
                    <a:lumMod val="50000"/>
                  </a:schemeClr>
                </a:solidFill>
                <a:latin typeface="Times New Roman" panose="02020603050405020304" pitchFamily="18" charset="0"/>
                <a:cs typeface="Times New Roman" panose="02020603050405020304" pitchFamily="18" charset="0"/>
              </a:rPr>
              <a:t>Currently working on possible AOSA Rule proposals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endParaRPr>
          </a:p>
        </p:txBody>
      </p:sp>
      <p:sp>
        <p:nvSpPr>
          <p:cNvPr id="6" name="TextBox 5">
            <a:extLst>
              <a:ext uri="{FF2B5EF4-FFF2-40B4-BE49-F238E27FC236}">
                <a16:creationId xmlns:a16="http://schemas.microsoft.com/office/drawing/2014/main" id="{89D228D9-BD4A-4100-BFC0-DB1117905B76}"/>
              </a:ext>
            </a:extLst>
          </p:cNvPr>
          <p:cNvSpPr txBox="1"/>
          <p:nvPr/>
        </p:nvSpPr>
        <p:spPr>
          <a:xfrm>
            <a:off x="7210992" y="1442283"/>
            <a:ext cx="1542908" cy="3431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Tetrazolium</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chemeClr val="accent6">
                    <a:lumMod val="50000"/>
                  </a:schemeClr>
                </a:solidFill>
                <a:latin typeface="Times New Roman" panose="02020603050405020304" pitchFamily="18" charset="0"/>
                <a:cs typeface="Times New Roman" panose="02020603050405020304" pitchFamily="18" charset="0"/>
              </a:rPr>
              <a:t>Developing a TZ image database</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rPr>
              <a:t>To compile images and send a family or couples spec</a:t>
            </a:r>
            <a:r>
              <a:rPr lang="en-US" sz="1400" b="1" dirty="0">
                <a:solidFill>
                  <a:schemeClr val="accent6">
                    <a:lumMod val="50000"/>
                  </a:schemeClr>
                </a:solidFill>
                <a:latin typeface="Times New Roman" panose="02020603050405020304" pitchFamily="18" charset="0"/>
                <a:cs typeface="Times New Roman" panose="02020603050405020304" pitchFamily="18" charset="0"/>
              </a:rPr>
              <a:t>ies out to the membership for their interpretation of viable or nonviable</a:t>
            </a:r>
            <a:endParaRPr kumimoji="0" lang="en-US" sz="1400" b="1" i="0" u="none" strike="noStrike" cap="none" spc="0" normalizeH="0" baseline="0" dirty="0">
              <a:ln>
                <a:noFill/>
              </a:ln>
              <a:solidFill>
                <a:schemeClr val="accent6">
                  <a:lumMod val="50000"/>
                </a:schemeClr>
              </a:solidFill>
              <a:effectLst/>
              <a:uFillTx/>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245489747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1"/>
          <p:cNvSpPr txBox="1">
            <a:spLocks noGrp="1"/>
          </p:cNvSpPr>
          <p:nvPr>
            <p:ph type="title"/>
          </p:nvPr>
        </p:nvSpPr>
        <p:spPr>
          <a:xfrm>
            <a:off x="24943" y="-12700"/>
            <a:ext cx="9094114" cy="97045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sz="4900">
                <a:ln>
                  <a:noFill/>
                </a:ln>
                <a:solidFill>
                  <a:srgbClr val="FFFFFF"/>
                </a:solidFill>
                <a:latin typeface="Times New Roman"/>
                <a:ea typeface="Times New Roman"/>
                <a:cs typeface="Times New Roman"/>
                <a:sym typeface="Times New Roman"/>
              </a:defRPr>
            </a:lvl1pPr>
          </a:lstStyle>
          <a:p>
            <a:pPr>
              <a:defRPr>
                <a:effectLst/>
              </a:defRPr>
            </a:pPr>
            <a:r>
              <a:t>SCST Membership</a:t>
            </a:r>
          </a:p>
        </p:txBody>
      </p:sp>
      <p:sp>
        <p:nvSpPr>
          <p:cNvPr id="354" name="Content Placeholder 2"/>
          <p:cNvSpPr txBox="1">
            <a:spLocks noGrp="1"/>
          </p:cNvSpPr>
          <p:nvPr>
            <p:ph type="body" sz="half" idx="1"/>
          </p:nvPr>
        </p:nvSpPr>
        <p:spPr>
          <a:xfrm>
            <a:off x="1498201" y="1895976"/>
            <a:ext cx="3407075" cy="4058754"/>
          </a:xfrm>
          <a:prstGeom prst="rect">
            <a:avLst/>
          </a:prstGeom>
          <a:effectLst/>
        </p:spPr>
        <p:txBody>
          <a:bodyPr/>
          <a:lstStyle/>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12</a:t>
            </a:r>
            <a:r>
              <a:rPr lang="en-US" dirty="0"/>
              <a:t>4</a:t>
            </a:r>
            <a:r>
              <a:rPr dirty="0"/>
              <a:t> RST</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1</a:t>
            </a:r>
            <a:r>
              <a:rPr lang="en-US" dirty="0"/>
              <a:t>6</a:t>
            </a:r>
            <a:r>
              <a:rPr dirty="0"/>
              <a:t> CVT</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26 RGT</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10 CGT</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4 Research Members</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4 Professional Members</a:t>
            </a:r>
          </a:p>
          <a:p>
            <a:pPr marL="220578" indent="-220578" defTabSz="914400">
              <a:lnSpc>
                <a:spcPct val="90000"/>
              </a:lnSpc>
              <a:spcBef>
                <a:spcPts val="1200"/>
              </a:spcBef>
              <a:buClrTx/>
              <a:buSzPct val="100000"/>
              <a:buFontTx/>
              <a:buChar char="•"/>
              <a:defRPr sz="2200">
                <a:ln>
                  <a:noFill/>
                </a:ln>
                <a:solidFill>
                  <a:srgbClr val="334B23"/>
                </a:solidFill>
                <a:effectLst/>
                <a:latin typeface="Times New Roman"/>
                <a:ea typeface="Times New Roman"/>
                <a:cs typeface="Times New Roman"/>
                <a:sym typeface="Times New Roman"/>
              </a:defRPr>
            </a:pPr>
            <a:r>
              <a:rPr dirty="0"/>
              <a:t>8</a:t>
            </a:r>
            <a:r>
              <a:rPr lang="en-US" dirty="0"/>
              <a:t>6</a:t>
            </a:r>
            <a:r>
              <a:rPr dirty="0"/>
              <a:t> Associate Members</a:t>
            </a:r>
          </a:p>
        </p:txBody>
      </p:sp>
      <p:sp>
        <p:nvSpPr>
          <p:cNvPr id="355"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56" name="Picture 7" descr="Picture 7"/>
          <p:cNvPicPr>
            <a:picLocks noChangeAspect="1"/>
          </p:cNvPicPr>
          <p:nvPr/>
        </p:nvPicPr>
        <p:blipFill>
          <a:blip r:embed="rId2"/>
          <a:srcRect r="1"/>
          <a:stretch>
            <a:fillRect/>
          </a:stretch>
        </p:blipFill>
        <p:spPr>
          <a:xfrm>
            <a:off x="7391400" y="51290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57" name="2019"/>
          <p:cNvSpPr txBox="1"/>
          <p:nvPr/>
        </p:nvSpPr>
        <p:spPr>
          <a:xfrm>
            <a:off x="1879976" y="1306832"/>
            <a:ext cx="934449" cy="482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r>
              <a:t>2019</a:t>
            </a:r>
          </a:p>
        </p:txBody>
      </p:sp>
      <p:sp>
        <p:nvSpPr>
          <p:cNvPr id="358" name="2018"/>
          <p:cNvSpPr txBox="1"/>
          <p:nvPr/>
        </p:nvSpPr>
        <p:spPr>
          <a:xfrm>
            <a:off x="5664576" y="1306832"/>
            <a:ext cx="934449"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r>
              <a:rPr dirty="0"/>
              <a:t>20</a:t>
            </a:r>
            <a:r>
              <a:rPr lang="en-US" dirty="0"/>
              <a:t>21</a:t>
            </a:r>
            <a:endParaRPr dirty="0"/>
          </a:p>
        </p:txBody>
      </p:sp>
      <p:sp>
        <p:nvSpPr>
          <p:cNvPr id="359" name="VS"/>
          <p:cNvSpPr txBox="1"/>
          <p:nvPr/>
        </p:nvSpPr>
        <p:spPr>
          <a:xfrm>
            <a:off x="4041320" y="1373984"/>
            <a:ext cx="396361" cy="348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3C5A2A"/>
                </a:solidFill>
                <a:latin typeface="Times New Roman"/>
                <a:ea typeface="Times New Roman"/>
                <a:cs typeface="Times New Roman"/>
                <a:sym typeface="Times New Roman"/>
              </a:defRPr>
            </a:lvl1pPr>
          </a:lstStyle>
          <a:p>
            <a:r>
              <a:t>VS</a:t>
            </a:r>
          </a:p>
        </p:txBody>
      </p:sp>
      <p:sp>
        <p:nvSpPr>
          <p:cNvPr id="360" name="Content Placeholder 2"/>
          <p:cNvSpPr txBox="1"/>
          <p:nvPr/>
        </p:nvSpPr>
        <p:spPr>
          <a:xfrm>
            <a:off x="5422501" y="1895976"/>
            <a:ext cx="3407075" cy="4058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dirty="0"/>
              <a:t>1</a:t>
            </a:r>
            <a:r>
              <a:rPr lang="en-US" dirty="0"/>
              <a:t>10</a:t>
            </a:r>
            <a:r>
              <a:rPr dirty="0"/>
              <a:t> RST</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9</a:t>
            </a:r>
            <a:r>
              <a:rPr dirty="0"/>
              <a:t> CVT</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17</a:t>
            </a:r>
            <a:r>
              <a:rPr dirty="0"/>
              <a:t> RGT</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9</a:t>
            </a:r>
            <a:r>
              <a:rPr dirty="0"/>
              <a:t> CGT</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3</a:t>
            </a:r>
            <a:r>
              <a:rPr dirty="0"/>
              <a:t> Research Members</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3</a:t>
            </a:r>
            <a:r>
              <a:rPr dirty="0"/>
              <a:t> Professional Members</a:t>
            </a:r>
          </a:p>
          <a:p>
            <a:pPr marL="220578" indent="-220578" defTabSz="914400">
              <a:lnSpc>
                <a:spcPct val="90000"/>
              </a:lnSpc>
              <a:spcBef>
                <a:spcPts val="1200"/>
              </a:spcBef>
              <a:buSzPct val="100000"/>
              <a:buChar char="•"/>
              <a:defRPr sz="2200">
                <a:solidFill>
                  <a:srgbClr val="334B23"/>
                </a:solidFill>
                <a:latin typeface="Times New Roman"/>
                <a:ea typeface="Times New Roman"/>
                <a:cs typeface="Times New Roman"/>
                <a:sym typeface="Times New Roman"/>
              </a:defRPr>
            </a:pPr>
            <a:r>
              <a:rPr lang="en-US" dirty="0"/>
              <a:t>102</a:t>
            </a:r>
            <a:r>
              <a:rPr dirty="0"/>
              <a:t> Associate Members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5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5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5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2" animBg="1" advAuto="0"/>
      <p:bldP spid="357" grpId="1" animBg="1" advAuto="0"/>
      <p:bldP spid="358" grpId="4" animBg="1" advAuto="0"/>
      <p:bldP spid="359" grpId="3" animBg="1" advAuto="0"/>
      <p:bldP spid="360" grpId="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itle 1"/>
          <p:cNvSpPr txBox="1">
            <a:spLocks noGrp="1"/>
          </p:cNvSpPr>
          <p:nvPr>
            <p:ph type="title"/>
          </p:nvPr>
        </p:nvSpPr>
        <p:spPr>
          <a:xfrm>
            <a:off x="12243" y="0"/>
            <a:ext cx="9119514" cy="97045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sz="4900">
                <a:ln>
                  <a:noFill/>
                </a:ln>
                <a:solidFill>
                  <a:srgbClr val="FFFFFF"/>
                </a:solidFill>
                <a:latin typeface="Times New Roman"/>
                <a:ea typeface="Times New Roman"/>
                <a:cs typeface="Times New Roman"/>
                <a:sym typeface="Times New Roman"/>
              </a:defRPr>
            </a:lvl1pPr>
          </a:lstStyle>
          <a:p>
            <a:pPr>
              <a:defRPr>
                <a:effectLst/>
              </a:defRPr>
            </a:pPr>
            <a:r>
              <a:t>SCST Publications</a:t>
            </a:r>
          </a:p>
        </p:txBody>
      </p:sp>
      <p:sp>
        <p:nvSpPr>
          <p:cNvPr id="345"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46" name="Picture 6" descr="Picture 6"/>
          <p:cNvPicPr>
            <a:picLocks noChangeAspect="1"/>
          </p:cNvPicPr>
          <p:nvPr/>
        </p:nvPicPr>
        <p:blipFill>
          <a:blip r:embed="rId2"/>
          <a:srcRect r="1"/>
          <a:stretch>
            <a:fillRect/>
          </a:stretch>
        </p:blipFill>
        <p:spPr>
          <a:xfrm>
            <a:off x="7391400" y="51290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47" name="TextBox 2"/>
          <p:cNvSpPr txBox="1"/>
          <p:nvPr/>
        </p:nvSpPr>
        <p:spPr>
          <a:xfrm>
            <a:off x="210021" y="1257053"/>
            <a:ext cx="3715551" cy="5346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2002 What Is Seed Vigor CD: 0</a:t>
            </a:r>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2016 Seed Technologist Training Manual Chapter 14: 0</a:t>
            </a:r>
          </a:p>
          <a:p>
            <a:pPr lvl="6">
              <a:defRPr sz="1900">
                <a:solidFill>
                  <a:srgbClr val="3F5E2C"/>
                </a:solidFill>
                <a:latin typeface="Times New Roman"/>
                <a:ea typeface="Times New Roman"/>
                <a:cs typeface="Times New Roman"/>
                <a:sym typeface="Times New Roman"/>
              </a:defRPr>
            </a:pPr>
            <a:r>
              <a:rPr dirty="0"/>
              <a:t>(No manuals were sold due to the chapter being added to the 2018 edition)</a:t>
            </a:r>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2018 Seed Technologist Training Manual: </a:t>
            </a:r>
            <a:r>
              <a:rPr lang="en-US" dirty="0"/>
              <a:t>10</a:t>
            </a:r>
          </a:p>
          <a:p>
            <a:r>
              <a:rPr lang="en-US" sz="1900" dirty="0">
                <a:solidFill>
                  <a:srgbClr val="3F5E2C"/>
                </a:solidFill>
                <a:latin typeface="Times New Roman" panose="02020603050405020304" pitchFamily="18" charset="0"/>
                <a:ea typeface="Times New Roman" panose="02020603050405020304" pitchFamily="18" charset="0"/>
              </a:rPr>
              <a:t>(This included a price increase from $185 to $300 due to the large content and information this edition holds)</a:t>
            </a:r>
            <a:endParaRPr lang="en-US" sz="1200" dirty="0">
              <a:latin typeface="Times New Roman" panose="02020603050405020304" pitchFamily="18" charset="0"/>
              <a:ea typeface="Times New Roman" panose="02020603050405020304" pitchFamily="18" charset="0"/>
            </a:endParaRPr>
          </a:p>
          <a:p>
            <a:pPr>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buSzPct val="100000"/>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defRPr sz="1900">
                <a:solidFill>
                  <a:srgbClr val="3F5E2C"/>
                </a:solidFill>
                <a:latin typeface="Times New Roman"/>
                <a:ea typeface="Times New Roman"/>
                <a:cs typeface="Times New Roman"/>
                <a:sym typeface="Times New Roman"/>
              </a:defRPr>
            </a:pPr>
            <a:endParaRPr dirty="0"/>
          </a:p>
        </p:txBody>
      </p:sp>
      <p:sp>
        <p:nvSpPr>
          <p:cNvPr id="348" name="2019"/>
          <p:cNvSpPr txBox="1"/>
          <p:nvPr/>
        </p:nvSpPr>
        <p:spPr>
          <a:xfrm>
            <a:off x="1600573" y="951680"/>
            <a:ext cx="934449" cy="482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r>
              <a:rPr dirty="0"/>
              <a:t>2019</a:t>
            </a:r>
          </a:p>
        </p:txBody>
      </p:sp>
      <p:sp>
        <p:nvSpPr>
          <p:cNvPr id="349" name="TextBox 2"/>
          <p:cNvSpPr txBox="1"/>
          <p:nvPr/>
        </p:nvSpPr>
        <p:spPr>
          <a:xfrm>
            <a:off x="4898940" y="1277296"/>
            <a:ext cx="3715551" cy="447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2002 What Is Seed Vigor CD: </a:t>
            </a:r>
            <a:r>
              <a:rPr lang="en-US" dirty="0"/>
              <a:t>0</a:t>
            </a: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2016 Seed Technologist Training updated Manual Chapter 14: </a:t>
            </a:r>
            <a:r>
              <a:rPr lang="en-US" dirty="0"/>
              <a:t>1</a:t>
            </a: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dirty="0"/>
              <a:t>2018 Seed Technologist Training Manual: </a:t>
            </a:r>
            <a:r>
              <a:rPr lang="en-US" dirty="0"/>
              <a:t>11</a:t>
            </a:r>
          </a:p>
          <a:p>
            <a:pPr>
              <a:buSzPct val="100000"/>
              <a:defRPr sz="1900" b="1">
                <a:solidFill>
                  <a:srgbClr val="3F5E2C"/>
                </a:solidFill>
                <a:latin typeface="Times New Roman"/>
                <a:ea typeface="Times New Roman"/>
                <a:cs typeface="Times New Roman"/>
                <a:sym typeface="Times New Roman"/>
              </a:defRPr>
            </a:pPr>
            <a:endParaRPr lang="en-US" dirty="0"/>
          </a:p>
          <a:p>
            <a:pPr marL="285750" indent="-285750">
              <a:buSzPct val="100000"/>
              <a:buFont typeface="Times"/>
              <a:buChar char="➢"/>
              <a:defRPr sz="1900" b="1">
                <a:solidFill>
                  <a:srgbClr val="3F5E2C"/>
                </a:solidFill>
                <a:latin typeface="Times New Roman"/>
                <a:ea typeface="Times New Roman"/>
                <a:cs typeface="Times New Roman"/>
                <a:sym typeface="Times New Roman"/>
              </a:defRPr>
            </a:pPr>
            <a:r>
              <a:rPr lang="en-US" dirty="0"/>
              <a:t>2018 Seed Technologist Training Manual Spanish: 1</a:t>
            </a: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defRPr sz="1900">
                <a:solidFill>
                  <a:srgbClr val="3F5E2C"/>
                </a:solidFill>
                <a:latin typeface="Times New Roman"/>
                <a:ea typeface="Times New Roman"/>
                <a:cs typeface="Times New Roman"/>
                <a:sym typeface="Times New Roman"/>
              </a:defRPr>
            </a:pPr>
            <a:endParaRPr dirty="0"/>
          </a:p>
        </p:txBody>
      </p:sp>
      <p:sp>
        <p:nvSpPr>
          <p:cNvPr id="350" name="2018"/>
          <p:cNvSpPr txBox="1"/>
          <p:nvPr/>
        </p:nvSpPr>
        <p:spPr>
          <a:xfrm>
            <a:off x="6289492" y="1015688"/>
            <a:ext cx="934449"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r>
              <a:rPr dirty="0"/>
              <a:t>20</a:t>
            </a:r>
            <a:r>
              <a:rPr lang="en-US" dirty="0"/>
              <a:t>21</a:t>
            </a:r>
            <a:endParaRPr dirty="0"/>
          </a:p>
        </p:txBody>
      </p:sp>
      <p:sp>
        <p:nvSpPr>
          <p:cNvPr id="351" name="VS"/>
          <p:cNvSpPr txBox="1"/>
          <p:nvPr/>
        </p:nvSpPr>
        <p:spPr>
          <a:xfrm>
            <a:off x="4373819" y="1082842"/>
            <a:ext cx="396361" cy="348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3C5A2A"/>
                </a:solidFill>
                <a:latin typeface="Times New Roman"/>
                <a:ea typeface="Times New Roman"/>
                <a:cs typeface="Times New Roman"/>
                <a:sym typeface="Times New Roman"/>
              </a:defRPr>
            </a:lvl1pPr>
          </a:lstStyle>
          <a:p>
            <a:r>
              <a:rPr dirty="0"/>
              <a:t>VS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5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5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2" animBg="1" advAuto="0"/>
      <p:bldP spid="348" grpId="1" animBg="1" advAuto="0"/>
      <p:bldP spid="349" grpId="5" animBg="1" advAuto="0"/>
      <p:bldP spid="350" grpId="4" animBg="1" advAuto="0"/>
      <p:bldP spid="351"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itle 1"/>
          <p:cNvSpPr txBox="1">
            <a:spLocks noGrp="1"/>
          </p:cNvSpPr>
          <p:nvPr>
            <p:ph type="title"/>
          </p:nvPr>
        </p:nvSpPr>
        <p:spPr>
          <a:xfrm>
            <a:off x="12243" y="0"/>
            <a:ext cx="9119514" cy="97045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sz="4900">
                <a:ln>
                  <a:noFill/>
                </a:ln>
                <a:solidFill>
                  <a:srgbClr val="FFFFFF"/>
                </a:solidFill>
                <a:latin typeface="Times New Roman"/>
                <a:ea typeface="Times New Roman"/>
                <a:cs typeface="Times New Roman"/>
                <a:sym typeface="Times New Roman"/>
              </a:defRPr>
            </a:lvl1pPr>
          </a:lstStyle>
          <a:p>
            <a:pPr>
              <a:defRPr>
                <a:effectLst/>
              </a:defRPr>
            </a:pPr>
            <a:r>
              <a:rPr lang="en-US" dirty="0"/>
              <a:t>Seed Today &amp; Seed World</a:t>
            </a:r>
            <a:endParaRPr dirty="0"/>
          </a:p>
        </p:txBody>
      </p:sp>
      <p:sp>
        <p:nvSpPr>
          <p:cNvPr id="345"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46" name="Picture 6" descr="Picture 6"/>
          <p:cNvPicPr>
            <a:picLocks noChangeAspect="1"/>
          </p:cNvPicPr>
          <p:nvPr/>
        </p:nvPicPr>
        <p:blipFill>
          <a:blip r:embed="rId2"/>
          <a:srcRect r="1"/>
          <a:stretch>
            <a:fillRect/>
          </a:stretch>
        </p:blipFill>
        <p:spPr>
          <a:xfrm>
            <a:off x="7391400" y="51290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47" name="TextBox 2"/>
          <p:cNvSpPr txBox="1"/>
          <p:nvPr/>
        </p:nvSpPr>
        <p:spPr>
          <a:xfrm>
            <a:off x="210021" y="1257053"/>
            <a:ext cx="3715551" cy="1545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buSzPct val="100000"/>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defRPr sz="1900">
                <a:solidFill>
                  <a:srgbClr val="3F5E2C"/>
                </a:solidFill>
                <a:latin typeface="Times New Roman"/>
                <a:ea typeface="Times New Roman"/>
                <a:cs typeface="Times New Roman"/>
                <a:sym typeface="Times New Roman"/>
              </a:defRPr>
            </a:pPr>
            <a:endParaRPr dirty="0"/>
          </a:p>
        </p:txBody>
      </p:sp>
      <p:sp>
        <p:nvSpPr>
          <p:cNvPr id="348" name="2019"/>
          <p:cNvSpPr txBox="1"/>
          <p:nvPr/>
        </p:nvSpPr>
        <p:spPr>
          <a:xfrm>
            <a:off x="1600573" y="951680"/>
            <a:ext cx="934449"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endParaRPr dirty="0"/>
          </a:p>
        </p:txBody>
      </p:sp>
      <p:sp>
        <p:nvSpPr>
          <p:cNvPr id="350" name="2018"/>
          <p:cNvSpPr txBox="1"/>
          <p:nvPr/>
        </p:nvSpPr>
        <p:spPr>
          <a:xfrm>
            <a:off x="507069" y="1839399"/>
            <a:ext cx="7838982"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pPr algn="ctr"/>
            <a:r>
              <a:rPr lang="en-US" dirty="0"/>
              <a:t>Shout out to Seed Today and Seed World for the collaboration with SCST and communicating the importance of our Seed Technologists and what they do for not only our food supply but the forests, rangelands, grasslands </a:t>
            </a:r>
            <a:r>
              <a:rPr lang="en-US"/>
              <a:t>and backyards.</a:t>
            </a:r>
            <a:endParaRPr lang="en-US" dirty="0"/>
          </a:p>
        </p:txBody>
      </p:sp>
    </p:spTree>
    <p:extLst>
      <p:ext uri="{BB962C8B-B14F-4D97-AF65-F5344CB8AC3E}">
        <p14:creationId xmlns:p14="http://schemas.microsoft.com/office/powerpoint/2010/main" val="3893948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4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8" grpId="0" animBg="1" advAuto="0"/>
      <p:bldP spid="35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itle 1"/>
          <p:cNvSpPr txBox="1">
            <a:spLocks noGrp="1"/>
          </p:cNvSpPr>
          <p:nvPr>
            <p:ph type="title"/>
          </p:nvPr>
        </p:nvSpPr>
        <p:spPr>
          <a:xfrm>
            <a:off x="12243" y="0"/>
            <a:ext cx="9119514" cy="97045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sz="4900">
                <a:ln>
                  <a:noFill/>
                </a:ln>
                <a:solidFill>
                  <a:srgbClr val="FFFFFF"/>
                </a:solidFill>
                <a:latin typeface="Times New Roman"/>
                <a:ea typeface="Times New Roman"/>
                <a:cs typeface="Times New Roman"/>
                <a:sym typeface="Times New Roman"/>
              </a:defRPr>
            </a:lvl1pPr>
          </a:lstStyle>
          <a:p>
            <a:pPr>
              <a:defRPr>
                <a:effectLst/>
              </a:defRPr>
            </a:pPr>
            <a:r>
              <a:rPr lang="en-US" dirty="0"/>
              <a:t>Seed Today Article</a:t>
            </a:r>
            <a:endParaRPr dirty="0"/>
          </a:p>
        </p:txBody>
      </p:sp>
      <p:sp>
        <p:nvSpPr>
          <p:cNvPr id="345"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46" name="Picture 6" descr="Picture 6"/>
          <p:cNvPicPr>
            <a:picLocks noChangeAspect="1"/>
          </p:cNvPicPr>
          <p:nvPr/>
        </p:nvPicPr>
        <p:blipFill>
          <a:blip r:embed="rId2"/>
          <a:srcRect r="1"/>
          <a:stretch>
            <a:fillRect/>
          </a:stretch>
        </p:blipFill>
        <p:spPr>
          <a:xfrm>
            <a:off x="7391400" y="51290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47" name="TextBox 2"/>
          <p:cNvSpPr txBox="1"/>
          <p:nvPr/>
        </p:nvSpPr>
        <p:spPr>
          <a:xfrm>
            <a:off x="210021" y="1257053"/>
            <a:ext cx="3715551" cy="1545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buSzPct val="100000"/>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defRPr sz="1900">
                <a:solidFill>
                  <a:srgbClr val="3F5E2C"/>
                </a:solidFill>
                <a:latin typeface="Times New Roman"/>
                <a:ea typeface="Times New Roman"/>
                <a:cs typeface="Times New Roman"/>
                <a:sym typeface="Times New Roman"/>
              </a:defRPr>
            </a:pPr>
            <a:endParaRPr dirty="0"/>
          </a:p>
        </p:txBody>
      </p:sp>
      <p:sp>
        <p:nvSpPr>
          <p:cNvPr id="348" name="2019"/>
          <p:cNvSpPr txBox="1"/>
          <p:nvPr/>
        </p:nvSpPr>
        <p:spPr>
          <a:xfrm>
            <a:off x="1600573" y="951680"/>
            <a:ext cx="934449"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endParaRPr dirty="0"/>
          </a:p>
        </p:txBody>
      </p:sp>
      <p:sp>
        <p:nvSpPr>
          <p:cNvPr id="349" name="TextBox 2"/>
          <p:cNvSpPr txBox="1"/>
          <p:nvPr/>
        </p:nvSpPr>
        <p:spPr>
          <a:xfrm>
            <a:off x="34683" y="3688112"/>
            <a:ext cx="8602248" cy="2723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buSzPct val="100000"/>
              <a:defRPr sz="1900">
                <a:solidFill>
                  <a:srgbClr val="3F5E2C"/>
                </a:solidFill>
                <a:latin typeface="Times New Roman"/>
                <a:ea typeface="Times New Roman"/>
                <a:cs typeface="Times New Roman"/>
                <a:sym typeface="Times New Roman"/>
              </a:defRPr>
            </a:pPr>
            <a:r>
              <a:rPr lang="en-US" dirty="0"/>
              <a:t>“All four organizations (ASTA, AASCO, AOSA &amp; SCST)  are continuing to support each other down this adventure and will continue to support each other for the years to come”</a:t>
            </a: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buSzPct val="100000"/>
              <a:defRPr sz="1900" b="1">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buSzPct val="100000"/>
              <a:defRPr sz="1900">
                <a:solidFill>
                  <a:srgbClr val="3F5E2C"/>
                </a:solidFill>
                <a:latin typeface="Times New Roman"/>
                <a:ea typeface="Times New Roman"/>
                <a:cs typeface="Times New Roman"/>
                <a:sym typeface="Times New Roman"/>
              </a:defRPr>
            </a:pPr>
            <a:endParaRPr dirty="0"/>
          </a:p>
          <a:p>
            <a:pPr marL="285750" indent="-285750">
              <a:buSzPct val="100000"/>
              <a:buFont typeface="Times"/>
              <a:buChar char="➢"/>
              <a:defRPr sz="1900">
                <a:solidFill>
                  <a:srgbClr val="3F5E2C"/>
                </a:solidFill>
                <a:latin typeface="Times New Roman"/>
                <a:ea typeface="Times New Roman"/>
                <a:cs typeface="Times New Roman"/>
                <a:sym typeface="Times New Roman"/>
              </a:defRPr>
            </a:pPr>
            <a:endParaRPr dirty="0"/>
          </a:p>
          <a:p>
            <a:pPr>
              <a:defRPr sz="1900">
                <a:solidFill>
                  <a:srgbClr val="3F5E2C"/>
                </a:solidFill>
                <a:latin typeface="Times New Roman"/>
                <a:ea typeface="Times New Roman"/>
                <a:cs typeface="Times New Roman"/>
                <a:sym typeface="Times New Roman"/>
              </a:defRPr>
            </a:pPr>
            <a:endParaRPr dirty="0"/>
          </a:p>
        </p:txBody>
      </p:sp>
      <p:sp>
        <p:nvSpPr>
          <p:cNvPr id="350" name="2018"/>
          <p:cNvSpPr txBox="1"/>
          <p:nvPr/>
        </p:nvSpPr>
        <p:spPr>
          <a:xfrm>
            <a:off x="507069" y="1839399"/>
            <a:ext cx="7838982" cy="1384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b="1">
                <a:solidFill>
                  <a:srgbClr val="344D24"/>
                </a:solidFill>
                <a:latin typeface="Times New Roman"/>
                <a:ea typeface="Times New Roman"/>
                <a:cs typeface="Times New Roman"/>
                <a:sym typeface="Times New Roman"/>
              </a:defRPr>
            </a:lvl1pPr>
          </a:lstStyle>
          <a:p>
            <a:pPr algn="ctr"/>
            <a:r>
              <a:rPr lang="en-US" dirty="0"/>
              <a:t>A big Thank You to President Larson for the outstanding column focusing on support in uniformity industry wide.</a:t>
            </a:r>
            <a:endParaRPr dirty="0"/>
          </a:p>
        </p:txBody>
      </p:sp>
    </p:spTree>
    <p:extLst>
      <p:ext uri="{BB962C8B-B14F-4D97-AF65-F5344CB8AC3E}">
        <p14:creationId xmlns:p14="http://schemas.microsoft.com/office/powerpoint/2010/main" val="21117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4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5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8" grpId="0" animBg="1" advAuto="0"/>
      <p:bldP spid="349" grpId="0" animBg="1" advAuto="0"/>
      <p:bldP spid="35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le 1"/>
          <p:cNvSpPr txBox="1">
            <a:spLocks noGrp="1"/>
          </p:cNvSpPr>
          <p:nvPr>
            <p:ph type="title"/>
          </p:nvPr>
        </p:nvSpPr>
        <p:spPr>
          <a:xfrm>
            <a:off x="0" y="93"/>
            <a:ext cx="9144000" cy="970552"/>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rPr dirty="0"/>
              <a:t>20</a:t>
            </a:r>
            <a:r>
              <a:rPr lang="en-US" dirty="0"/>
              <a:t>21</a:t>
            </a:r>
            <a:r>
              <a:rPr dirty="0"/>
              <a:t> </a:t>
            </a:r>
            <a:r>
              <a:rPr lang="en-US" dirty="0"/>
              <a:t>AND</a:t>
            </a:r>
            <a:r>
              <a:rPr dirty="0"/>
              <a:t> B</a:t>
            </a:r>
            <a:r>
              <a:rPr lang="en-US" dirty="0"/>
              <a:t>EYOND</a:t>
            </a:r>
            <a:endParaRPr dirty="0"/>
          </a:p>
        </p:txBody>
      </p:sp>
      <p:sp>
        <p:nvSpPr>
          <p:cNvPr id="363" name="Content Placeholder 2"/>
          <p:cNvSpPr txBox="1">
            <a:spLocks noGrp="1"/>
          </p:cNvSpPr>
          <p:nvPr>
            <p:ph type="body" idx="1"/>
          </p:nvPr>
        </p:nvSpPr>
        <p:spPr>
          <a:xfrm>
            <a:off x="457200" y="1116670"/>
            <a:ext cx="8229600" cy="4929460"/>
          </a:xfrm>
          <a:prstGeom prst="rect">
            <a:avLst/>
          </a:prstGeom>
          <a:effectLst/>
        </p:spPr>
        <p:txBody>
          <a:bodyPr>
            <a:normAutofit fontScale="92500" lnSpcReduction="20000"/>
          </a:bodyPr>
          <a:lstStyle/>
          <a:p>
            <a:pPr marL="0" indent="0" algn="ctr" defTabSz="416051">
              <a:spcBef>
                <a:spcPts val="0"/>
              </a:spcBef>
              <a:buSzTx/>
              <a:buNone/>
              <a:defRPr sz="1800" b="1">
                <a:ln>
                  <a:noFill/>
                </a:ln>
                <a:solidFill>
                  <a:srgbClr val="2B401E"/>
                </a:solidFill>
                <a:effectLst/>
                <a:latin typeface="Times New Roman"/>
                <a:ea typeface="Times New Roman"/>
                <a:cs typeface="Times New Roman"/>
                <a:sym typeface="Times New Roman"/>
              </a:defRPr>
            </a:pPr>
            <a:r>
              <a:rPr lang="en-US" dirty="0"/>
              <a:t>SCST will participate</a:t>
            </a:r>
            <a:r>
              <a:rPr dirty="0"/>
              <a:t> in the following upcoming events/meetings:</a:t>
            </a:r>
          </a:p>
          <a:p>
            <a:pPr marL="0" indent="0" algn="ctr" defTabSz="416051">
              <a:lnSpc>
                <a:spcPct val="80000"/>
              </a:lnSpc>
              <a:spcBef>
                <a:spcPts val="500"/>
              </a:spcBef>
              <a:buSzTx/>
              <a:buNone/>
              <a:defRPr sz="1200" b="1">
                <a:ln w="7885">
                  <a:solidFill>
                    <a:srgbClr val="2B401E"/>
                  </a:solidFill>
                </a:ln>
                <a:solidFill>
                  <a:srgbClr val="2B401E"/>
                </a:solidFill>
                <a:effectLst>
                  <a:outerShdw blurRad="12700" dist="23114" dir="14640000" rotWithShape="0">
                    <a:srgbClr val="000000">
                      <a:alpha val="30000"/>
                    </a:srgbClr>
                  </a:outerShdw>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Association of Seed Certifying Agencies (AOSCA)</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June 22-23, 2021 - Virtual Annual Meeting</a:t>
            </a:r>
          </a:p>
          <a:p>
            <a:pPr marL="416051" lvl="3" indent="0" defTabSz="832102">
              <a:lnSpc>
                <a:spcPct val="88000"/>
              </a:lnSpc>
              <a:spcBef>
                <a:spcPts val="300"/>
              </a:spcBef>
              <a:buClrTx/>
              <a:buSzPct val="100000"/>
              <a:buNone/>
              <a:defRPr sz="1700" b="1">
                <a:ln>
                  <a:noFill/>
                </a:ln>
                <a:solidFill>
                  <a:srgbClr val="2B401E"/>
                </a:solidFill>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Seeds Canada</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June 9-16, 2021 - Virtual Meeting</a:t>
            </a:r>
          </a:p>
          <a:p>
            <a:pPr marL="0" lvl="3" indent="416051" defTabSz="832102">
              <a:lnSpc>
                <a:spcPct val="88000"/>
              </a:lnSpc>
              <a:spcBef>
                <a:spcPts val="300"/>
              </a:spcBef>
              <a:buSzTx/>
              <a:buNone/>
              <a:defRPr sz="1700" b="1">
                <a:ln>
                  <a:noFill/>
                </a:ln>
                <a:solidFill>
                  <a:srgbClr val="2B401E"/>
                </a:solidFill>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Association of American Seed Control Officials (AASCO)</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July 13-14, 2021 – Virtual Annual Meeting</a:t>
            </a:r>
            <a:endParaRPr dirty="0"/>
          </a:p>
          <a:p>
            <a:pPr marL="0" lvl="3" indent="416051" defTabSz="832102">
              <a:lnSpc>
                <a:spcPct val="88000"/>
              </a:lnSpc>
              <a:spcBef>
                <a:spcPts val="300"/>
              </a:spcBef>
              <a:buSzTx/>
              <a:buNone/>
              <a:defRPr sz="1700" b="1">
                <a:ln>
                  <a:noFill/>
                </a:ln>
                <a:solidFill>
                  <a:srgbClr val="2B401E"/>
                </a:solidFill>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International Seed Testing Association (ISTA)</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May 4-6, 2022, Seed Symposium Congress Christchurch, New Zealand</a:t>
            </a:r>
            <a:endParaRPr dirty="0"/>
          </a:p>
          <a:p>
            <a:pPr marL="0" lvl="3" indent="416051" defTabSz="832102">
              <a:lnSpc>
                <a:spcPct val="88000"/>
              </a:lnSpc>
              <a:spcBef>
                <a:spcPts val="300"/>
              </a:spcBef>
              <a:buSzTx/>
              <a:buNone/>
              <a:defRPr sz="1700" b="1">
                <a:ln>
                  <a:noFill/>
                </a:ln>
                <a:solidFill>
                  <a:srgbClr val="2B401E"/>
                </a:solidFill>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American Seed Trade Association (ASTA)</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Dec</a:t>
            </a:r>
            <a:r>
              <a:rPr lang="en-US" dirty="0"/>
              <a:t> 6-9, 2021, CSS &amp; Seed Expo Chicago, Illinois</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lang="en-US" dirty="0"/>
              <a:t>Jan 28-Feb 1, 2022, Vegetable &amp; Flower Seed Conference San Diego, California</a:t>
            </a:r>
            <a:endParaRPr dirty="0"/>
          </a:p>
          <a:p>
            <a:pPr marL="0" lvl="1" indent="116494" defTabSz="832102">
              <a:lnSpc>
                <a:spcPct val="88000"/>
              </a:lnSpc>
              <a:spcBef>
                <a:spcPts val="300"/>
              </a:spcBef>
              <a:buSzTx/>
              <a:buNone/>
              <a:defRPr sz="1700" b="1">
                <a:ln>
                  <a:noFill/>
                </a:ln>
                <a:solidFill>
                  <a:srgbClr val="2B401E"/>
                </a:solidFill>
                <a:effectLst/>
                <a:latin typeface="Times New Roman"/>
                <a:ea typeface="Times New Roman"/>
                <a:cs typeface="Times New Roman"/>
                <a:sym typeface="Times New Roman"/>
              </a:defRPr>
            </a:pPr>
            <a:endParaRPr dirty="0"/>
          </a:p>
          <a:p>
            <a:pPr marL="241309" lvl="1" indent="-124813"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Western Seed Association Conference</a:t>
            </a:r>
          </a:p>
          <a:p>
            <a:pPr marL="540866" lvl="3" indent="-124815" defTabSz="832102">
              <a:lnSpc>
                <a:spcPct val="88000"/>
              </a:lnSpc>
              <a:spcBef>
                <a:spcPts val="300"/>
              </a:spcBef>
              <a:buClrTx/>
              <a:buSzPct val="100000"/>
              <a:buFont typeface="Times New Roman"/>
              <a:buChar char="➢"/>
              <a:defRPr sz="1700" b="1">
                <a:ln>
                  <a:noFill/>
                </a:ln>
                <a:solidFill>
                  <a:srgbClr val="2B401E"/>
                </a:solidFill>
                <a:effectLst/>
                <a:latin typeface="Times New Roman"/>
                <a:ea typeface="Times New Roman"/>
                <a:cs typeface="Times New Roman"/>
                <a:sym typeface="Times New Roman"/>
              </a:defRPr>
            </a:pPr>
            <a:r>
              <a:rPr dirty="0"/>
              <a:t>Nov </a:t>
            </a:r>
            <a:r>
              <a:rPr lang="en-US" dirty="0"/>
              <a:t>3</a:t>
            </a:r>
            <a:r>
              <a:rPr dirty="0"/>
              <a:t>, </a:t>
            </a:r>
            <a:r>
              <a:rPr lang="en-US" dirty="0"/>
              <a:t>2021,</a:t>
            </a:r>
            <a:r>
              <a:rPr dirty="0"/>
              <a:t> in Kansas City, Missouri</a:t>
            </a:r>
            <a:endParaRPr sz="700" dirty="0">
              <a:ln w="7887">
                <a:solidFill>
                  <a:srgbClr val="2B401E"/>
                </a:solidFill>
              </a:ln>
            </a:endParaRPr>
          </a:p>
          <a:p>
            <a:pPr marL="655199" lvl="1" indent="-245699" defTabSz="416051">
              <a:lnSpc>
                <a:spcPct val="88000"/>
              </a:lnSpc>
              <a:spcBef>
                <a:spcPts val="500"/>
              </a:spcBef>
              <a:buClrTx/>
              <a:buChar char="➢"/>
              <a:defRPr sz="700" b="1">
                <a:ln w="7887">
                  <a:solidFill>
                    <a:srgbClr val="2B401E"/>
                  </a:solidFill>
                </a:ln>
                <a:solidFill>
                  <a:srgbClr val="000000"/>
                </a:solidFill>
                <a:effectLst>
                  <a:outerShdw blurRad="12700" dist="23114" dir="14640000" rotWithShape="0">
                    <a:srgbClr val="000000">
                      <a:alpha val="30000"/>
                    </a:srgbClr>
                  </a:outerShdw>
                </a:effectLst>
                <a:latin typeface="Times New Roman"/>
                <a:ea typeface="Times New Roman"/>
                <a:cs typeface="Times New Roman"/>
                <a:sym typeface="Times New Roman"/>
              </a:defRPr>
            </a:pPr>
            <a:endParaRPr sz="700" dirty="0">
              <a:ln w="7887">
                <a:solidFill>
                  <a:srgbClr val="2B401E"/>
                </a:solidFill>
              </a:ln>
            </a:endParaRPr>
          </a:p>
          <a:p>
            <a:pPr marL="0" lvl="1" indent="249631" algn="just" defTabSz="416051">
              <a:lnSpc>
                <a:spcPct val="88000"/>
              </a:lnSpc>
              <a:spcBef>
                <a:spcPts val="500"/>
              </a:spcBef>
              <a:buSzTx/>
              <a:buNone/>
              <a:defRPr sz="600" b="1">
                <a:ln w="7885">
                  <a:solidFill>
                    <a:srgbClr val="404040">
                      <a:alpha val="10000"/>
                    </a:srgbClr>
                  </a:solidFill>
                </a:ln>
                <a:effectLst>
                  <a:outerShdw blurRad="12700" dist="23114" dir="14640000" rotWithShape="0">
                    <a:srgbClr val="000000">
                      <a:alpha val="30000"/>
                    </a:srgbClr>
                  </a:outerShdw>
                </a:effectLst>
                <a:latin typeface="Times New Roman"/>
                <a:ea typeface="Times New Roman"/>
                <a:cs typeface="Times New Roman"/>
                <a:sym typeface="Times New Roman"/>
              </a:defRPr>
            </a:pPr>
            <a:r>
              <a:rPr dirty="0"/>
              <a:t>	</a:t>
            </a:r>
          </a:p>
          <a:p>
            <a:pPr marL="0" indent="0" algn="just" defTabSz="416051">
              <a:lnSpc>
                <a:spcPct val="88000"/>
              </a:lnSpc>
              <a:spcBef>
                <a:spcPts val="500"/>
              </a:spcBef>
              <a:buSzTx/>
              <a:buNone/>
              <a:defRPr sz="500">
                <a:ln w="7887">
                  <a:solidFill>
                    <a:srgbClr val="404040">
                      <a:alpha val="10000"/>
                    </a:srgbClr>
                  </a:solidFill>
                </a:ln>
                <a:effectLst>
                  <a:outerShdw blurRad="12700" dist="23114" dir="14640000" rotWithShape="0">
                    <a:srgbClr val="000000">
                      <a:alpha val="30000"/>
                    </a:srgbClr>
                  </a:outerShdw>
                </a:effectLst>
                <a:latin typeface="Times New Roman"/>
                <a:ea typeface="Times New Roman"/>
                <a:cs typeface="Times New Roman"/>
                <a:sym typeface="Times New Roman"/>
              </a:defRPr>
            </a:pPr>
            <a:r>
              <a:rPr dirty="0"/>
              <a:t>	</a:t>
            </a:r>
          </a:p>
        </p:txBody>
      </p:sp>
      <p:sp>
        <p:nvSpPr>
          <p:cNvPr id="364" name="Rectangle 3"/>
          <p:cNvSpPr/>
          <p:nvPr/>
        </p:nvSpPr>
        <p:spPr>
          <a:xfrm rot="16200000">
            <a:off x="4038600" y="1536700"/>
            <a:ext cx="1066800" cy="9144000"/>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65" name="Picture 6" descr="Picture 6"/>
          <p:cNvPicPr>
            <a:picLocks noChangeAspect="1"/>
          </p:cNvPicPr>
          <p:nvPr/>
        </p:nvPicPr>
        <p:blipFill>
          <a:blip r:embed="rId2"/>
          <a:srcRect r="1"/>
          <a:stretch>
            <a:fillRect/>
          </a:stretch>
        </p:blipFill>
        <p:spPr>
          <a:xfrm>
            <a:off x="7275251" y="5256071"/>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1"/>
          <p:cNvSpPr txBox="1">
            <a:spLocks noGrp="1"/>
          </p:cNvSpPr>
          <p:nvPr>
            <p:ph type="title"/>
          </p:nvPr>
        </p:nvSpPr>
        <p:spPr>
          <a:xfrm>
            <a:off x="0" y="4538"/>
            <a:ext cx="9144000" cy="1238336"/>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noAutofit/>
          </a:bodyPr>
          <a:lstStyle/>
          <a:p>
            <a:pPr algn="ctr" defTabSz="457200">
              <a:lnSpc>
                <a:spcPct val="100000"/>
              </a:lnSpc>
              <a:defRPr sz="3800" cap="none" spc="0">
                <a:solidFill>
                  <a:srgbClr val="FFFFFF"/>
                </a:solidFill>
                <a:effectLst/>
                <a:latin typeface="Times New Roman"/>
                <a:ea typeface="Times New Roman"/>
                <a:cs typeface="Times New Roman"/>
                <a:sym typeface="Times New Roman"/>
              </a:defRPr>
            </a:pPr>
            <a:r>
              <a:rPr sz="4000" dirty="0"/>
              <a:t>Sneak Peak…</a:t>
            </a:r>
          </a:p>
          <a:p>
            <a:pPr algn="ctr" defTabSz="457200">
              <a:lnSpc>
                <a:spcPct val="100000"/>
              </a:lnSpc>
              <a:defRPr sz="3800" cap="none" spc="0">
                <a:solidFill>
                  <a:srgbClr val="FFFFFF"/>
                </a:solidFill>
                <a:effectLst/>
                <a:latin typeface="Times New Roman"/>
                <a:ea typeface="Times New Roman"/>
                <a:cs typeface="Times New Roman"/>
                <a:sym typeface="Times New Roman"/>
              </a:defRPr>
            </a:pPr>
            <a:r>
              <a:rPr sz="4000" dirty="0"/>
              <a:t> Future Annual Meetings </a:t>
            </a:r>
          </a:p>
        </p:txBody>
      </p:sp>
      <p:sp>
        <p:nvSpPr>
          <p:cNvPr id="368" name="Content Placeholder 2"/>
          <p:cNvSpPr txBox="1">
            <a:spLocks noGrp="1"/>
          </p:cNvSpPr>
          <p:nvPr>
            <p:ph type="body" idx="1"/>
          </p:nvPr>
        </p:nvSpPr>
        <p:spPr>
          <a:xfrm>
            <a:off x="228600" y="623706"/>
            <a:ext cx="8686800" cy="4850566"/>
          </a:xfrm>
          <a:prstGeom prst="rect">
            <a:avLst/>
          </a:prstGeom>
        </p:spPr>
        <p:txBody>
          <a:bodyPr>
            <a:normAutofit/>
          </a:bodyPr>
          <a:lstStyle/>
          <a:p>
            <a:pPr marL="0" indent="0" algn="ctr">
              <a:buSzTx/>
              <a:buNone/>
              <a:defRPr sz="2400" b="1">
                <a:solidFill>
                  <a:srgbClr val="3E5D2B"/>
                </a:solidFill>
                <a:effectLst/>
                <a:latin typeface="Times New Roman"/>
                <a:ea typeface="Times New Roman"/>
                <a:cs typeface="Times New Roman"/>
                <a:sym typeface="Times New Roman"/>
              </a:defRPr>
            </a:pPr>
            <a:endParaRPr dirty="0"/>
          </a:p>
          <a:p>
            <a:pPr marL="0" lvl="1" indent="128015">
              <a:lnSpc>
                <a:spcPct val="110000"/>
              </a:lnSpc>
              <a:spcBef>
                <a:spcPts val="400"/>
              </a:spcBef>
              <a:buSzTx/>
              <a:buNone/>
              <a:defRPr sz="1800" b="1">
                <a:solidFill>
                  <a:srgbClr val="3E5D2B"/>
                </a:solidFill>
                <a:effectLst/>
                <a:latin typeface="Times New Roman"/>
                <a:ea typeface="Times New Roman"/>
                <a:cs typeface="Times New Roman"/>
                <a:sym typeface="Times New Roman"/>
              </a:defRPr>
            </a:pPr>
            <a:endParaRPr dirty="0"/>
          </a:p>
          <a:p>
            <a:pPr marL="265174" lvl="1" indent="-137160">
              <a:lnSpc>
                <a:spcPct val="110000"/>
              </a:lnSpc>
              <a:spcBef>
                <a:spcPts val="400"/>
              </a:spcBef>
              <a:buClr>
                <a:srgbClr val="00B050"/>
              </a:buClr>
              <a:buFont typeface="Verdana"/>
              <a:buChar char="´"/>
              <a:defRPr sz="2100" b="1">
                <a:solidFill>
                  <a:srgbClr val="3E5D2B"/>
                </a:solidFill>
                <a:effectLst/>
                <a:latin typeface="Times New Roman"/>
                <a:ea typeface="Times New Roman"/>
                <a:cs typeface="Times New Roman"/>
                <a:sym typeface="Times New Roman"/>
              </a:defRPr>
            </a:pPr>
            <a:r>
              <a:rPr dirty="0"/>
              <a:t> </a:t>
            </a:r>
            <a:r>
              <a:rPr sz="2200" dirty="0"/>
              <a:t>202</a:t>
            </a:r>
            <a:r>
              <a:rPr lang="en-US" sz="2200" dirty="0"/>
              <a:t>2 Evanston, Illinois (100</a:t>
            </a:r>
            <a:r>
              <a:rPr lang="en-US" sz="2200" baseline="30000" dirty="0"/>
              <a:t>th</a:t>
            </a:r>
            <a:r>
              <a:rPr lang="en-US" sz="2200" dirty="0"/>
              <a:t> Anniversary for SCST)</a:t>
            </a:r>
            <a:endParaRPr sz="2200" dirty="0"/>
          </a:p>
          <a:p>
            <a:pPr marL="0" lvl="3" indent="457200">
              <a:lnSpc>
                <a:spcPct val="110000"/>
              </a:lnSpc>
              <a:spcBef>
                <a:spcPts val="400"/>
              </a:spcBef>
              <a:buSzTx/>
              <a:buNone/>
              <a:defRPr sz="1800">
                <a:solidFill>
                  <a:srgbClr val="3E5D2B"/>
                </a:solidFill>
                <a:effectLst/>
                <a:latin typeface="Times New Roman"/>
                <a:ea typeface="Times New Roman"/>
                <a:cs typeface="Times New Roman"/>
                <a:sym typeface="Times New Roman"/>
              </a:defRPr>
            </a:pPr>
            <a:r>
              <a:rPr sz="2200" b="1" dirty="0"/>
              <a:t>June </a:t>
            </a:r>
            <a:r>
              <a:rPr lang="en-US" sz="2200" b="1" dirty="0"/>
              <a:t>4</a:t>
            </a:r>
            <a:r>
              <a:rPr lang="en-US" sz="2200" b="1" baseline="30000" dirty="0"/>
              <a:t>th</a:t>
            </a:r>
            <a:r>
              <a:rPr sz="2200" b="1" dirty="0"/>
              <a:t>-</a:t>
            </a:r>
            <a:r>
              <a:rPr lang="en-US" sz="2200" b="1" dirty="0"/>
              <a:t>9</a:t>
            </a:r>
            <a:r>
              <a:rPr sz="2200" b="1" baseline="30000" dirty="0"/>
              <a:t>th</a:t>
            </a:r>
            <a:endParaRPr lang="en-US" sz="2200" b="1" dirty="0"/>
          </a:p>
          <a:p>
            <a:pPr marL="0" lvl="3" indent="457200">
              <a:lnSpc>
                <a:spcPct val="100000"/>
              </a:lnSpc>
              <a:spcBef>
                <a:spcPts val="0"/>
              </a:spcBef>
              <a:buSzTx/>
              <a:buNone/>
              <a:defRPr sz="1800">
                <a:solidFill>
                  <a:srgbClr val="3E5D2B"/>
                </a:solidFill>
                <a:effectLst/>
                <a:latin typeface="Times New Roman"/>
                <a:ea typeface="Times New Roman"/>
                <a:cs typeface="Times New Roman"/>
                <a:sym typeface="Times New Roman"/>
              </a:defRPr>
            </a:pPr>
            <a:r>
              <a:rPr kumimoji="0" lang="en-US" sz="1800" b="0" i="0" u="none" strike="noStrike" kern="0" cap="none" spc="0" normalizeH="0" baseline="0" noProof="0" dirty="0">
                <a:ln>
                  <a:noFill/>
                </a:ln>
                <a:solidFill>
                  <a:schemeClr val="accent6">
                    <a:lumMod val="50000"/>
                  </a:schemeClr>
                </a:solidFill>
                <a:effectLst/>
                <a:uLnTx/>
                <a:uFillTx/>
                <a:latin typeface="Arial" panose="020B0604020202020204" pitchFamily="34" charset="0"/>
                <a:sym typeface="Tw Cen MT"/>
              </a:rPr>
              <a:t>Hilton Orrington/Evanston</a:t>
            </a:r>
          </a:p>
          <a:p>
            <a:pPr marL="0" lvl="3" indent="457200">
              <a:lnSpc>
                <a:spcPct val="100000"/>
              </a:lnSpc>
              <a:spcBef>
                <a:spcPts val="0"/>
              </a:spcBef>
              <a:buSzTx/>
              <a:buNone/>
              <a:defRPr sz="1800">
                <a:solidFill>
                  <a:srgbClr val="3E5D2B"/>
                </a:solidFill>
                <a:effectLst/>
                <a:latin typeface="Times New Roman"/>
                <a:ea typeface="Times New Roman"/>
                <a:cs typeface="Times New Roman"/>
                <a:sym typeface="Times New Roman"/>
              </a:defRPr>
            </a:pPr>
            <a:r>
              <a:rPr kumimoji="0" lang="en-US" sz="1800" b="0" i="0" u="none" strike="noStrike" kern="0" cap="none" spc="0" normalizeH="0" baseline="0" noProof="0" dirty="0">
                <a:ln>
                  <a:noFill/>
                </a:ln>
                <a:solidFill>
                  <a:schemeClr val="accent6">
                    <a:lumMod val="50000"/>
                  </a:schemeClr>
                </a:solidFill>
                <a:effectLst/>
                <a:uLnTx/>
                <a:uFillTx/>
                <a:latin typeface="Arial" panose="020B0604020202020204" pitchFamily="34" charset="0"/>
                <a:sym typeface="Tw Cen MT"/>
              </a:rPr>
              <a:t>1710 Orrington Ave; Evanston, IL 60201</a:t>
            </a:r>
          </a:p>
          <a:p>
            <a:pPr marL="0" lvl="3" indent="457200">
              <a:lnSpc>
                <a:spcPct val="100000"/>
              </a:lnSpc>
              <a:spcBef>
                <a:spcPts val="0"/>
              </a:spcBef>
              <a:buSzTx/>
              <a:buNone/>
              <a:defRPr sz="1800">
                <a:solidFill>
                  <a:srgbClr val="3E5D2B"/>
                </a:solidFill>
                <a:effectLst/>
                <a:latin typeface="Times New Roman"/>
                <a:ea typeface="Times New Roman"/>
                <a:cs typeface="Times New Roman"/>
                <a:sym typeface="Times New Roman"/>
              </a:defRPr>
            </a:pPr>
            <a:endParaRPr sz="2400" dirty="0"/>
          </a:p>
          <a:p>
            <a:pPr marL="265174" lvl="1" indent="-137160">
              <a:lnSpc>
                <a:spcPct val="110000"/>
              </a:lnSpc>
              <a:spcBef>
                <a:spcPts val="400"/>
              </a:spcBef>
              <a:buClr>
                <a:srgbClr val="00B050"/>
              </a:buClr>
              <a:buFont typeface="Verdana"/>
              <a:buChar char="´"/>
              <a:defRPr sz="2100" b="1">
                <a:solidFill>
                  <a:srgbClr val="3E5D2B"/>
                </a:solidFill>
                <a:effectLst/>
                <a:latin typeface="Times New Roman"/>
                <a:ea typeface="Times New Roman"/>
                <a:cs typeface="Times New Roman"/>
                <a:sym typeface="Times New Roman"/>
              </a:defRPr>
            </a:pPr>
            <a:r>
              <a:rPr sz="2400" dirty="0"/>
              <a:t> </a:t>
            </a:r>
            <a:r>
              <a:rPr sz="2200" dirty="0"/>
              <a:t>202</a:t>
            </a:r>
            <a:r>
              <a:rPr lang="en-US" sz="2200" dirty="0"/>
              <a:t>3</a:t>
            </a:r>
            <a:r>
              <a:rPr sz="2200" dirty="0"/>
              <a:t> Saskatoon, Saskatchewan, Canada</a:t>
            </a:r>
            <a:endParaRPr lang="en-US" sz="2200" dirty="0"/>
          </a:p>
          <a:p>
            <a:pPr marL="368043" lvl="2" indent="0">
              <a:lnSpc>
                <a:spcPct val="110000"/>
              </a:lnSpc>
              <a:spcBef>
                <a:spcPts val="400"/>
              </a:spcBef>
              <a:buClr>
                <a:srgbClr val="00B050"/>
              </a:buClr>
              <a:buNone/>
              <a:defRPr sz="2100" b="1">
                <a:solidFill>
                  <a:srgbClr val="3E5D2B"/>
                </a:solidFill>
                <a:effectLst/>
                <a:latin typeface="Times New Roman"/>
                <a:ea typeface="Times New Roman"/>
                <a:cs typeface="Times New Roman"/>
                <a:sym typeface="Times New Roman"/>
              </a:defRPr>
            </a:pPr>
            <a:r>
              <a:rPr lang="en-US" sz="2200" dirty="0"/>
              <a:t>  June 10</a:t>
            </a:r>
            <a:r>
              <a:rPr lang="en-US" sz="2200" baseline="30000" dirty="0"/>
              <a:t>th</a:t>
            </a:r>
            <a:r>
              <a:rPr lang="en-US" sz="2200" dirty="0"/>
              <a:t>-15</a:t>
            </a:r>
            <a:r>
              <a:rPr lang="en-US" sz="2200" baseline="30000" dirty="0"/>
              <a:t>th</a:t>
            </a:r>
          </a:p>
          <a:p>
            <a:pPr marL="368043" lvl="2" indent="0">
              <a:lnSpc>
                <a:spcPct val="110000"/>
              </a:lnSpc>
              <a:spcBef>
                <a:spcPts val="0"/>
              </a:spcBef>
              <a:buClr>
                <a:srgbClr val="00B050"/>
              </a:buClr>
              <a:buNone/>
              <a:defRPr sz="2100" b="1">
                <a:solidFill>
                  <a:srgbClr val="3E5D2B"/>
                </a:solidFill>
                <a:effectLst/>
                <a:latin typeface="Times New Roman"/>
                <a:ea typeface="Times New Roman"/>
                <a:cs typeface="Times New Roman"/>
                <a:sym typeface="Times New Roman"/>
              </a:defRPr>
            </a:pPr>
            <a:r>
              <a:rPr lang="en-US" sz="1800" dirty="0">
                <a:solidFill>
                  <a:srgbClr val="002060"/>
                </a:solidFill>
                <a:effectLst/>
                <a:latin typeface="Arial" panose="020B0604020202020204" pitchFamily="34" charset="0"/>
              </a:rPr>
              <a:t>   </a:t>
            </a:r>
            <a:r>
              <a:rPr kumimoji="0" lang="en-US" sz="1800" b="0" i="0" u="none" strike="noStrike" kern="0" cap="none" spc="0" normalizeH="0" baseline="0" noProof="0" dirty="0">
                <a:ln>
                  <a:noFill/>
                </a:ln>
                <a:solidFill>
                  <a:schemeClr val="accent6">
                    <a:lumMod val="50000"/>
                  </a:schemeClr>
                </a:solidFill>
                <a:effectLst/>
                <a:uLnTx/>
                <a:uFillTx/>
                <a:latin typeface="Arial" panose="020B0604020202020204" pitchFamily="34" charset="0"/>
                <a:sym typeface="Tw Cen MT"/>
              </a:rPr>
              <a:t>Delta Hotels Saskatoon Downtown</a:t>
            </a:r>
          </a:p>
          <a:p>
            <a:pPr marL="368043" lvl="2" indent="0">
              <a:lnSpc>
                <a:spcPct val="110000"/>
              </a:lnSpc>
              <a:spcBef>
                <a:spcPts val="0"/>
              </a:spcBef>
              <a:buClr>
                <a:srgbClr val="00B050"/>
              </a:buClr>
              <a:buNone/>
              <a:defRPr sz="2100" b="1">
                <a:solidFill>
                  <a:srgbClr val="3E5D2B"/>
                </a:solidFill>
                <a:effectLst/>
                <a:latin typeface="Times New Roman"/>
                <a:ea typeface="Times New Roman"/>
                <a:cs typeface="Times New Roman"/>
                <a:sym typeface="Times New Roman"/>
              </a:defRPr>
            </a:pPr>
            <a:r>
              <a:rPr kumimoji="0" lang="en-US" sz="1800" b="0" i="0" u="none" strike="noStrike" kern="0" cap="none" spc="0" normalizeH="0" baseline="0" noProof="0" dirty="0">
                <a:ln>
                  <a:noFill/>
                </a:ln>
                <a:solidFill>
                  <a:schemeClr val="accent6">
                    <a:lumMod val="50000"/>
                  </a:schemeClr>
                </a:solidFill>
                <a:effectLst/>
                <a:uLnTx/>
                <a:uFillTx/>
                <a:latin typeface="Arial" panose="020B0604020202020204" pitchFamily="34" charset="0"/>
                <a:sym typeface="Tw Cen MT"/>
              </a:rPr>
              <a:t>   405 20th Street East, Saskatoon, SK, S7K 6X6</a:t>
            </a:r>
          </a:p>
          <a:p>
            <a:pPr marL="368043" lvl="2" indent="0">
              <a:lnSpc>
                <a:spcPct val="110000"/>
              </a:lnSpc>
              <a:spcBef>
                <a:spcPts val="0"/>
              </a:spcBef>
              <a:buClr>
                <a:srgbClr val="00B050"/>
              </a:buClr>
              <a:buNone/>
              <a:defRPr sz="2100" b="1">
                <a:solidFill>
                  <a:srgbClr val="3E5D2B"/>
                </a:solidFill>
                <a:effectLst/>
                <a:latin typeface="Times New Roman"/>
                <a:ea typeface="Times New Roman"/>
                <a:cs typeface="Times New Roman"/>
                <a:sym typeface="Times New Roman"/>
              </a:defRPr>
            </a:pPr>
            <a:endParaRPr sz="2400" dirty="0"/>
          </a:p>
          <a:p>
            <a:pPr marL="265174" lvl="1" indent="-137160">
              <a:lnSpc>
                <a:spcPct val="110000"/>
              </a:lnSpc>
              <a:spcBef>
                <a:spcPts val="400"/>
              </a:spcBef>
              <a:buClr>
                <a:srgbClr val="00B050"/>
              </a:buClr>
              <a:buFont typeface="Verdana"/>
              <a:buChar char="´"/>
              <a:defRPr sz="2100" b="1">
                <a:solidFill>
                  <a:srgbClr val="3E5D2B"/>
                </a:solidFill>
                <a:effectLst/>
                <a:latin typeface="Times New Roman"/>
                <a:ea typeface="Times New Roman"/>
                <a:cs typeface="Times New Roman"/>
                <a:sym typeface="Times New Roman"/>
              </a:defRPr>
            </a:pPr>
            <a:r>
              <a:rPr sz="2400" dirty="0"/>
              <a:t> </a:t>
            </a:r>
            <a:r>
              <a:rPr sz="2200" dirty="0"/>
              <a:t>202</a:t>
            </a:r>
            <a:r>
              <a:rPr lang="en-US" sz="2200" dirty="0"/>
              <a:t>4 and Beyond: no location are set yet due to COVID</a:t>
            </a:r>
            <a:endParaRPr sz="2200" dirty="0"/>
          </a:p>
        </p:txBody>
      </p:sp>
      <p:sp>
        <p:nvSpPr>
          <p:cNvPr id="369" name="Rectangle 3"/>
          <p:cNvSpPr/>
          <p:nvPr/>
        </p:nvSpPr>
        <p:spPr>
          <a:xfrm rot="16200000">
            <a:off x="4038600" y="1575279"/>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70" name="Picture 6" descr="Picture 6"/>
          <p:cNvPicPr>
            <a:picLocks noChangeAspect="1"/>
          </p:cNvPicPr>
          <p:nvPr/>
        </p:nvPicPr>
        <p:blipFill>
          <a:blip r:embed="rId2"/>
          <a:srcRect r="9"/>
          <a:stretch>
            <a:fillRect/>
          </a:stretch>
        </p:blipFill>
        <p:spPr>
          <a:xfrm>
            <a:off x="7556495" y="5305351"/>
            <a:ext cx="1486094" cy="14996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1"/>
          <p:cNvSpPr txBox="1">
            <a:spLocks noGrp="1"/>
          </p:cNvSpPr>
          <p:nvPr>
            <p:ph type="title"/>
          </p:nvPr>
        </p:nvSpPr>
        <p:spPr>
          <a:xfrm>
            <a:off x="0" y="4537"/>
            <a:ext cx="9144000" cy="1206357"/>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lgn="ctr" defTabSz="457200">
              <a:lnSpc>
                <a:spcPct val="100000"/>
              </a:lnSpc>
              <a:defRPr sz="4600" cap="none" spc="0">
                <a:solidFill>
                  <a:srgbClr val="FFFFFF"/>
                </a:solidFill>
                <a:latin typeface="Times New Roman"/>
                <a:ea typeface="Times New Roman"/>
                <a:cs typeface="Times New Roman"/>
                <a:sym typeface="Times New Roman"/>
              </a:defRPr>
            </a:lvl1pPr>
          </a:lstStyle>
          <a:p>
            <a:pPr>
              <a:defRPr>
                <a:effectLst/>
              </a:defRPr>
            </a:pPr>
            <a:r>
              <a:rPr dirty="0"/>
              <a:t>Job Postings</a:t>
            </a:r>
          </a:p>
        </p:txBody>
      </p:sp>
      <p:sp>
        <p:nvSpPr>
          <p:cNvPr id="373"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74" name="Picture 6" descr="Picture 6"/>
          <p:cNvPicPr>
            <a:picLocks noChangeAspect="1"/>
          </p:cNvPicPr>
          <p:nvPr/>
        </p:nvPicPr>
        <p:blipFill>
          <a:blip r:embed="rId2"/>
          <a:srcRect r="9"/>
          <a:stretch>
            <a:fillRect/>
          </a:stretch>
        </p:blipFill>
        <p:spPr>
          <a:xfrm>
            <a:off x="6795665" y="4532631"/>
            <a:ext cx="2164557" cy="21842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12700">
            <a:miter lim="400000"/>
          </a:ln>
        </p:spPr>
      </p:pic>
      <p:sp>
        <p:nvSpPr>
          <p:cNvPr id="375" name="Visit us on LinkedIn for industry related job postings"/>
          <p:cNvSpPr txBox="1"/>
          <p:nvPr/>
        </p:nvSpPr>
        <p:spPr>
          <a:xfrm>
            <a:off x="914880" y="1458484"/>
            <a:ext cx="7314240" cy="433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500" b="1">
                <a:solidFill>
                  <a:srgbClr val="41572E"/>
                </a:solidFill>
                <a:latin typeface="Times New Roman"/>
                <a:ea typeface="Times New Roman"/>
                <a:cs typeface="Times New Roman"/>
                <a:sym typeface="Times New Roman"/>
              </a:defRPr>
            </a:lvl1pPr>
          </a:lstStyle>
          <a:p>
            <a:r>
              <a:rPr dirty="0"/>
              <a:t>Visit us on LinkedIn for industry related job postings</a:t>
            </a:r>
          </a:p>
        </p:txBody>
      </p:sp>
      <p:pic>
        <p:nvPicPr>
          <p:cNvPr id="376" name="Picture 12" descr="Picture 12"/>
          <p:cNvPicPr>
            <a:picLocks noChangeAspect="1"/>
          </p:cNvPicPr>
          <p:nvPr/>
        </p:nvPicPr>
        <p:blipFill>
          <a:blip r:embed="rId3"/>
          <a:stretch>
            <a:fillRect/>
          </a:stretch>
        </p:blipFill>
        <p:spPr>
          <a:xfrm>
            <a:off x="1679897" y="2369484"/>
            <a:ext cx="1082676" cy="1082676"/>
          </a:xfrm>
          <a:prstGeom prst="rect">
            <a:avLst/>
          </a:prstGeom>
          <a:ln w="12700">
            <a:miter lim="400000"/>
          </a:ln>
        </p:spPr>
      </p:pic>
      <p:sp>
        <p:nvSpPr>
          <p:cNvPr id="377" name="TextBox 13"/>
          <p:cNvSpPr txBox="1"/>
          <p:nvPr/>
        </p:nvSpPr>
        <p:spPr>
          <a:xfrm>
            <a:off x="3046045" y="2466255"/>
            <a:ext cx="5027207" cy="88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b="1">
                <a:solidFill>
                  <a:srgbClr val="546F3B"/>
                </a:solidFill>
                <a:latin typeface="Times New Roman"/>
                <a:ea typeface="Times New Roman"/>
                <a:cs typeface="Times New Roman"/>
                <a:sym typeface="Times New Roman"/>
              </a:defRPr>
            </a:pPr>
            <a:r>
              <a:rPr dirty="0"/>
              <a:t>AOSA and SCST</a:t>
            </a:r>
          </a:p>
          <a:p>
            <a:pPr>
              <a:defRPr sz="2800" b="1">
                <a:solidFill>
                  <a:srgbClr val="546F3B"/>
                </a:solidFill>
                <a:latin typeface="Times New Roman"/>
                <a:ea typeface="Times New Roman"/>
                <a:cs typeface="Times New Roman"/>
                <a:sym typeface="Times New Roman"/>
              </a:defRPr>
            </a:pPr>
            <a:r>
              <a:rPr dirty="0"/>
              <a:t>www.linkedin.com/analyzeseeds</a:t>
            </a:r>
          </a:p>
        </p:txBody>
      </p:sp>
      <p:sp>
        <p:nvSpPr>
          <p:cNvPr id="3" name="TextBox 2">
            <a:extLst>
              <a:ext uri="{FF2B5EF4-FFF2-40B4-BE49-F238E27FC236}">
                <a16:creationId xmlns:a16="http://schemas.microsoft.com/office/drawing/2014/main" id="{9E20EE67-9345-476B-92DD-14F7016F03CC}"/>
              </a:ext>
            </a:extLst>
          </p:cNvPr>
          <p:cNvSpPr txBox="1"/>
          <p:nvPr/>
        </p:nvSpPr>
        <p:spPr>
          <a:xfrm>
            <a:off x="914880" y="3747803"/>
            <a:ext cx="6547090"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Wingdings" panose="05000000000000000000" pitchFamily="2" charset="2"/>
              <a:buChar char="v"/>
            </a:pPr>
            <a:r>
              <a:rPr lang="en-US" sz="2400" dirty="0">
                <a:solidFill>
                  <a:schemeClr val="accent6">
                    <a:lumMod val="50000"/>
                  </a:schemeClr>
                </a:solidFill>
                <a:sym typeface="Helvetica"/>
              </a:rPr>
              <a:t>25 Job posts were utilized on the AOSA/SCST Website and LinkedIn from June 2020 to present.  Each post is $130.00 split profit to both AOSA &amp; SCST.</a:t>
            </a:r>
          </a:p>
        </p:txBody>
      </p:sp>
    </p:spTree>
    <p:extLst>
      <p:ext uri="{BB962C8B-B14F-4D97-AF65-F5344CB8AC3E}">
        <p14:creationId xmlns:p14="http://schemas.microsoft.com/office/powerpoint/2010/main" val="42918263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2798">
              <a:srgbClr val="D5ECC0"/>
            </a:gs>
            <a:gs pos="21717">
              <a:schemeClr val="accent1">
                <a:lumMod val="20000"/>
                <a:lumOff val="80000"/>
              </a:schemeClr>
            </a:gs>
            <a:gs pos="63879">
              <a:schemeClr val="accent2">
                <a:lumMod val="40000"/>
                <a:lumOff val="60000"/>
              </a:schemeClr>
            </a:gs>
            <a:gs pos="83000">
              <a:schemeClr val="accent1">
                <a:lumMod val="60000"/>
                <a:lumOff val="40000"/>
              </a:schemeClr>
            </a:gs>
            <a:gs pos="100000">
              <a:srgbClr val="BADAF2"/>
            </a:gs>
          </a:gsLst>
          <a:lin ang="5400000" scaled="0"/>
        </a:gradFill>
        <a:effectLst/>
      </p:bgPr>
    </p:bg>
    <p:spTree>
      <p:nvGrpSpPr>
        <p:cNvPr id="1" name=""/>
        <p:cNvGrpSpPr/>
        <p:nvPr/>
      </p:nvGrpSpPr>
      <p:grpSpPr>
        <a:xfrm>
          <a:off x="0" y="0"/>
          <a:ext cx="0" cy="0"/>
          <a:chOff x="0" y="0"/>
          <a:chExt cx="0" cy="0"/>
        </a:xfrm>
      </p:grpSpPr>
      <p:sp>
        <p:nvSpPr>
          <p:cNvPr id="280" name="TextBox 19"/>
          <p:cNvSpPr txBox="1"/>
          <p:nvPr/>
        </p:nvSpPr>
        <p:spPr>
          <a:xfrm>
            <a:off x="2222500" y="4587526"/>
            <a:ext cx="6858000" cy="1564637"/>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1" indent="457200" algn="ctr">
              <a:defRPr sz="4800" b="1">
                <a:solidFill>
                  <a:srgbClr val="F2F2F2"/>
                </a:solidFill>
                <a:effectLst>
                  <a:outerShdw blurRad="38100" dist="38100" dir="2700000" rotWithShape="0">
                    <a:srgbClr val="000000">
                      <a:alpha val="43137"/>
                    </a:srgbClr>
                  </a:outerShdw>
                </a:effectLst>
                <a:latin typeface="Calisto MT"/>
                <a:ea typeface="Calisto MT"/>
                <a:cs typeface="Calisto MT"/>
                <a:sym typeface="Calisto MT"/>
              </a:defRPr>
            </a:pPr>
            <a:r>
              <a:rPr dirty="0"/>
              <a:t>20</a:t>
            </a:r>
            <a:r>
              <a:rPr lang="en-US" dirty="0"/>
              <a:t>21</a:t>
            </a:r>
            <a:r>
              <a:rPr dirty="0"/>
              <a:t> SCST </a:t>
            </a:r>
            <a:endParaRPr dirty="0">
              <a:solidFill>
                <a:srgbClr val="FFFFFF"/>
              </a:solidFill>
            </a:endParaRPr>
          </a:p>
          <a:p>
            <a:pPr lvl="1" indent="457200" algn="ctr">
              <a:defRPr sz="4800" b="1">
                <a:solidFill>
                  <a:srgbClr val="F2F2F2"/>
                </a:solidFill>
                <a:effectLst>
                  <a:outerShdw blurRad="38100" dist="38100" dir="2700000" rotWithShape="0">
                    <a:srgbClr val="000000">
                      <a:alpha val="43137"/>
                    </a:srgbClr>
                  </a:outerShdw>
                </a:effectLst>
                <a:latin typeface="Calisto MT"/>
                <a:ea typeface="Calisto MT"/>
                <a:cs typeface="Calisto MT"/>
                <a:sym typeface="Calisto MT"/>
              </a:defRPr>
            </a:pPr>
            <a:r>
              <a:rPr dirty="0"/>
              <a:t>State of the Society</a:t>
            </a:r>
          </a:p>
        </p:txBody>
      </p:sp>
      <p:pic>
        <p:nvPicPr>
          <p:cNvPr id="281" name="Picture 7" descr="Picture 7"/>
          <p:cNvPicPr>
            <a:picLocks noChangeAspect="1"/>
          </p:cNvPicPr>
          <p:nvPr/>
        </p:nvPicPr>
        <p:blipFill>
          <a:blip r:embed="rId2"/>
          <a:stretch>
            <a:fillRect/>
          </a:stretch>
        </p:blipFill>
        <p:spPr>
          <a:xfrm>
            <a:off x="338088" y="4081805"/>
            <a:ext cx="2331502" cy="2352503"/>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6" y="0"/>
                  <a:pt x="0" y="4836"/>
                  <a:pt x="0" y="10800"/>
                </a:cubicBezTo>
                <a:cubicBezTo>
                  <a:pt x="0" y="16764"/>
                  <a:pt x="4836" y="21600"/>
                  <a:pt x="10798" y="21600"/>
                </a:cubicBezTo>
                <a:cubicBezTo>
                  <a:pt x="16762" y="21600"/>
                  <a:pt x="21600" y="16764"/>
                  <a:pt x="21600" y="10800"/>
                </a:cubicBezTo>
                <a:cubicBezTo>
                  <a:pt x="21600" y="4836"/>
                  <a:pt x="16762" y="0"/>
                  <a:pt x="10798" y="0"/>
                </a:cubicBezTo>
                <a:close/>
              </a:path>
            </a:pathLst>
          </a:custGeom>
          <a:ln w="12700">
            <a:miter lim="400000"/>
          </a:ln>
        </p:spPr>
      </p:pic>
      <p:pic>
        <p:nvPicPr>
          <p:cNvPr id="282" name="2019 AOSA-SCSTAnnual Meeting &amp; Tradeshow parks, Nevada-500x500.jpg"/>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0985" y="282475"/>
            <a:ext cx="2642030" cy="3170437"/>
          </a:xfrm>
          <a:prstGeom prst="rect">
            <a:avLst/>
          </a:prstGeom>
          <a:ln w="12700">
            <a:miter lim="400000"/>
          </a:ln>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itle 1"/>
          <p:cNvSpPr txBox="1"/>
          <p:nvPr/>
        </p:nvSpPr>
        <p:spPr>
          <a:xfrm>
            <a:off x="-3324" y="5268929"/>
            <a:ext cx="9150648" cy="1143003"/>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4900">
                <a:solidFill>
                  <a:srgbClr val="FFFFFF"/>
                </a:solidFill>
                <a:latin typeface="Times New Roman"/>
                <a:ea typeface="Times New Roman"/>
                <a:cs typeface="Times New Roman"/>
                <a:sym typeface="Times New Roman"/>
              </a:defRPr>
            </a:lvl1pPr>
          </a:lstStyle>
          <a:p>
            <a:r>
              <a:rPr dirty="0"/>
              <a:t>  202</a:t>
            </a:r>
            <a:r>
              <a:rPr lang="en-US" dirty="0"/>
              <a:t>2</a:t>
            </a:r>
            <a:r>
              <a:rPr dirty="0"/>
              <a:t> Annual Meeting</a:t>
            </a:r>
          </a:p>
        </p:txBody>
      </p:sp>
      <p:pic>
        <p:nvPicPr>
          <p:cNvPr id="380" name="Picture 9" descr="Picture 9"/>
          <p:cNvPicPr>
            <a:picLocks noChangeAspect="1"/>
          </p:cNvPicPr>
          <p:nvPr/>
        </p:nvPicPr>
        <p:blipFill>
          <a:blip r:embed="rId2"/>
          <a:srcRect r="1"/>
          <a:stretch>
            <a:fillRect/>
          </a:stretch>
        </p:blipFill>
        <p:spPr>
          <a:xfrm>
            <a:off x="7315200" y="5129071"/>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82" name="Content Placeholder 2"/>
          <p:cNvSpPr txBox="1">
            <a:spLocks noGrp="1"/>
          </p:cNvSpPr>
          <p:nvPr>
            <p:ph type="body" sz="quarter" idx="1"/>
          </p:nvPr>
        </p:nvSpPr>
        <p:spPr>
          <a:xfrm>
            <a:off x="5667251" y="2657312"/>
            <a:ext cx="3295897" cy="2743203"/>
          </a:xfrm>
          <a:prstGeom prst="rect">
            <a:avLst/>
          </a:prstGeom>
          <a:effectLst/>
        </p:spPr>
        <p:txBody>
          <a:bodyPr>
            <a:normAutofit lnSpcReduction="10000"/>
          </a:bodyPr>
          <a:lstStyle/>
          <a:p>
            <a:pPr marL="0" indent="0" defTabSz="768094">
              <a:lnSpc>
                <a:spcPct val="80000"/>
              </a:lnSpc>
              <a:spcBef>
                <a:spcPts val="1000"/>
              </a:spcBef>
              <a:buSzTx/>
              <a:buNone/>
              <a:defRPr sz="5000" b="1" i="1">
                <a:ln>
                  <a:noFill/>
                </a:ln>
                <a:solidFill>
                  <a:srgbClr val="13676C"/>
                </a:solidFill>
                <a:effectLst/>
                <a:latin typeface="Times New Roman"/>
                <a:ea typeface="Times New Roman"/>
                <a:cs typeface="Times New Roman"/>
                <a:sym typeface="Times New Roman"/>
              </a:defRPr>
            </a:pPr>
            <a:r>
              <a:rPr dirty="0">
                <a:solidFill>
                  <a:srgbClr val="DAA600"/>
                </a:solidFill>
              </a:rPr>
              <a:t>You’re Invited…</a:t>
            </a:r>
          </a:p>
          <a:p>
            <a:pPr marL="0" indent="0" defTabSz="768094">
              <a:lnSpc>
                <a:spcPct val="80000"/>
              </a:lnSpc>
              <a:spcBef>
                <a:spcPts val="1000"/>
              </a:spcBef>
              <a:buSzTx/>
              <a:buNone/>
              <a:defRPr sz="1900" b="1">
                <a:ln>
                  <a:noFill/>
                </a:ln>
                <a:solidFill>
                  <a:srgbClr val="1D9AA1"/>
                </a:solidFill>
                <a:effectLst/>
                <a:latin typeface="Times New Roman"/>
                <a:ea typeface="Times New Roman"/>
                <a:cs typeface="Times New Roman"/>
                <a:sym typeface="Times New Roman"/>
              </a:defRPr>
            </a:pPr>
            <a:r>
              <a:rPr dirty="0">
                <a:solidFill>
                  <a:srgbClr val="DAA600"/>
                </a:solidFill>
              </a:rPr>
              <a:t>When:</a:t>
            </a:r>
            <a:r>
              <a:rPr dirty="0"/>
              <a:t> </a:t>
            </a:r>
            <a:r>
              <a:rPr b="0" dirty="0">
                <a:solidFill>
                  <a:srgbClr val="000000"/>
                </a:solidFill>
              </a:rPr>
              <a:t>June</a:t>
            </a:r>
            <a:r>
              <a:rPr lang="en-US" b="0" dirty="0">
                <a:solidFill>
                  <a:srgbClr val="000000"/>
                </a:solidFill>
              </a:rPr>
              <a:t> 4</a:t>
            </a:r>
            <a:r>
              <a:rPr b="0" dirty="0">
                <a:solidFill>
                  <a:srgbClr val="000000"/>
                </a:solidFill>
              </a:rPr>
              <a:t>-</a:t>
            </a:r>
            <a:r>
              <a:rPr lang="en-US" b="0" dirty="0">
                <a:solidFill>
                  <a:srgbClr val="000000"/>
                </a:solidFill>
              </a:rPr>
              <a:t>9</a:t>
            </a:r>
            <a:r>
              <a:rPr b="0" dirty="0">
                <a:solidFill>
                  <a:srgbClr val="000000"/>
                </a:solidFill>
              </a:rPr>
              <a:t>, 202</a:t>
            </a:r>
            <a:r>
              <a:rPr lang="en-US" b="0" dirty="0">
                <a:solidFill>
                  <a:srgbClr val="000000"/>
                </a:solidFill>
              </a:rPr>
              <a:t>2</a:t>
            </a:r>
            <a:endParaRPr b="0" dirty="0">
              <a:solidFill>
                <a:srgbClr val="000000"/>
              </a:solidFill>
            </a:endParaRPr>
          </a:p>
          <a:p>
            <a:pPr marL="0" indent="0" defTabSz="768094">
              <a:lnSpc>
                <a:spcPct val="81000"/>
              </a:lnSpc>
              <a:spcBef>
                <a:spcPts val="1000"/>
              </a:spcBef>
              <a:buSzTx/>
              <a:buNone/>
              <a:defRPr sz="1900" b="1">
                <a:ln>
                  <a:noFill/>
                </a:ln>
                <a:solidFill>
                  <a:srgbClr val="1D9AA1"/>
                </a:solidFill>
                <a:effectLst/>
                <a:latin typeface="Times New Roman"/>
                <a:ea typeface="Times New Roman"/>
                <a:cs typeface="Times New Roman"/>
                <a:sym typeface="Times New Roman"/>
              </a:defRPr>
            </a:pPr>
            <a:r>
              <a:rPr dirty="0">
                <a:solidFill>
                  <a:srgbClr val="DAA600"/>
                </a:solidFill>
              </a:rPr>
              <a:t>Where:</a:t>
            </a:r>
            <a:r>
              <a:rPr b="0" dirty="0"/>
              <a:t> </a:t>
            </a:r>
            <a:r>
              <a:rPr lang="en-US" b="0" dirty="0">
                <a:solidFill>
                  <a:srgbClr val="000000"/>
                </a:solidFill>
              </a:rPr>
              <a:t>Evanston, Illinois</a:t>
            </a:r>
          </a:p>
          <a:p>
            <a:pPr marL="0" indent="0" defTabSz="768094">
              <a:lnSpc>
                <a:spcPct val="81000"/>
              </a:lnSpc>
              <a:spcBef>
                <a:spcPts val="1000"/>
              </a:spcBef>
              <a:buSzTx/>
              <a:buNone/>
              <a:defRPr sz="1900" b="1">
                <a:ln>
                  <a:noFill/>
                </a:ln>
                <a:solidFill>
                  <a:srgbClr val="1D9AA1"/>
                </a:solidFill>
                <a:effectLst/>
                <a:latin typeface="Times New Roman"/>
                <a:ea typeface="Times New Roman"/>
                <a:cs typeface="Times New Roman"/>
                <a:sym typeface="Times New Roman"/>
              </a:defRPr>
            </a:pPr>
            <a:r>
              <a:rPr lang="en-US" b="0" i="1" dirty="0">
                <a:solidFill>
                  <a:srgbClr val="000000"/>
                </a:solidFill>
              </a:rPr>
              <a:t>Hilton Orrington/Evanston</a:t>
            </a:r>
            <a:endParaRPr b="0" dirty="0">
              <a:solidFill>
                <a:srgbClr val="000000"/>
              </a:solidFill>
            </a:endParaRPr>
          </a:p>
          <a:p>
            <a:pPr marL="0" indent="0" defTabSz="768094">
              <a:lnSpc>
                <a:spcPct val="81000"/>
              </a:lnSpc>
              <a:spcBef>
                <a:spcPts val="1000"/>
              </a:spcBef>
              <a:buSzTx/>
              <a:buNone/>
              <a:defRPr sz="1900" b="1">
                <a:ln>
                  <a:noFill/>
                </a:ln>
                <a:solidFill>
                  <a:srgbClr val="1D9AA1"/>
                </a:solidFill>
                <a:effectLst/>
                <a:latin typeface="Times New Roman"/>
                <a:ea typeface="Times New Roman"/>
                <a:cs typeface="Times New Roman"/>
                <a:sym typeface="Times New Roman"/>
              </a:defRPr>
            </a:pPr>
            <a:r>
              <a:rPr dirty="0">
                <a:solidFill>
                  <a:srgbClr val="DAA600"/>
                </a:solidFill>
              </a:rPr>
              <a:t>Who:</a:t>
            </a:r>
            <a:r>
              <a:rPr b="0" dirty="0"/>
              <a:t> </a:t>
            </a:r>
            <a:r>
              <a:rPr b="0" dirty="0">
                <a:solidFill>
                  <a:srgbClr val="000000"/>
                </a:solidFill>
              </a:rPr>
              <a:t>AOSA/SCST</a:t>
            </a:r>
          </a:p>
        </p:txBody>
      </p:sp>
      <p:pic>
        <p:nvPicPr>
          <p:cNvPr id="383" name="2020 logo.png"/>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51" y="2365562"/>
            <a:ext cx="2837185" cy="2837185"/>
          </a:xfrm>
          <a:prstGeom prst="rect">
            <a:avLst/>
          </a:prstGeom>
          <a:ln w="12700">
            <a:miter lim="400000"/>
          </a:ln>
        </p:spPr>
      </p:pic>
      <p:pic>
        <p:nvPicPr>
          <p:cNvPr id="3" name="Picture 2" descr="A picture containing nature, outdoor, city, shore&#10;&#10;Description automatically generated">
            <a:extLst>
              <a:ext uri="{FF2B5EF4-FFF2-40B4-BE49-F238E27FC236}">
                <a16:creationId xmlns:a16="http://schemas.microsoft.com/office/drawing/2014/main" id="{67708008-314D-4151-ABD0-BD07E135F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02" y="0"/>
            <a:ext cx="7143750" cy="2423284"/>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1"/>
          <p:cNvSpPr txBox="1">
            <a:spLocks noGrp="1"/>
          </p:cNvSpPr>
          <p:nvPr>
            <p:ph type="title"/>
          </p:nvPr>
        </p:nvSpPr>
        <p:spPr>
          <a:xfrm>
            <a:off x="-13157" y="0"/>
            <a:ext cx="9170314" cy="106680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rPr dirty="0"/>
              <a:t>Keep up with SCST</a:t>
            </a:r>
          </a:p>
        </p:txBody>
      </p:sp>
      <p:sp>
        <p:nvSpPr>
          <p:cNvPr id="386" name="Content Placeholder 2"/>
          <p:cNvSpPr txBox="1">
            <a:spLocks noGrp="1"/>
          </p:cNvSpPr>
          <p:nvPr>
            <p:ph type="body" sz="quarter" idx="1"/>
          </p:nvPr>
        </p:nvSpPr>
        <p:spPr>
          <a:xfrm>
            <a:off x="1714500" y="1317846"/>
            <a:ext cx="5715000" cy="1989480"/>
          </a:xfrm>
          <a:prstGeom prst="rect">
            <a:avLst/>
          </a:prstGeom>
          <a:effectLst/>
        </p:spPr>
        <p:txBody>
          <a:bodyPr>
            <a:normAutofit lnSpcReduction="10000"/>
          </a:bodyPr>
          <a:lstStyle/>
          <a:p>
            <a:pPr marL="0" indent="0" algn="ctr">
              <a:spcBef>
                <a:spcPts val="0"/>
              </a:spcBef>
              <a:buSzTx/>
              <a:buNone/>
              <a:defRPr sz="2300">
                <a:ln>
                  <a:noFill/>
                </a:ln>
                <a:solidFill>
                  <a:srgbClr val="324A23"/>
                </a:solidFill>
                <a:effectLst/>
                <a:latin typeface="Times New Roman"/>
                <a:ea typeface="Times New Roman"/>
                <a:cs typeface="Times New Roman"/>
                <a:sym typeface="Times New Roman"/>
              </a:defRPr>
            </a:pPr>
            <a:r>
              <a:rPr dirty="0"/>
              <a:t>Connect with us via Twitter and Facebook to stay updated on events, news, job postings and more.</a:t>
            </a:r>
            <a:endParaRPr dirty="0">
              <a:ln w="12170">
                <a:solidFill>
                  <a:srgbClr val="324A23"/>
                </a:solidFill>
              </a:ln>
            </a:endParaRPr>
          </a:p>
          <a:p>
            <a:pPr marL="0" indent="0" algn="ctr">
              <a:spcBef>
                <a:spcPts val="0"/>
              </a:spcBef>
              <a:buSzTx/>
              <a:buNone/>
              <a:defRPr sz="2300" b="1">
                <a:ln w="12846">
                  <a:solidFill>
                    <a:srgbClr val="324A23"/>
                  </a:solidFill>
                </a:ln>
                <a:solidFill>
                  <a:srgbClr val="D8F3E2"/>
                </a:solidFill>
                <a:effectLst/>
                <a:latin typeface="Times New Roman"/>
                <a:ea typeface="Times New Roman"/>
                <a:cs typeface="Times New Roman"/>
                <a:sym typeface="Times New Roman"/>
              </a:defRPr>
            </a:pPr>
            <a:endParaRPr dirty="0">
              <a:ln w="12170">
                <a:solidFill>
                  <a:srgbClr val="324A23"/>
                </a:solidFill>
              </a:ln>
            </a:endParaRPr>
          </a:p>
          <a:p>
            <a:pPr marL="0" indent="0" algn="ctr">
              <a:spcBef>
                <a:spcPts val="0"/>
              </a:spcBef>
              <a:buSzTx/>
              <a:buNone/>
              <a:defRPr sz="3400" b="1">
                <a:ln>
                  <a:noFill/>
                </a:ln>
                <a:solidFill>
                  <a:srgbClr val="496D32"/>
                </a:solidFill>
                <a:effectLst/>
                <a:latin typeface="Times New Roman"/>
                <a:ea typeface="Times New Roman"/>
                <a:cs typeface="Times New Roman"/>
                <a:sym typeface="Times New Roman"/>
              </a:defRPr>
            </a:pPr>
            <a:r>
              <a:rPr dirty="0"/>
              <a:t>Follow/Like/Share</a:t>
            </a:r>
            <a:r>
              <a:rPr lang="en-US" dirty="0"/>
              <a:t>/Watch</a:t>
            </a:r>
            <a:r>
              <a:rPr dirty="0"/>
              <a:t>!</a:t>
            </a:r>
          </a:p>
        </p:txBody>
      </p:sp>
      <p:sp>
        <p:nvSpPr>
          <p:cNvPr id="387" name="Rectangle 3"/>
          <p:cNvSpPr/>
          <p:nvPr/>
        </p:nvSpPr>
        <p:spPr>
          <a:xfrm rot="16200000">
            <a:off x="4038600" y="1306530"/>
            <a:ext cx="1066800"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88" name="Picture 6" descr="Picture 6"/>
          <p:cNvPicPr>
            <a:picLocks noChangeAspect="1"/>
          </p:cNvPicPr>
          <p:nvPr/>
        </p:nvPicPr>
        <p:blipFill>
          <a:blip r:embed="rId2"/>
          <a:srcRect r="1"/>
          <a:stretch>
            <a:fillRect/>
          </a:stretch>
        </p:blipFill>
        <p:spPr>
          <a:xfrm>
            <a:off x="7391400" y="51290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pic>
        <p:nvPicPr>
          <p:cNvPr id="389" name="Content Placeholder 3" descr="Content Placeholder 3">
            <a:hlinkClick r:id="rId3"/>
          </p:cNvPr>
          <p:cNvPicPr>
            <a:picLocks noChangeAspect="1"/>
          </p:cNvPicPr>
          <p:nvPr/>
        </p:nvPicPr>
        <p:blipFill>
          <a:blip r:embed="rId4"/>
          <a:srcRect l="52247" t="9092" r="28689" b="55621"/>
          <a:stretch>
            <a:fillRect/>
          </a:stretch>
        </p:blipFill>
        <p:spPr>
          <a:xfrm>
            <a:off x="500249" y="3410339"/>
            <a:ext cx="680642" cy="686594"/>
          </a:xfrm>
          <a:custGeom>
            <a:avLst/>
            <a:gdLst/>
            <a:ahLst/>
            <a:cxnLst>
              <a:cxn ang="0">
                <a:pos x="wd2" y="hd2"/>
              </a:cxn>
              <a:cxn ang="5400000">
                <a:pos x="wd2" y="hd2"/>
              </a:cxn>
              <a:cxn ang="10800000">
                <a:pos x="wd2" y="hd2"/>
              </a:cxn>
              <a:cxn ang="16200000">
                <a:pos x="wd2" y="hd2"/>
              </a:cxn>
            </a:cxnLst>
            <a:rect l="0" t="0" r="r" b="b"/>
            <a:pathLst>
              <a:path w="21600" h="21600" extrusionOk="0">
                <a:moveTo>
                  <a:pt x="3602" y="0"/>
                </a:moveTo>
                <a:cubicBezTo>
                  <a:pt x="1614" y="0"/>
                  <a:pt x="0" y="1600"/>
                  <a:pt x="0" y="3571"/>
                </a:cubicBezTo>
                <a:lnTo>
                  <a:pt x="0" y="18029"/>
                </a:lnTo>
                <a:cubicBezTo>
                  <a:pt x="0" y="20000"/>
                  <a:pt x="1614" y="21600"/>
                  <a:pt x="3602" y="21600"/>
                </a:cubicBezTo>
                <a:lnTo>
                  <a:pt x="17998" y="21600"/>
                </a:lnTo>
                <a:cubicBezTo>
                  <a:pt x="19986" y="21600"/>
                  <a:pt x="21600" y="20000"/>
                  <a:pt x="21600" y="18029"/>
                </a:cubicBezTo>
                <a:lnTo>
                  <a:pt x="21600" y="3571"/>
                </a:lnTo>
                <a:cubicBezTo>
                  <a:pt x="21600" y="1600"/>
                  <a:pt x="19986" y="0"/>
                  <a:pt x="17998" y="0"/>
                </a:cubicBezTo>
                <a:lnTo>
                  <a:pt x="3602" y="0"/>
                </a:lnTo>
                <a:close/>
              </a:path>
            </a:pathLst>
          </a:custGeom>
          <a:ln w="12700">
            <a:miter lim="400000"/>
          </a:ln>
        </p:spPr>
      </p:pic>
      <p:sp>
        <p:nvSpPr>
          <p:cNvPr id="390" name="TextBox 8"/>
          <p:cNvSpPr txBox="1"/>
          <p:nvPr/>
        </p:nvSpPr>
        <p:spPr>
          <a:xfrm>
            <a:off x="1371600" y="3553609"/>
            <a:ext cx="2218097"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365025"/>
                </a:solidFill>
                <a:latin typeface="Calisto MT"/>
                <a:ea typeface="Calisto MT"/>
                <a:cs typeface="Calisto MT"/>
                <a:sym typeface="Calisto MT"/>
              </a:defRPr>
            </a:lvl1pPr>
          </a:lstStyle>
          <a:p>
            <a:r>
              <a:t>AOSA and SCST </a:t>
            </a:r>
          </a:p>
        </p:txBody>
      </p:sp>
      <p:pic>
        <p:nvPicPr>
          <p:cNvPr id="391" name="Picture 9" descr="Picture 9">
            <a:hlinkClick r:id="rId5"/>
          </p:cNvPr>
          <p:cNvPicPr>
            <a:picLocks noChangeAspect="1"/>
          </p:cNvPicPr>
          <p:nvPr/>
        </p:nvPicPr>
        <p:blipFill>
          <a:blip r:embed="rId6"/>
          <a:srcRect l="6712" t="9345" r="74535" b="55734"/>
          <a:stretch>
            <a:fillRect/>
          </a:stretch>
        </p:blipFill>
        <p:spPr>
          <a:xfrm>
            <a:off x="500252" y="4167741"/>
            <a:ext cx="762001" cy="79256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2" y="0"/>
                  <a:pt x="0" y="1550"/>
                  <a:pt x="0" y="3461"/>
                </a:cubicBezTo>
                <a:lnTo>
                  <a:pt x="0" y="18139"/>
                </a:lnTo>
                <a:cubicBezTo>
                  <a:pt x="0" y="20050"/>
                  <a:pt x="1612" y="21600"/>
                  <a:pt x="3600" y="21600"/>
                </a:cubicBezTo>
                <a:lnTo>
                  <a:pt x="18000" y="21600"/>
                </a:lnTo>
                <a:cubicBezTo>
                  <a:pt x="19988" y="21600"/>
                  <a:pt x="21600" y="20050"/>
                  <a:pt x="21600" y="18139"/>
                </a:cubicBezTo>
                <a:lnTo>
                  <a:pt x="21600" y="3461"/>
                </a:lnTo>
                <a:cubicBezTo>
                  <a:pt x="21600" y="1550"/>
                  <a:pt x="19988" y="0"/>
                  <a:pt x="18000" y="0"/>
                </a:cubicBezTo>
                <a:lnTo>
                  <a:pt x="3600" y="0"/>
                </a:lnTo>
                <a:close/>
              </a:path>
            </a:pathLst>
          </a:custGeom>
          <a:ln w="12700">
            <a:miter lim="400000"/>
          </a:ln>
        </p:spPr>
      </p:pic>
      <p:sp>
        <p:nvSpPr>
          <p:cNvPr id="392" name="TextBox 10"/>
          <p:cNvSpPr txBox="1"/>
          <p:nvPr/>
        </p:nvSpPr>
        <p:spPr>
          <a:xfrm>
            <a:off x="1371600" y="4427246"/>
            <a:ext cx="2133600"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2B401E"/>
                </a:solidFill>
                <a:latin typeface="Calisto MT"/>
                <a:ea typeface="Calisto MT"/>
                <a:cs typeface="Calisto MT"/>
                <a:sym typeface="Calisto MT"/>
              </a:defRPr>
            </a:lvl1pPr>
          </a:lstStyle>
          <a:p>
            <a:r>
              <a:t>@analyzeseeds </a:t>
            </a:r>
          </a:p>
        </p:txBody>
      </p:sp>
      <p:pic>
        <p:nvPicPr>
          <p:cNvPr id="393" name="Picture 5" descr="Picture 5"/>
          <p:cNvPicPr>
            <a:picLocks noChangeAspect="1"/>
          </p:cNvPicPr>
          <p:nvPr/>
        </p:nvPicPr>
        <p:blipFill>
          <a:blip r:embed="rId7"/>
          <a:stretch>
            <a:fillRect/>
          </a:stretch>
        </p:blipFill>
        <p:spPr>
          <a:xfrm>
            <a:off x="4572000" y="3410339"/>
            <a:ext cx="750599" cy="750599"/>
          </a:xfrm>
          <a:prstGeom prst="rect">
            <a:avLst/>
          </a:prstGeom>
          <a:ln w="12700">
            <a:miter lim="400000"/>
          </a:ln>
        </p:spPr>
      </p:pic>
      <p:sp>
        <p:nvSpPr>
          <p:cNvPr id="394" name="TextBox 11"/>
          <p:cNvSpPr txBox="1"/>
          <p:nvPr/>
        </p:nvSpPr>
        <p:spPr>
          <a:xfrm>
            <a:off x="5564673" y="3444894"/>
            <a:ext cx="3238133" cy="637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243519"/>
                </a:solidFill>
                <a:latin typeface="Calisto MT"/>
                <a:ea typeface="Calisto MT"/>
                <a:cs typeface="Calisto MT"/>
                <a:sym typeface="Calisto MT"/>
              </a:defRPr>
            </a:pPr>
            <a:r>
              <a:rPr dirty="0"/>
              <a:t>AOSA and SCST</a:t>
            </a:r>
          </a:p>
          <a:p>
            <a:pPr>
              <a:defRPr sz="1600">
                <a:solidFill>
                  <a:srgbClr val="243519"/>
                </a:solidFill>
                <a:latin typeface="Calisto MT"/>
                <a:ea typeface="Calisto MT"/>
                <a:cs typeface="Calisto MT"/>
                <a:sym typeface="Calisto MT"/>
              </a:defRPr>
            </a:pPr>
            <a:r>
              <a:rPr dirty="0"/>
              <a:t>www.linkedin.com/analyzeseeds</a:t>
            </a:r>
          </a:p>
        </p:txBody>
      </p:sp>
      <p:pic>
        <p:nvPicPr>
          <p:cNvPr id="2" name="Picture 1">
            <a:extLst>
              <a:ext uri="{FF2B5EF4-FFF2-40B4-BE49-F238E27FC236}">
                <a16:creationId xmlns:a16="http://schemas.microsoft.com/office/drawing/2014/main" id="{30C2F7FB-830F-4F04-907A-E2120F97E6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577312" y="4396746"/>
            <a:ext cx="739248" cy="755970"/>
          </a:xfrm>
          <a:prstGeom prst="rect">
            <a:avLst/>
          </a:prstGeom>
        </p:spPr>
      </p:pic>
      <p:sp>
        <p:nvSpPr>
          <p:cNvPr id="14" name="TextBox 13">
            <a:extLst>
              <a:ext uri="{FF2B5EF4-FFF2-40B4-BE49-F238E27FC236}">
                <a16:creationId xmlns:a16="http://schemas.microsoft.com/office/drawing/2014/main" id="{A617F713-FDFC-4A13-BE7D-5F2B3B57BCB4}"/>
              </a:ext>
            </a:extLst>
          </p:cNvPr>
          <p:cNvSpPr txBox="1"/>
          <p:nvPr/>
        </p:nvSpPr>
        <p:spPr>
          <a:xfrm>
            <a:off x="5564673" y="4328455"/>
            <a:ext cx="4656338"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2000">
                <a:solidFill>
                  <a:srgbClr val="243519"/>
                </a:solidFill>
                <a:latin typeface="Calisto MT"/>
                <a:ea typeface="Calisto MT"/>
                <a:cs typeface="Calisto MT"/>
                <a:sym typeface="Calisto MT"/>
              </a:defRPr>
            </a:pPr>
            <a:r>
              <a:rPr lang="en-US" dirty="0"/>
              <a:t>AOSA and SCST</a:t>
            </a:r>
          </a:p>
          <a:p>
            <a:pPr>
              <a:defRPr sz="1600">
                <a:solidFill>
                  <a:srgbClr val="243519"/>
                </a:solidFill>
                <a:latin typeface="Calisto MT"/>
                <a:ea typeface="Calisto MT"/>
                <a:cs typeface="Calisto MT"/>
                <a:sym typeface="Calisto MT"/>
              </a:defRPr>
            </a:pPr>
            <a:r>
              <a:rPr lang="en-US" dirty="0"/>
              <a:t>www.youtube.com</a:t>
            </a:r>
          </a:p>
          <a:p>
            <a:pPr>
              <a:defRPr sz="1600">
                <a:solidFill>
                  <a:srgbClr val="243519"/>
                </a:solidFill>
                <a:latin typeface="Calisto MT"/>
                <a:ea typeface="Calisto MT"/>
                <a:cs typeface="Calisto MT"/>
                <a:sym typeface="Calisto MT"/>
              </a:defRPr>
            </a:pPr>
            <a:r>
              <a:rPr lang="en-US" dirty="0"/>
              <a:t>Seed Analysts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84" name="Title 1"/>
          <p:cNvSpPr txBox="1">
            <a:spLocks noGrp="1"/>
          </p:cNvSpPr>
          <p:nvPr>
            <p:ph type="title"/>
          </p:nvPr>
        </p:nvSpPr>
        <p:spPr>
          <a:xfrm>
            <a:off x="-25400" y="4069"/>
            <a:ext cx="9194800" cy="787996"/>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p>
            <a:pPr>
              <a:defRPr>
                <a:ln>
                  <a:noFill/>
                </a:ln>
                <a:solidFill>
                  <a:srgbClr val="FFFFFF"/>
                </a:solidFill>
                <a:effectLst/>
              </a:defRPr>
            </a:pPr>
            <a:r>
              <a:rPr dirty="0"/>
              <a:t>20</a:t>
            </a:r>
            <a:r>
              <a:rPr lang="en-US" dirty="0"/>
              <a:t>20 &amp; 2021</a:t>
            </a:r>
            <a:r>
              <a:rPr dirty="0"/>
              <a:t> Year in </a:t>
            </a:r>
            <a:r>
              <a:rPr dirty="0">
                <a:solidFill>
                  <a:srgbClr val="E1F0D7"/>
                </a:solidFill>
              </a:rPr>
              <a:t>Review</a:t>
            </a:r>
          </a:p>
        </p:txBody>
      </p:sp>
      <p:pic>
        <p:nvPicPr>
          <p:cNvPr id="285" name="My Post-2.png" descr="My Post-2.png"/>
          <p:cNvPicPr>
            <a:picLocks noChangeAspect="1"/>
          </p:cNvPicPr>
          <p:nvPr/>
        </p:nvPicPr>
        <p:blipFill>
          <a:blip r:embed="rId2"/>
          <a:stretch>
            <a:fillRect/>
          </a:stretch>
        </p:blipFill>
        <p:spPr>
          <a:xfrm>
            <a:off x="0" y="759319"/>
            <a:ext cx="9144000" cy="6096005"/>
          </a:xfrm>
          <a:prstGeom prst="rect">
            <a:avLst/>
          </a:prstGeom>
          <a:ln w="12700">
            <a:miter lim="400000"/>
          </a:ln>
        </p:spPr>
      </p:pic>
      <p:pic>
        <p:nvPicPr>
          <p:cNvPr id="286" name="DSC01118.JPG"/>
          <p:cNvPicPr>
            <a:picLocks noChangeAspect="1"/>
          </p:cNvPicPr>
          <p:nvPr/>
        </p:nvPicPr>
        <p:blipFill>
          <a:blip r:embed="rId3">
            <a:extLst>
              <a:ext uri="{28A0092B-C50C-407E-A947-70E740481C1C}">
                <a14:useLocalDpi xmlns:a14="http://schemas.microsoft.com/office/drawing/2010/main" val="0"/>
              </a:ext>
            </a:extLst>
          </a:blip>
          <a:srcRect/>
          <a:stretch/>
        </p:blipFill>
        <p:spPr>
          <a:xfrm>
            <a:off x="2441359" y="3872524"/>
            <a:ext cx="6631620" cy="298140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1"/>
          <p:cNvSpPr txBox="1">
            <a:spLocks noGrp="1"/>
          </p:cNvSpPr>
          <p:nvPr>
            <p:ph type="title"/>
          </p:nvPr>
        </p:nvSpPr>
        <p:spPr>
          <a:xfrm>
            <a:off x="-674" y="-63500"/>
            <a:ext cx="9131301" cy="1066800"/>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p>
            <a:pPr>
              <a:defRPr sz="3000">
                <a:ln>
                  <a:noFill/>
                </a:ln>
                <a:solidFill>
                  <a:srgbClr val="FFFFFF"/>
                </a:solidFill>
                <a:effectLst/>
              </a:defRPr>
            </a:pPr>
            <a:r>
              <a:rPr dirty="0"/>
              <a:t>201</a:t>
            </a:r>
            <a:r>
              <a:rPr lang="en-US" dirty="0"/>
              <a:t>9</a:t>
            </a:r>
            <a:r>
              <a:rPr dirty="0"/>
              <a:t> AOSA/SCST Annual Meeting </a:t>
            </a:r>
            <a:br>
              <a:rPr dirty="0"/>
            </a:br>
            <a:r>
              <a:rPr lang="en-US" dirty="0"/>
              <a:t>Sparks</a:t>
            </a:r>
            <a:r>
              <a:rPr dirty="0"/>
              <a:t>, N</a:t>
            </a:r>
            <a:r>
              <a:rPr lang="en-US" dirty="0"/>
              <a:t>evada</a:t>
            </a:r>
            <a:endParaRPr dirty="0"/>
          </a:p>
        </p:txBody>
      </p:sp>
      <p:pic>
        <p:nvPicPr>
          <p:cNvPr id="290" name="20180604_105507.jp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03300"/>
            <a:ext cx="3094251" cy="2425700"/>
          </a:xfrm>
          <a:prstGeom prst="rect">
            <a:avLst/>
          </a:prstGeom>
          <a:ln w="12700">
            <a:miter lim="400000"/>
          </a:ln>
        </p:spPr>
      </p:pic>
      <p:pic>
        <p:nvPicPr>
          <p:cNvPr id="3" name="Picture 2">
            <a:extLst>
              <a:ext uri="{FF2B5EF4-FFF2-40B4-BE49-F238E27FC236}">
                <a16:creationId xmlns:a16="http://schemas.microsoft.com/office/drawing/2014/main" id="{51A51B1C-314C-4C26-BFC6-9B6C72C53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83886" y="3534012"/>
            <a:ext cx="3960114" cy="3323988"/>
          </a:xfrm>
          <a:prstGeom prst="rect">
            <a:avLst/>
          </a:prstGeom>
        </p:spPr>
      </p:pic>
      <p:pic>
        <p:nvPicPr>
          <p:cNvPr id="7" name="Picture 6" descr="A group of people on a boat&#10;&#10;Description automatically generated">
            <a:extLst>
              <a:ext uri="{FF2B5EF4-FFF2-40B4-BE49-F238E27FC236}">
                <a16:creationId xmlns:a16="http://schemas.microsoft.com/office/drawing/2014/main" id="{0619D827-DA9C-4B2E-9CBB-7661BA546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1495" y="1003300"/>
            <a:ext cx="4172506" cy="253071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68EA8F64-0A2D-45DE-9885-54E9535BF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 y="3429000"/>
            <a:ext cx="5184559" cy="3421685"/>
          </a:xfrm>
          <a:prstGeom prst="rect">
            <a:avLst/>
          </a:prstGeom>
        </p:spPr>
      </p:pic>
      <p:pic>
        <p:nvPicPr>
          <p:cNvPr id="11" name="Picture 10" descr="A person pointing at a whiteboard&#10;&#10;Description automatically generated with low confidence">
            <a:extLst>
              <a:ext uri="{FF2B5EF4-FFF2-40B4-BE49-F238E27FC236}">
                <a16:creationId xmlns:a16="http://schemas.microsoft.com/office/drawing/2014/main" id="{544E2850-B80C-4321-A2E4-B4ACE5509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302" y="1003300"/>
            <a:ext cx="1917193" cy="24257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xfrm>
            <a:off x="-2948" y="-29594"/>
            <a:ext cx="9149896" cy="1034208"/>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t>SCST Executive Office Report</a:t>
            </a:r>
          </a:p>
        </p:txBody>
      </p:sp>
      <p:sp>
        <p:nvSpPr>
          <p:cNvPr id="293" name="Rectangle 3"/>
          <p:cNvSpPr/>
          <p:nvPr/>
        </p:nvSpPr>
        <p:spPr>
          <a:xfrm rot="16200000">
            <a:off x="4054895" y="1729226"/>
            <a:ext cx="1034209" cy="9144002"/>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294" name="Picture 6" descr="Picture 6"/>
          <p:cNvPicPr>
            <a:picLocks noChangeAspect="1"/>
          </p:cNvPicPr>
          <p:nvPr/>
        </p:nvPicPr>
        <p:blipFill>
          <a:blip r:embed="rId2"/>
          <a:srcRect r="1"/>
          <a:stretch>
            <a:fillRect/>
          </a:stretch>
        </p:blipFill>
        <p:spPr>
          <a:xfrm>
            <a:off x="63499" y="5281474"/>
            <a:ext cx="1485504"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pic>
        <p:nvPicPr>
          <p:cNvPr id="295" name="Screen Shot 2019-05-23 at 9.33.25 AM.png" descr="Screen Shot 2019-05-23 at 9.33.25 AM.png"/>
          <p:cNvPicPr>
            <a:picLocks noChangeAspect="1"/>
          </p:cNvPicPr>
          <p:nvPr/>
        </p:nvPicPr>
        <p:blipFill>
          <a:blip r:embed="rId3"/>
          <a:stretch>
            <a:fillRect/>
          </a:stretch>
        </p:blipFill>
        <p:spPr>
          <a:xfrm>
            <a:off x="756573" y="1066328"/>
            <a:ext cx="1836249" cy="2387126"/>
          </a:xfrm>
          <a:prstGeom prst="rect">
            <a:avLst/>
          </a:prstGeom>
          <a:ln w="12700">
            <a:miter lim="400000"/>
          </a:ln>
        </p:spPr>
      </p:pic>
      <p:sp>
        <p:nvSpPr>
          <p:cNvPr id="296" name="Jess Peterson - SCST Executive Director"/>
          <p:cNvSpPr txBox="1"/>
          <p:nvPr/>
        </p:nvSpPr>
        <p:spPr>
          <a:xfrm>
            <a:off x="2769053" y="1066328"/>
            <a:ext cx="4928016" cy="409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2D431F"/>
                </a:solidFill>
                <a:latin typeface="Times New Roman"/>
                <a:ea typeface="Times New Roman"/>
                <a:cs typeface="Times New Roman"/>
                <a:sym typeface="Times New Roman"/>
              </a:defRPr>
            </a:lvl1pPr>
          </a:lstStyle>
          <a:p>
            <a:r>
              <a:t>Jess Peterson - SCST Executive Director</a:t>
            </a:r>
          </a:p>
        </p:txBody>
      </p:sp>
      <p:sp>
        <p:nvSpPr>
          <p:cNvPr id="297" name="Oversees SCST Operations…"/>
          <p:cNvSpPr txBox="1"/>
          <p:nvPr/>
        </p:nvSpPr>
        <p:spPr>
          <a:xfrm>
            <a:off x="3422694" y="1570320"/>
            <a:ext cx="3162845" cy="1564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Oversees SCST Operations</a:t>
            </a:r>
          </a:p>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Implements Programs and Policies</a:t>
            </a:r>
          </a:p>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Annual Meeting Management</a:t>
            </a:r>
          </a:p>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Ensures Budget Compliance</a:t>
            </a:r>
          </a:p>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Outreach and Public Relations</a:t>
            </a:r>
          </a:p>
          <a:p>
            <a:pPr marL="180472" indent="-180472">
              <a:lnSpc>
                <a:spcPct val="110000"/>
              </a:lnSpc>
              <a:buSzPct val="100000"/>
              <a:buChar char="•"/>
              <a:defRPr sz="1600">
                <a:solidFill>
                  <a:srgbClr val="2D431F"/>
                </a:solidFill>
                <a:latin typeface="Times New Roman"/>
                <a:ea typeface="Times New Roman"/>
                <a:cs typeface="Times New Roman"/>
                <a:sym typeface="Times New Roman"/>
              </a:defRPr>
            </a:pPr>
            <a:r>
              <a:t>Admin Support to Elected Officers</a:t>
            </a:r>
          </a:p>
        </p:txBody>
      </p:sp>
      <p:pic>
        <p:nvPicPr>
          <p:cNvPr id="298" name="Screen Shot 2019-05-23 at 9.39.40 AM.png" descr="Screen Shot 2019-05-23 at 9.39.40 AM.png"/>
          <p:cNvPicPr>
            <a:picLocks noChangeAspect="1"/>
          </p:cNvPicPr>
          <p:nvPr/>
        </p:nvPicPr>
        <p:blipFill>
          <a:blip r:embed="rId4"/>
          <a:stretch>
            <a:fillRect/>
          </a:stretch>
        </p:blipFill>
        <p:spPr>
          <a:xfrm>
            <a:off x="7146149" y="3241625"/>
            <a:ext cx="1851959" cy="2387125"/>
          </a:xfrm>
          <a:prstGeom prst="rect">
            <a:avLst/>
          </a:prstGeom>
          <a:ln w="12700">
            <a:miter lim="400000"/>
          </a:ln>
        </p:spPr>
      </p:pic>
      <p:sp>
        <p:nvSpPr>
          <p:cNvPr id="299" name="Kelly Polzin - SCST Director of Membership Services"/>
          <p:cNvSpPr txBox="1"/>
          <p:nvPr/>
        </p:nvSpPr>
        <p:spPr>
          <a:xfrm>
            <a:off x="305251" y="3502588"/>
            <a:ext cx="6490638" cy="409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2D431F"/>
                </a:solidFill>
                <a:latin typeface="Times New Roman"/>
                <a:ea typeface="Times New Roman"/>
                <a:cs typeface="Times New Roman"/>
                <a:sym typeface="Times New Roman"/>
              </a:defRPr>
            </a:lvl1pPr>
          </a:lstStyle>
          <a:p>
            <a:r>
              <a:t>Kelly Polzin - SCST Director of Membership Services</a:t>
            </a:r>
          </a:p>
        </p:txBody>
      </p:sp>
      <p:sp>
        <p:nvSpPr>
          <p:cNvPr id="300" name="Maintains Membership Services…"/>
          <p:cNvSpPr txBox="1"/>
          <p:nvPr/>
        </p:nvSpPr>
        <p:spPr>
          <a:xfrm>
            <a:off x="1719406" y="3952659"/>
            <a:ext cx="5159722" cy="1674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Maintains Membership Services</a:t>
            </a:r>
          </a:p>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Manages and Updates Seed Technologists Training Manual</a:t>
            </a:r>
          </a:p>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Processes and Tracks Publication Orders</a:t>
            </a:r>
          </a:p>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Manages Social Media and Email Inquiries</a:t>
            </a:r>
          </a:p>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Manages Committee Activities</a:t>
            </a:r>
          </a:p>
          <a:p>
            <a:pPr marL="180472" indent="-180472">
              <a:lnSpc>
                <a:spcPct val="120000"/>
              </a:lnSpc>
              <a:buSzPct val="100000"/>
              <a:buChar char="•"/>
              <a:defRPr sz="1600">
                <a:solidFill>
                  <a:srgbClr val="2D431F"/>
                </a:solidFill>
                <a:latin typeface="Times New Roman"/>
                <a:ea typeface="Times New Roman"/>
                <a:cs typeface="Times New Roman"/>
                <a:sym typeface="Times New Roman"/>
              </a:defRPr>
            </a:pPr>
            <a:r>
              <a:t>Maintains Exam Candidate Database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2948" y="-29594"/>
            <a:ext cx="9149896" cy="1009058"/>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t>SCST Executive Office Report Cont.</a:t>
            </a:r>
          </a:p>
        </p:txBody>
      </p:sp>
      <p:sp>
        <p:nvSpPr>
          <p:cNvPr id="303" name="Rectangle 3"/>
          <p:cNvSpPr/>
          <p:nvPr/>
        </p:nvSpPr>
        <p:spPr>
          <a:xfrm rot="16200000">
            <a:off x="4127351" y="1801679"/>
            <a:ext cx="889300" cy="9144004"/>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04" name="Picture 6" descr="Picture 6"/>
          <p:cNvPicPr>
            <a:picLocks noChangeAspect="1"/>
          </p:cNvPicPr>
          <p:nvPr/>
        </p:nvPicPr>
        <p:blipFill>
          <a:blip r:embed="rId2"/>
          <a:srcRect r="1"/>
          <a:stretch>
            <a:fillRect/>
          </a:stretch>
        </p:blipFill>
        <p:spPr>
          <a:xfrm>
            <a:off x="165098" y="5281474"/>
            <a:ext cx="1485505"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pic>
        <p:nvPicPr>
          <p:cNvPr id="305" name="Screen Shot 2019-05-23 at 9.43.47 AM.png" descr="Screen Shot 2019-05-23 at 9.43.47 AM.png"/>
          <p:cNvPicPr>
            <a:picLocks noChangeAspect="1"/>
          </p:cNvPicPr>
          <p:nvPr/>
        </p:nvPicPr>
        <p:blipFill>
          <a:blip r:embed="rId3"/>
          <a:stretch>
            <a:fillRect/>
          </a:stretch>
        </p:blipFill>
        <p:spPr>
          <a:xfrm>
            <a:off x="6370535" y="3422546"/>
            <a:ext cx="1702515" cy="2384927"/>
          </a:xfrm>
          <a:prstGeom prst="rect">
            <a:avLst/>
          </a:prstGeom>
          <a:ln w="12700">
            <a:miter lim="400000"/>
          </a:ln>
        </p:spPr>
      </p:pic>
      <p:sp>
        <p:nvSpPr>
          <p:cNvPr id="306" name="Kristin Albers - SCST Director of Finance"/>
          <p:cNvSpPr txBox="1"/>
          <p:nvPr/>
        </p:nvSpPr>
        <p:spPr>
          <a:xfrm>
            <a:off x="356051" y="3517586"/>
            <a:ext cx="5117648" cy="409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314922"/>
                </a:solidFill>
                <a:latin typeface="Times New Roman"/>
                <a:ea typeface="Times New Roman"/>
                <a:cs typeface="Times New Roman"/>
                <a:sym typeface="Times New Roman"/>
              </a:defRPr>
            </a:lvl1pPr>
          </a:lstStyle>
          <a:p>
            <a:r>
              <a:t>Kristin Albers - SCST Director of Finance</a:t>
            </a:r>
          </a:p>
        </p:txBody>
      </p:sp>
      <p:sp>
        <p:nvSpPr>
          <p:cNvPr id="307" name="Manages Online Accounts Payable System…"/>
          <p:cNvSpPr txBox="1"/>
          <p:nvPr/>
        </p:nvSpPr>
        <p:spPr>
          <a:xfrm>
            <a:off x="2098993" y="3942808"/>
            <a:ext cx="3823047" cy="1674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Manages Online Accounts Payable System</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Manages Expense Reports</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Scheduling of Outside Audits</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Manages Cash Flow</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Maintains Payment Information</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Vendor Point of Contact</a:t>
            </a:r>
          </a:p>
        </p:txBody>
      </p:sp>
      <p:sp>
        <p:nvSpPr>
          <p:cNvPr id="308" name="Kelly Fogarty - AOSA Event Operations"/>
          <p:cNvSpPr txBox="1"/>
          <p:nvPr/>
        </p:nvSpPr>
        <p:spPr>
          <a:xfrm>
            <a:off x="3114377" y="1110903"/>
            <a:ext cx="4977948" cy="409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314922"/>
                </a:solidFill>
                <a:latin typeface="Times New Roman"/>
                <a:ea typeface="Times New Roman"/>
                <a:cs typeface="Times New Roman"/>
                <a:sym typeface="Times New Roman"/>
              </a:defRPr>
            </a:lvl1pPr>
          </a:lstStyle>
          <a:p>
            <a:r>
              <a:t>Kelly Fogarty - AOSA Event Operations </a:t>
            </a:r>
          </a:p>
        </p:txBody>
      </p:sp>
      <p:sp>
        <p:nvSpPr>
          <p:cNvPr id="309" name="Act as Liaison to Host/Local Planning Committees…"/>
          <p:cNvSpPr txBox="1"/>
          <p:nvPr/>
        </p:nvSpPr>
        <p:spPr>
          <a:xfrm>
            <a:off x="3758241" y="1552359"/>
            <a:ext cx="4477891" cy="1674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Act as Liaison to Host/Local Planning Committees</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Manage Negotiations and Requests From Host</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Act as Liaison to Hotel Negotiator </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Point of Contact for Annual Meeting </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Provide Insight in Preparing Bids</a:t>
            </a:r>
          </a:p>
          <a:p>
            <a:pPr marL="180472" indent="-180472">
              <a:lnSpc>
                <a:spcPct val="120000"/>
              </a:lnSpc>
              <a:buSzPct val="100000"/>
              <a:buChar char="•"/>
              <a:defRPr sz="1600">
                <a:solidFill>
                  <a:srgbClr val="314922"/>
                </a:solidFill>
                <a:latin typeface="Times New Roman"/>
                <a:ea typeface="Times New Roman"/>
                <a:cs typeface="Times New Roman"/>
                <a:sym typeface="Times New Roman"/>
              </a:defRPr>
            </a:pPr>
            <a:r>
              <a:t>Provide Consulting for Annual Meeting Tours</a:t>
            </a:r>
          </a:p>
        </p:txBody>
      </p:sp>
      <p:pic>
        <p:nvPicPr>
          <p:cNvPr id="310" name="Screen Shot 2019-05-23 at 10.49.19 AM.png" descr="Screen Shot 2019-05-23 at 10.49.19 AM.png"/>
          <p:cNvPicPr>
            <a:picLocks noChangeAspect="1"/>
          </p:cNvPicPr>
          <p:nvPr/>
        </p:nvPicPr>
        <p:blipFill>
          <a:blip r:embed="rId4"/>
          <a:stretch>
            <a:fillRect/>
          </a:stretch>
        </p:blipFill>
        <p:spPr>
          <a:xfrm>
            <a:off x="1055191" y="1149412"/>
            <a:ext cx="1822113" cy="238492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1"/>
          <p:cNvSpPr txBox="1">
            <a:spLocks noGrp="1"/>
          </p:cNvSpPr>
          <p:nvPr>
            <p:ph type="title"/>
          </p:nvPr>
        </p:nvSpPr>
        <p:spPr>
          <a:xfrm>
            <a:off x="-2948" y="-29594"/>
            <a:ext cx="9149896" cy="1009058"/>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a:lstStyle>
            <a:lvl1pPr>
              <a:defRPr>
                <a:ln>
                  <a:noFill/>
                </a:ln>
                <a:solidFill>
                  <a:srgbClr val="FFFFFF"/>
                </a:solidFill>
                <a:latin typeface="Times New Roman"/>
                <a:ea typeface="Times New Roman"/>
                <a:cs typeface="Times New Roman"/>
                <a:sym typeface="Times New Roman"/>
              </a:defRPr>
            </a:lvl1pPr>
          </a:lstStyle>
          <a:p>
            <a:pPr>
              <a:defRPr>
                <a:effectLst/>
              </a:defRPr>
            </a:pPr>
            <a:r>
              <a:t>SCST Executive Office Report Cont.</a:t>
            </a:r>
          </a:p>
        </p:txBody>
      </p:sp>
      <p:sp>
        <p:nvSpPr>
          <p:cNvPr id="313" name="Rectangle 3"/>
          <p:cNvSpPr/>
          <p:nvPr/>
        </p:nvSpPr>
        <p:spPr>
          <a:xfrm rot="16200000">
            <a:off x="4127351" y="1801679"/>
            <a:ext cx="889300" cy="9144004"/>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14" name="Picture 6" descr="Picture 6"/>
          <p:cNvPicPr>
            <a:picLocks noChangeAspect="1"/>
          </p:cNvPicPr>
          <p:nvPr/>
        </p:nvPicPr>
        <p:blipFill>
          <a:blip r:embed="rId2"/>
          <a:srcRect r="1"/>
          <a:stretch>
            <a:fillRect/>
          </a:stretch>
        </p:blipFill>
        <p:spPr>
          <a:xfrm>
            <a:off x="165098" y="5281474"/>
            <a:ext cx="1485505" cy="1498915"/>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15" name="Lia Biondo - SCST Membership &amp; Public Outreach"/>
          <p:cNvSpPr txBox="1"/>
          <p:nvPr/>
        </p:nvSpPr>
        <p:spPr>
          <a:xfrm>
            <a:off x="2349953" y="1110903"/>
            <a:ext cx="6280132" cy="409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283B1B"/>
                </a:solidFill>
                <a:latin typeface="Times New Roman"/>
                <a:ea typeface="Times New Roman"/>
                <a:cs typeface="Times New Roman"/>
                <a:sym typeface="Times New Roman"/>
              </a:defRPr>
            </a:lvl1pPr>
          </a:lstStyle>
          <a:p>
            <a:r>
              <a:t>Lia Biondo - SCST Membership &amp; Public Outreach</a:t>
            </a:r>
          </a:p>
        </p:txBody>
      </p:sp>
      <p:sp>
        <p:nvSpPr>
          <p:cNvPr id="316" name="Maintain Active Presence on Social Media…"/>
          <p:cNvSpPr txBox="1"/>
          <p:nvPr/>
        </p:nvSpPr>
        <p:spPr>
          <a:xfrm>
            <a:off x="2691925" y="1567978"/>
            <a:ext cx="4079831" cy="185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Maintain Active Presence on Social Media </a:t>
            </a:r>
          </a:p>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Job Posting Advertisement </a:t>
            </a:r>
          </a:p>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Oversee Membership Communications</a:t>
            </a:r>
          </a:p>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Draft Membership Announcements</a:t>
            </a:r>
          </a:p>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Design Public Relations Materials</a:t>
            </a:r>
          </a:p>
          <a:p>
            <a:pPr marL="180472" indent="-180472">
              <a:lnSpc>
                <a:spcPct val="120000"/>
              </a:lnSpc>
              <a:buSzPct val="100000"/>
              <a:buChar char="•"/>
              <a:defRPr sz="1700">
                <a:solidFill>
                  <a:srgbClr val="283B1B"/>
                </a:solidFill>
                <a:latin typeface="Times New Roman"/>
                <a:ea typeface="Times New Roman"/>
                <a:cs typeface="Times New Roman"/>
                <a:sym typeface="Times New Roman"/>
              </a:defRPr>
            </a:pPr>
            <a:r>
              <a:t>Draft Press Statements</a:t>
            </a:r>
          </a:p>
        </p:txBody>
      </p:sp>
      <p:pic>
        <p:nvPicPr>
          <p:cNvPr id="317" name="Screen Shot 2019-05-23 at 10.48.17 AM.png" descr="Screen Shot 2019-05-23 at 10.48.17 AM.png"/>
          <p:cNvPicPr>
            <a:picLocks noChangeAspect="1"/>
          </p:cNvPicPr>
          <p:nvPr/>
        </p:nvPicPr>
        <p:blipFill>
          <a:blip r:embed="rId3"/>
          <a:stretch>
            <a:fillRect/>
          </a:stretch>
        </p:blipFill>
        <p:spPr>
          <a:xfrm>
            <a:off x="336649" y="1063718"/>
            <a:ext cx="1942753" cy="2534687"/>
          </a:xfrm>
          <a:prstGeom prst="rect">
            <a:avLst/>
          </a:prstGeom>
          <a:ln w="12700">
            <a:miter lim="400000"/>
          </a:ln>
        </p:spPr>
      </p:pic>
      <p:sp>
        <p:nvSpPr>
          <p:cNvPr id="318" name="Amanda Miller - Website Manager"/>
          <p:cNvSpPr txBox="1"/>
          <p:nvPr/>
        </p:nvSpPr>
        <p:spPr>
          <a:xfrm>
            <a:off x="1031578" y="3677896"/>
            <a:ext cx="427135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283B1B"/>
                </a:solidFill>
                <a:latin typeface="Times New Roman"/>
                <a:ea typeface="Times New Roman"/>
                <a:cs typeface="Times New Roman"/>
                <a:sym typeface="Times New Roman"/>
              </a:defRPr>
            </a:lvl1pPr>
          </a:lstStyle>
          <a:p>
            <a:r>
              <a:rPr lang="en-US" dirty="0"/>
              <a:t>Keith Sullivan</a:t>
            </a:r>
            <a:r>
              <a:rPr dirty="0"/>
              <a:t> - Website Manager </a:t>
            </a:r>
          </a:p>
        </p:txBody>
      </p:sp>
      <p:sp>
        <p:nvSpPr>
          <p:cNvPr id="319" name="Maintains analyzeseeds.com websites…"/>
          <p:cNvSpPr txBox="1"/>
          <p:nvPr/>
        </p:nvSpPr>
        <p:spPr>
          <a:xfrm>
            <a:off x="1822069" y="4092359"/>
            <a:ext cx="5192663" cy="1674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Maintains analyzeseeds.com websites</a:t>
            </a:r>
          </a:p>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Regulate and Manage Access Rights</a:t>
            </a:r>
          </a:p>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Manage Online Membership Services</a:t>
            </a:r>
          </a:p>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Troubleshoot Performance Issues and Ensure Functionality </a:t>
            </a:r>
          </a:p>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Manage Publication Store</a:t>
            </a:r>
          </a:p>
          <a:p>
            <a:pPr marL="180472" indent="-180472">
              <a:lnSpc>
                <a:spcPct val="120000"/>
              </a:lnSpc>
              <a:buSzPct val="100000"/>
              <a:buChar char="•"/>
              <a:defRPr sz="1600">
                <a:solidFill>
                  <a:srgbClr val="283B1B"/>
                </a:solidFill>
                <a:latin typeface="Times New Roman"/>
                <a:ea typeface="Times New Roman"/>
                <a:cs typeface="Times New Roman"/>
                <a:sym typeface="Times New Roman"/>
              </a:defRPr>
            </a:pPr>
            <a:r>
              <a:t>Liaison Between Hosting Company and Organization</a:t>
            </a:r>
          </a:p>
        </p:txBody>
      </p:sp>
      <p:pic>
        <p:nvPicPr>
          <p:cNvPr id="320" name="AMiller ProfilePic copy.jpg"/>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901311" y="3850683"/>
            <a:ext cx="2127181" cy="159538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itle 2"/>
          <p:cNvSpPr txBox="1">
            <a:spLocks noGrp="1"/>
          </p:cNvSpPr>
          <p:nvPr>
            <p:ph type="title"/>
          </p:nvPr>
        </p:nvSpPr>
        <p:spPr>
          <a:xfrm>
            <a:off x="-23780" y="-16887"/>
            <a:ext cx="9191560" cy="970453"/>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lIns="50800" tIns="50800" rIns="50800" bIns="50800"/>
          <a:lstStyle>
            <a:lvl1pPr>
              <a:defRPr sz="4200">
                <a:ln>
                  <a:noFill/>
                </a:ln>
                <a:solidFill>
                  <a:srgbClr val="FFFFFF"/>
                </a:solidFill>
                <a:latin typeface="Times New Roman"/>
                <a:ea typeface="Times New Roman"/>
                <a:cs typeface="Times New Roman"/>
                <a:sym typeface="Times New Roman"/>
              </a:defRPr>
            </a:lvl1pPr>
          </a:lstStyle>
          <a:p>
            <a:pPr>
              <a:defRPr>
                <a:effectLst/>
              </a:defRPr>
            </a:pPr>
            <a:r>
              <a:t>www.analyzeseeds.com</a:t>
            </a:r>
          </a:p>
        </p:txBody>
      </p:sp>
      <p:sp>
        <p:nvSpPr>
          <p:cNvPr id="323" name="Rectangle 7"/>
          <p:cNvSpPr/>
          <p:nvPr/>
        </p:nvSpPr>
        <p:spPr>
          <a:xfrm rot="16200000">
            <a:off x="4034606" y="1536544"/>
            <a:ext cx="1066803"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24" name="Picture 8" descr="Picture 8"/>
          <p:cNvPicPr>
            <a:picLocks noChangeAspect="1"/>
          </p:cNvPicPr>
          <p:nvPr/>
        </p:nvPicPr>
        <p:blipFill>
          <a:blip r:embed="rId2"/>
          <a:srcRect r="1"/>
          <a:stretch>
            <a:fillRect/>
          </a:stretch>
        </p:blipFill>
        <p:spPr>
          <a:xfrm>
            <a:off x="7431916" y="5359043"/>
            <a:ext cx="1485504" cy="1498916"/>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25" name="2019 Changes to the AOSA/SCST Website"/>
          <p:cNvSpPr txBox="1"/>
          <p:nvPr/>
        </p:nvSpPr>
        <p:spPr>
          <a:xfrm>
            <a:off x="343266" y="1010996"/>
            <a:ext cx="8108275"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b="1">
                <a:solidFill>
                  <a:srgbClr val="283B1B"/>
                </a:solidFill>
                <a:latin typeface="Times New Roman"/>
                <a:ea typeface="Times New Roman"/>
                <a:cs typeface="Times New Roman"/>
                <a:sym typeface="Times New Roman"/>
              </a:defRPr>
            </a:lvl1pPr>
          </a:lstStyle>
          <a:p>
            <a:r>
              <a:rPr lang="en-US" dirty="0"/>
              <a:t>Recent</a:t>
            </a:r>
            <a:r>
              <a:rPr dirty="0"/>
              <a:t> Changes to the AOSA/SCST Website</a:t>
            </a:r>
          </a:p>
        </p:txBody>
      </p:sp>
      <p:sp>
        <p:nvSpPr>
          <p:cNvPr id="326" name="Home page was updated to enhance the identity of the site…"/>
          <p:cNvSpPr txBox="1"/>
          <p:nvPr/>
        </p:nvSpPr>
        <p:spPr>
          <a:xfrm>
            <a:off x="1011090" y="1586902"/>
            <a:ext cx="6838728" cy="1758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30000"/>
              </a:lnSpc>
              <a:buSzPct val="100000"/>
              <a:buChar char="•"/>
              <a:defRPr sz="1700">
                <a:solidFill>
                  <a:srgbClr val="283B1B"/>
                </a:solidFill>
                <a:latin typeface="Times New Roman"/>
                <a:ea typeface="Times New Roman"/>
                <a:cs typeface="Times New Roman"/>
                <a:sym typeface="Times New Roman"/>
              </a:defRPr>
            </a:pPr>
            <a:r>
              <a:rPr lang="en-US" dirty="0"/>
              <a:t>Server upgrade to enhance the possibilities of more growth and visitation</a:t>
            </a:r>
            <a:endParaRPr dirty="0"/>
          </a:p>
          <a:p>
            <a:pPr marL="180472" indent="-180472">
              <a:lnSpc>
                <a:spcPct val="130000"/>
              </a:lnSpc>
              <a:buSzPct val="100000"/>
              <a:buChar char="•"/>
              <a:defRPr sz="1700">
                <a:solidFill>
                  <a:srgbClr val="283B1B"/>
                </a:solidFill>
                <a:latin typeface="Times New Roman"/>
                <a:ea typeface="Times New Roman"/>
                <a:cs typeface="Times New Roman"/>
                <a:sym typeface="Times New Roman"/>
              </a:defRPr>
            </a:pPr>
            <a:r>
              <a:rPr lang="en-US" dirty="0"/>
              <a:t>Home Page houses all announcements, quick links and the latest newsletter</a:t>
            </a:r>
            <a:endParaRPr dirty="0"/>
          </a:p>
          <a:p>
            <a:pPr marL="180472" indent="-180472">
              <a:lnSpc>
                <a:spcPct val="130000"/>
              </a:lnSpc>
              <a:buSzPct val="100000"/>
              <a:buChar char="•"/>
              <a:defRPr sz="1700">
                <a:solidFill>
                  <a:srgbClr val="283B1B"/>
                </a:solidFill>
                <a:latin typeface="Times New Roman"/>
                <a:ea typeface="Times New Roman"/>
                <a:cs typeface="Times New Roman"/>
                <a:sym typeface="Times New Roman"/>
              </a:defRPr>
            </a:pPr>
            <a:r>
              <a:rPr lang="en-US" dirty="0"/>
              <a:t>Complete update and revitalization</a:t>
            </a:r>
            <a:endParaRPr dirty="0"/>
          </a:p>
          <a:p>
            <a:pPr marL="561471" lvl="1" indent="-180472">
              <a:lnSpc>
                <a:spcPct val="130000"/>
              </a:lnSpc>
              <a:buSzPct val="100000"/>
              <a:buChar char="•"/>
              <a:defRPr sz="1700">
                <a:solidFill>
                  <a:srgbClr val="283B1B"/>
                </a:solidFill>
                <a:latin typeface="Times New Roman"/>
                <a:ea typeface="Times New Roman"/>
                <a:cs typeface="Times New Roman"/>
                <a:sym typeface="Times New Roman"/>
              </a:defRPr>
            </a:pPr>
            <a:r>
              <a:rPr lang="en-US" dirty="0"/>
              <a:t>Ease of use for both members and non-members</a:t>
            </a:r>
            <a:endParaRPr dirty="0"/>
          </a:p>
          <a:p>
            <a:pPr marL="561471" lvl="1" indent="-180472">
              <a:lnSpc>
                <a:spcPct val="130000"/>
              </a:lnSpc>
              <a:buSzPct val="100000"/>
              <a:buChar char="•"/>
              <a:defRPr sz="1700">
                <a:solidFill>
                  <a:srgbClr val="283B1B"/>
                </a:solidFill>
                <a:latin typeface="Times New Roman"/>
                <a:ea typeface="Times New Roman"/>
                <a:cs typeface="Times New Roman"/>
                <a:sym typeface="Times New Roman"/>
              </a:defRPr>
            </a:pPr>
            <a:r>
              <a:rPr lang="en-US" dirty="0"/>
              <a:t>More interactive with better ergonomics</a:t>
            </a:r>
            <a:endParaRPr dirty="0"/>
          </a:p>
        </p:txBody>
      </p:sp>
      <p:sp>
        <p:nvSpPr>
          <p:cNvPr id="327" name="Future Media Endeavors"/>
          <p:cNvSpPr txBox="1"/>
          <p:nvPr/>
        </p:nvSpPr>
        <p:spPr>
          <a:xfrm>
            <a:off x="282423" y="3290688"/>
            <a:ext cx="5134528" cy="482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283B1B"/>
                </a:solidFill>
                <a:latin typeface="Times New Roman"/>
                <a:ea typeface="Times New Roman"/>
                <a:cs typeface="Times New Roman"/>
                <a:sym typeface="Times New Roman"/>
              </a:defRPr>
            </a:lvl1pPr>
          </a:lstStyle>
          <a:p>
            <a:r>
              <a:t>Current &amp; Ongoing Outreach</a:t>
            </a:r>
          </a:p>
        </p:txBody>
      </p:sp>
      <p:sp>
        <p:nvSpPr>
          <p:cNvPr id="328" name="Mobile App…"/>
          <p:cNvSpPr txBox="1"/>
          <p:nvPr/>
        </p:nvSpPr>
        <p:spPr>
          <a:xfrm>
            <a:off x="960290" y="3861535"/>
            <a:ext cx="3493260" cy="1060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a:solidFill>
                  <a:srgbClr val="283B1B"/>
                </a:solidFill>
                <a:latin typeface="Times New Roman"/>
                <a:ea typeface="Times New Roman"/>
                <a:cs typeface="Times New Roman"/>
                <a:sym typeface="Times New Roman"/>
              </a:defRPr>
            </a:pPr>
            <a:r>
              <a:rPr dirty="0"/>
              <a:t>Online Membership Management</a:t>
            </a:r>
          </a:p>
          <a:p>
            <a:pPr marL="180472" indent="-180472">
              <a:lnSpc>
                <a:spcPct val="120000"/>
              </a:lnSpc>
              <a:buSzPct val="100000"/>
              <a:buChar char="•"/>
              <a:defRPr>
                <a:solidFill>
                  <a:srgbClr val="283B1B"/>
                </a:solidFill>
                <a:latin typeface="Times New Roman"/>
                <a:ea typeface="Times New Roman"/>
                <a:cs typeface="Times New Roman"/>
                <a:sym typeface="Times New Roman"/>
              </a:defRPr>
            </a:pPr>
            <a:r>
              <a:rPr dirty="0"/>
              <a:t>Translations of Manuals and Rules</a:t>
            </a:r>
          </a:p>
          <a:p>
            <a:pPr marL="180472" indent="-180472">
              <a:lnSpc>
                <a:spcPct val="120000"/>
              </a:lnSpc>
              <a:buSzPct val="100000"/>
              <a:buChar char="•"/>
              <a:defRPr>
                <a:solidFill>
                  <a:srgbClr val="283B1B"/>
                </a:solidFill>
                <a:latin typeface="Times New Roman"/>
                <a:ea typeface="Times New Roman"/>
                <a:cs typeface="Times New Roman"/>
                <a:sym typeface="Times New Roman"/>
              </a:defRPr>
            </a:pPr>
            <a:r>
              <a:rPr dirty="0"/>
              <a:t>International Sales</a:t>
            </a:r>
          </a:p>
        </p:txBody>
      </p:sp>
      <p:pic>
        <p:nvPicPr>
          <p:cNvPr id="329" name="Screen Shot 2019-05-23 at 8.38.30 AM.png" descr="Screen Shot 2019-05-23 at 8.38.30 AM.png"/>
          <p:cNvPicPr>
            <a:picLocks noChangeAspect="1"/>
          </p:cNvPicPr>
          <p:nvPr/>
        </p:nvPicPr>
        <p:blipFill>
          <a:blip r:embed="rId3">
            <a:alphaModFix amt="47548"/>
          </a:blip>
          <a:stretch>
            <a:fillRect/>
          </a:stretch>
        </p:blipFill>
        <p:spPr>
          <a:xfrm>
            <a:off x="6313865" y="2465858"/>
            <a:ext cx="2551391" cy="297662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le 2"/>
          <p:cNvSpPr txBox="1">
            <a:spLocks noGrp="1"/>
          </p:cNvSpPr>
          <p:nvPr>
            <p:ph type="title"/>
          </p:nvPr>
        </p:nvSpPr>
        <p:spPr>
          <a:xfrm>
            <a:off x="-23780" y="-16887"/>
            <a:ext cx="9191560" cy="970453"/>
          </a:xfrm>
          <a:prstGeom prst="rect">
            <a:avLst/>
          </a:prstGeom>
          <a:gradFill>
            <a:gsLst>
              <a:gs pos="0">
                <a:srgbClr val="7BB05B"/>
              </a:gs>
              <a:gs pos="100000">
                <a:srgbClr val="5C9038"/>
              </a:gs>
            </a:gsLst>
            <a:lin ang="5400000"/>
          </a:gradFill>
          <a:ln w="9525" cap="rnd">
            <a:solidFill>
              <a:srgbClr val="66A03E"/>
            </a:solidFill>
            <a:round/>
          </a:ln>
          <a:effectLst>
            <a:outerShdw blurRad="63500" dist="25400" dir="5400000" rotWithShape="0">
              <a:srgbClr val="000000">
                <a:alpha val="60000"/>
              </a:srgbClr>
            </a:outerShdw>
          </a:effectLst>
        </p:spPr>
        <p:txBody>
          <a:bodyPr lIns="50800" tIns="50800" rIns="50800" bIns="50800"/>
          <a:lstStyle>
            <a:lvl1pPr>
              <a:defRPr sz="4200">
                <a:ln>
                  <a:noFill/>
                </a:ln>
                <a:solidFill>
                  <a:srgbClr val="FFFFFF"/>
                </a:solidFill>
                <a:latin typeface="Times New Roman"/>
                <a:ea typeface="Times New Roman"/>
                <a:cs typeface="Times New Roman"/>
                <a:sym typeface="Times New Roman"/>
              </a:defRPr>
            </a:lvl1pPr>
          </a:lstStyle>
          <a:p>
            <a:pPr>
              <a:defRPr>
                <a:effectLst/>
              </a:defRPr>
            </a:pPr>
            <a:r>
              <a:rPr lang="en-US" dirty="0"/>
              <a:t>Launch</a:t>
            </a:r>
            <a:r>
              <a:rPr dirty="0"/>
              <a:t> of Education</a:t>
            </a:r>
            <a:r>
              <a:rPr lang="en-US" dirty="0"/>
              <a:t>al</a:t>
            </a:r>
            <a:r>
              <a:rPr dirty="0"/>
              <a:t> Short Films</a:t>
            </a:r>
          </a:p>
        </p:txBody>
      </p:sp>
      <p:sp>
        <p:nvSpPr>
          <p:cNvPr id="332" name="Rectangle 7"/>
          <p:cNvSpPr/>
          <p:nvPr/>
        </p:nvSpPr>
        <p:spPr>
          <a:xfrm rot="16200000">
            <a:off x="4034606" y="1536544"/>
            <a:ext cx="1066803" cy="9144001"/>
          </a:xfrm>
          <a:prstGeom prst="rect">
            <a:avLst/>
          </a:prstGeom>
          <a:gradFill>
            <a:gsLst>
              <a:gs pos="0">
                <a:srgbClr val="7BB05B"/>
              </a:gs>
              <a:gs pos="100000">
                <a:srgbClr val="5C9038"/>
              </a:gs>
            </a:gsLst>
            <a:lin ang="5400000"/>
          </a:gradFill>
          <a:ln cap="rnd">
            <a:solidFill>
              <a:srgbClr val="66A03E"/>
            </a:solidFill>
          </a:ln>
          <a:effectLst>
            <a:outerShdw blurRad="63500" dist="25400" dir="5400000" rotWithShape="0">
              <a:srgbClr val="000000">
                <a:alpha val="60000"/>
              </a:srgbClr>
            </a:outerShdw>
          </a:effectLst>
        </p:spPr>
        <p:txBody>
          <a:bodyPr lIns="45718" tIns="45718" rIns="45718" bIns="45718" anchor="ctr"/>
          <a:lstStyle/>
          <a:p>
            <a:pPr>
              <a:defRPr>
                <a:solidFill>
                  <a:srgbClr val="FFFFFF"/>
                </a:solidFill>
                <a:latin typeface="Calisto MT"/>
                <a:ea typeface="Calisto MT"/>
                <a:cs typeface="Calisto MT"/>
                <a:sym typeface="Calisto MT"/>
              </a:defRPr>
            </a:pPr>
            <a:endParaRPr/>
          </a:p>
        </p:txBody>
      </p:sp>
      <p:pic>
        <p:nvPicPr>
          <p:cNvPr id="333" name="Picture 8" descr="Picture 8"/>
          <p:cNvPicPr>
            <a:picLocks noChangeAspect="1"/>
          </p:cNvPicPr>
          <p:nvPr/>
        </p:nvPicPr>
        <p:blipFill>
          <a:blip r:embed="rId2"/>
          <a:srcRect r="1"/>
          <a:stretch>
            <a:fillRect/>
          </a:stretch>
        </p:blipFill>
        <p:spPr>
          <a:xfrm>
            <a:off x="7431916" y="5359043"/>
            <a:ext cx="1485504" cy="1498916"/>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3"/>
                  <a:pt x="0" y="10797"/>
                </a:cubicBezTo>
                <a:cubicBezTo>
                  <a:pt x="0" y="16761"/>
                  <a:pt x="4838" y="21600"/>
                  <a:pt x="10803" y="21600"/>
                </a:cubicBezTo>
                <a:cubicBezTo>
                  <a:pt x="16768" y="21600"/>
                  <a:pt x="21600" y="16761"/>
                  <a:pt x="21600" y="10797"/>
                </a:cubicBezTo>
                <a:cubicBezTo>
                  <a:pt x="21600" y="4833"/>
                  <a:pt x="16768" y="0"/>
                  <a:pt x="10803" y="0"/>
                </a:cubicBezTo>
                <a:close/>
              </a:path>
            </a:pathLst>
          </a:custGeom>
          <a:ln w="12700">
            <a:miter lim="400000"/>
          </a:ln>
        </p:spPr>
      </p:pic>
      <p:sp>
        <p:nvSpPr>
          <p:cNvPr id="334" name="Communication and outreach is crucial for building awareness and understanding of the value of seed testing and the service that AOSA/SCST provides to it.…"/>
          <p:cNvSpPr txBox="1"/>
          <p:nvPr/>
        </p:nvSpPr>
        <p:spPr>
          <a:xfrm>
            <a:off x="1641083" y="1227889"/>
            <a:ext cx="6857543" cy="3600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70446" indent="-170446">
              <a:buSzPct val="100000"/>
              <a:buChar char="•"/>
              <a:defRPr sz="1900">
                <a:solidFill>
                  <a:srgbClr val="1D2A14"/>
                </a:solidFill>
                <a:latin typeface="Times New Roman"/>
                <a:ea typeface="Times New Roman"/>
                <a:cs typeface="Times New Roman"/>
                <a:sym typeface="Times New Roman"/>
              </a:defRPr>
            </a:pPr>
            <a:r>
              <a:rPr dirty="0"/>
              <a:t>Communication and outreach is crucial for building awareness and understanding of the value of seed testing and the service that AOSA/SCST provides to it</a:t>
            </a:r>
          </a:p>
          <a:p>
            <a:pPr>
              <a:defRPr sz="1900">
                <a:solidFill>
                  <a:srgbClr val="1D2A14"/>
                </a:solidFill>
                <a:latin typeface="Times New Roman"/>
                <a:ea typeface="Times New Roman"/>
                <a:cs typeface="Times New Roman"/>
                <a:sym typeface="Times New Roman"/>
              </a:defRPr>
            </a:pPr>
            <a:endParaRPr dirty="0"/>
          </a:p>
          <a:p>
            <a:pPr marL="170446" indent="-170446">
              <a:buSzPct val="100000"/>
              <a:buChar char="•"/>
              <a:defRPr sz="1900">
                <a:solidFill>
                  <a:srgbClr val="1D2A14"/>
                </a:solidFill>
                <a:latin typeface="Times New Roman"/>
                <a:ea typeface="Times New Roman"/>
                <a:cs typeface="Times New Roman"/>
                <a:sym typeface="Times New Roman"/>
              </a:defRPr>
            </a:pPr>
            <a:r>
              <a:rPr dirty="0"/>
              <a:t>Creating modernized communications is essential for viewer interest and engagement, especially younger audiences</a:t>
            </a:r>
          </a:p>
          <a:p>
            <a:pPr>
              <a:defRPr sz="1900">
                <a:solidFill>
                  <a:srgbClr val="1D2A14"/>
                </a:solidFill>
                <a:latin typeface="Times New Roman"/>
                <a:ea typeface="Times New Roman"/>
                <a:cs typeface="Times New Roman"/>
                <a:sym typeface="Times New Roman"/>
              </a:defRPr>
            </a:pPr>
            <a:endParaRPr dirty="0"/>
          </a:p>
          <a:p>
            <a:pPr marL="170446" indent="-170446">
              <a:buSzPct val="100000"/>
              <a:buChar char="•"/>
              <a:defRPr sz="1900">
                <a:solidFill>
                  <a:srgbClr val="1D2A14"/>
                </a:solidFill>
                <a:latin typeface="Times New Roman"/>
                <a:ea typeface="Times New Roman"/>
                <a:cs typeface="Times New Roman"/>
                <a:sym typeface="Times New Roman"/>
              </a:defRPr>
            </a:pPr>
            <a:r>
              <a:rPr dirty="0"/>
              <a:t>Advancing training of seed testing methods</a:t>
            </a:r>
          </a:p>
          <a:p>
            <a:pPr>
              <a:defRPr sz="1900">
                <a:solidFill>
                  <a:srgbClr val="1D2A14"/>
                </a:solidFill>
                <a:latin typeface="Times New Roman"/>
                <a:ea typeface="Times New Roman"/>
                <a:cs typeface="Times New Roman"/>
                <a:sym typeface="Times New Roman"/>
              </a:defRPr>
            </a:pPr>
            <a:endParaRPr dirty="0"/>
          </a:p>
          <a:p>
            <a:pPr marL="170446" indent="-170446">
              <a:buSzPct val="100000"/>
              <a:buChar char="•"/>
              <a:defRPr sz="1900">
                <a:solidFill>
                  <a:srgbClr val="1D2A14"/>
                </a:solidFill>
                <a:latin typeface="Times New Roman"/>
                <a:ea typeface="Times New Roman"/>
                <a:cs typeface="Times New Roman"/>
                <a:sym typeface="Times New Roman"/>
              </a:defRPr>
            </a:pPr>
            <a:r>
              <a:rPr lang="en-US" dirty="0"/>
              <a:t>The launch</a:t>
            </a:r>
            <a:r>
              <a:rPr dirty="0"/>
              <a:t> of these short films will lend themselves to furthering the recognition and realization of the value of AOSA/SCST through up-to-date modes of communication</a:t>
            </a:r>
          </a:p>
        </p:txBody>
      </p:sp>
      <p:sp>
        <p:nvSpPr>
          <p:cNvPr id="335" name="Project Proposal…"/>
          <p:cNvSpPr txBox="1"/>
          <p:nvPr/>
        </p:nvSpPr>
        <p:spPr>
          <a:xfrm>
            <a:off x="1609000" y="4872604"/>
            <a:ext cx="4293165" cy="61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a:solidFill>
                  <a:srgbClr val="1D2A14"/>
                </a:solidFill>
                <a:latin typeface="Times New Roman"/>
                <a:ea typeface="Times New Roman"/>
                <a:cs typeface="Times New Roman"/>
                <a:sym typeface="Times New Roman"/>
              </a:defRPr>
            </a:pPr>
            <a:endParaRPr/>
          </a:p>
          <a:p>
            <a:pPr>
              <a:defRPr>
                <a:solidFill>
                  <a:srgbClr val="1D2A14"/>
                </a:solidFill>
                <a:latin typeface="Times New Roman"/>
                <a:ea typeface="Times New Roman"/>
                <a:cs typeface="Times New Roman"/>
                <a:sym typeface="Times New Roman"/>
              </a:defRPr>
            </a:pPr>
            <a:r>
              <a:t>AOSA/SCST Staff, Mary Jo Foley-Birrenkott</a:t>
            </a:r>
          </a:p>
        </p:txBody>
      </p:sp>
      <p:pic>
        <p:nvPicPr>
          <p:cNvPr id="336" name="Mary Jo.jpg" descr="Mary Jo.jpg"/>
          <p:cNvPicPr>
            <a:picLocks noChangeAspect="1"/>
          </p:cNvPicPr>
          <p:nvPr/>
        </p:nvPicPr>
        <p:blipFill>
          <a:blip r:embed="rId3"/>
          <a:stretch>
            <a:fillRect/>
          </a:stretch>
        </p:blipFill>
        <p:spPr>
          <a:xfrm>
            <a:off x="213517" y="4128820"/>
            <a:ext cx="1332776" cy="133922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late">
  <a:themeElements>
    <a:clrScheme name="Slate">
      <a:dk1>
        <a:srgbClr val="000000"/>
      </a:dk1>
      <a:lt1>
        <a:srgbClr val="FFFFFF"/>
      </a:lt1>
      <a:dk2>
        <a:srgbClr val="A7A7A7"/>
      </a:dk2>
      <a:lt2>
        <a:srgbClr val="535353"/>
      </a:lt2>
      <a:accent1>
        <a:srgbClr val="3EC26C"/>
      </a:accent1>
      <a:accent2>
        <a:srgbClr val="B3D463"/>
      </a:accent2>
      <a:accent3>
        <a:srgbClr val="3BBC9D"/>
      </a:accent3>
      <a:accent4>
        <a:srgbClr val="97AF75"/>
      </a:accent4>
      <a:accent5>
        <a:srgbClr val="6BA841"/>
      </a:accent5>
      <a:accent6>
        <a:srgbClr val="79AE90"/>
      </a:accent6>
      <a:hlink>
        <a:srgbClr val="0000FF"/>
      </a:hlink>
      <a:folHlink>
        <a:srgbClr val="FF00FF"/>
      </a:folHlink>
    </a:clrScheme>
    <a:fontScheme name="Slate">
      <a:majorFont>
        <a:latin typeface="Helvetica"/>
        <a:ea typeface="Helvetica"/>
        <a:cs typeface="Helvetica"/>
      </a:majorFont>
      <a:minorFont>
        <a:latin typeface="Calibri"/>
        <a:ea typeface="Calibri"/>
        <a:cs typeface="Calibri"/>
      </a:minorFont>
    </a:fontScheme>
    <a:fmtScheme name="S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60000"/>
              </a:srgbClr>
            </a:outerShdw>
          </a:effectLst>
        </a:effectStyle>
        <a:effectStyle>
          <a:effectLst>
            <a:outerShdw blurRad="63500" dist="25400" dir="5400000" rotWithShape="0">
              <a:srgbClr val="000000">
                <a:alpha val="60000"/>
              </a:srgbClr>
            </a:outerShdw>
          </a:effectLst>
        </a:effectStyle>
        <a:effectStyle>
          <a:effectLst>
            <a:outerShdw blurRad="635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25400" dir="54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late">
  <a:themeElements>
    <a:clrScheme name="Slate">
      <a:dk1>
        <a:srgbClr val="000000"/>
      </a:dk1>
      <a:lt1>
        <a:srgbClr val="FFFFFF"/>
      </a:lt1>
      <a:dk2>
        <a:srgbClr val="A7A7A7"/>
      </a:dk2>
      <a:lt2>
        <a:srgbClr val="535353"/>
      </a:lt2>
      <a:accent1>
        <a:srgbClr val="3EC26C"/>
      </a:accent1>
      <a:accent2>
        <a:srgbClr val="B3D463"/>
      </a:accent2>
      <a:accent3>
        <a:srgbClr val="3BBC9D"/>
      </a:accent3>
      <a:accent4>
        <a:srgbClr val="97AF75"/>
      </a:accent4>
      <a:accent5>
        <a:srgbClr val="6BA841"/>
      </a:accent5>
      <a:accent6>
        <a:srgbClr val="79AE90"/>
      </a:accent6>
      <a:hlink>
        <a:srgbClr val="0000FF"/>
      </a:hlink>
      <a:folHlink>
        <a:srgbClr val="FF00FF"/>
      </a:folHlink>
    </a:clrScheme>
    <a:fontScheme name="Slate">
      <a:majorFont>
        <a:latin typeface="Helvetica"/>
        <a:ea typeface="Helvetica"/>
        <a:cs typeface="Helvetica"/>
      </a:majorFont>
      <a:minorFont>
        <a:latin typeface="Calibri"/>
        <a:ea typeface="Calibri"/>
        <a:cs typeface="Calibri"/>
      </a:minorFont>
    </a:fontScheme>
    <a:fmtScheme name="S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60000"/>
              </a:srgbClr>
            </a:outerShdw>
          </a:effectLst>
        </a:effectStyle>
        <a:effectStyle>
          <a:effectLst>
            <a:outerShdw blurRad="63500" dist="25400" dir="5400000" rotWithShape="0">
              <a:srgbClr val="000000">
                <a:alpha val="60000"/>
              </a:srgbClr>
            </a:outerShdw>
          </a:effectLst>
        </a:effectStyle>
        <a:effectStyle>
          <a:effectLst>
            <a:outerShdw blurRad="635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25400" dir="54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344</TotalTime>
  <Words>1205</Words>
  <Application>Microsoft Office PowerPoint</Application>
  <PresentationFormat>On-screen Show (4:3)</PresentationFormat>
  <Paragraphs>215</Paragraphs>
  <Slides>21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Calisto MT</vt:lpstr>
      <vt:lpstr>Times</vt:lpstr>
      <vt:lpstr>Times New Roman</vt:lpstr>
      <vt:lpstr>Tw Cen MT</vt:lpstr>
      <vt:lpstr>Tw Cen MT Condensed</vt:lpstr>
      <vt:lpstr>Verdana</vt:lpstr>
      <vt:lpstr>Wingdings</vt:lpstr>
      <vt:lpstr>Slate</vt:lpstr>
      <vt:lpstr>PowerPoint Presentation</vt:lpstr>
      <vt:lpstr>PowerPoint Presentation</vt:lpstr>
      <vt:lpstr>2020 &amp; 2021 Year in Review</vt:lpstr>
      <vt:lpstr>2019 AOSA/SCST Annual Meeting  Sparks, Nevada</vt:lpstr>
      <vt:lpstr>SCST Executive Office Report</vt:lpstr>
      <vt:lpstr>SCST Executive Office Report Cont.</vt:lpstr>
      <vt:lpstr>SCST Executive Office Report Cont.</vt:lpstr>
      <vt:lpstr>www.analyzeseeds.com</vt:lpstr>
      <vt:lpstr>Launch of Educational Short Films</vt:lpstr>
      <vt:lpstr>Short Films</vt:lpstr>
      <vt:lpstr>United Seed Testing Organization</vt:lpstr>
      <vt:lpstr>Uniformity Working Group</vt:lpstr>
      <vt:lpstr>SCST Membership</vt:lpstr>
      <vt:lpstr>SCST Publications</vt:lpstr>
      <vt:lpstr>Seed Today &amp; Seed World</vt:lpstr>
      <vt:lpstr>Seed Today Article</vt:lpstr>
      <vt:lpstr>2021 AND BEYOND</vt:lpstr>
      <vt:lpstr>Sneak Peak…  Future Annual Meetings </vt:lpstr>
      <vt:lpstr>Job Postings</vt:lpstr>
      <vt:lpstr>PowerPoint Presentation</vt:lpstr>
      <vt:lpstr>Keep up with SCST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Polzin</dc:creator>
  <cp:lastModifiedBy>Kelly Polzin</cp:lastModifiedBy>
  <cp:revision>50</cp:revision>
  <dcterms:modified xsi:type="dcterms:W3CDTF">2021-06-16T19:40:15Z</dcterms:modified>
</cp:coreProperties>
</file>