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257" r:id="rId3"/>
    <p:sldId id="268" r:id="rId4"/>
    <p:sldId id="259" r:id="rId5"/>
    <p:sldId id="273" r:id="rId6"/>
    <p:sldId id="269" r:id="rId7"/>
    <p:sldId id="258" r:id="rId8"/>
    <p:sldId id="270" r:id="rId9"/>
    <p:sldId id="261" r:id="rId10"/>
    <p:sldId id="262"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8914E-E773-4BD7-A7D0-25A2DD0D6160}" type="datetimeFigureOut">
              <a:rPr lang="en-US" smtClean="0"/>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43F22-2B14-49D6-AE96-45FBD396CCF6}" type="slidenum">
              <a:rPr lang="en-US" smtClean="0"/>
              <a:t>‹#›</a:t>
            </a:fld>
            <a:endParaRPr lang="en-US"/>
          </a:p>
        </p:txBody>
      </p:sp>
    </p:spTree>
    <p:extLst>
      <p:ext uri="{BB962C8B-B14F-4D97-AF65-F5344CB8AC3E}">
        <p14:creationId xmlns:p14="http://schemas.microsoft.com/office/powerpoint/2010/main" val="410970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picture</a:t>
            </a:r>
            <a:r>
              <a:rPr lang="en-US" baseline="0" dirty="0"/>
              <a:t> of SCST in here. </a:t>
            </a:r>
            <a:endParaRPr lang="en-US" dirty="0"/>
          </a:p>
        </p:txBody>
      </p:sp>
      <p:sp>
        <p:nvSpPr>
          <p:cNvPr id="4" name="Slide Number Placeholder 3"/>
          <p:cNvSpPr>
            <a:spLocks noGrp="1"/>
          </p:cNvSpPr>
          <p:nvPr>
            <p:ph type="sldNum" sz="quarter" idx="10"/>
          </p:nvPr>
        </p:nvSpPr>
        <p:spPr/>
        <p:txBody>
          <a:bodyPr/>
          <a:lstStyle/>
          <a:p>
            <a:fld id="{19743F22-2B14-49D6-AE96-45FBD396CCF6}" type="slidenum">
              <a:rPr lang="en-US" smtClean="0"/>
              <a:t>1</a:t>
            </a:fld>
            <a:endParaRPr lang="en-US"/>
          </a:p>
        </p:txBody>
      </p:sp>
    </p:spTree>
    <p:extLst>
      <p:ext uri="{BB962C8B-B14F-4D97-AF65-F5344CB8AC3E}">
        <p14:creationId xmlns:p14="http://schemas.microsoft.com/office/powerpoint/2010/main" val="428577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7E6A-4A84-45EC-8350-0A226E7CD0D9}" type="slidenum">
              <a:rPr lang="en-US" smtClean="0"/>
              <a:t>5</a:t>
            </a:fld>
            <a:endParaRPr lang="en-US"/>
          </a:p>
        </p:txBody>
      </p:sp>
    </p:spTree>
    <p:extLst>
      <p:ext uri="{BB962C8B-B14F-4D97-AF65-F5344CB8AC3E}">
        <p14:creationId xmlns:p14="http://schemas.microsoft.com/office/powerpoint/2010/main" val="390961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7E6A-4A84-45EC-8350-0A226E7CD0D9}" type="slidenum">
              <a:rPr lang="en-US" smtClean="0"/>
              <a:t>6</a:t>
            </a:fld>
            <a:endParaRPr lang="en-US"/>
          </a:p>
        </p:txBody>
      </p:sp>
    </p:spTree>
    <p:extLst>
      <p:ext uri="{BB962C8B-B14F-4D97-AF65-F5344CB8AC3E}">
        <p14:creationId xmlns:p14="http://schemas.microsoft.com/office/powerpoint/2010/main" val="174918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5D4CEE-3A56-4D75-97AD-E1B9486FAD8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244329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227256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218724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525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26610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5D4CEE-3A56-4D75-97AD-E1B9486FAD85}"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402000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5D4CEE-3A56-4D75-97AD-E1B9486FAD85}"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013955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D4CEE-3A56-4D75-97AD-E1B9486FAD8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62723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D4CEE-3A56-4D75-97AD-E1B9486FAD8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323362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D4CEE-3A56-4D75-97AD-E1B9486FAD8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395668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D4CEE-3A56-4D75-97AD-E1B9486FAD85}"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66677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303103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D4CEE-3A56-4D75-97AD-E1B9486FAD85}"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5665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D4CEE-3A56-4D75-97AD-E1B9486FAD85}"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42388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D4CEE-3A56-4D75-97AD-E1B9486FAD85}"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127268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361321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5D4CEE-3A56-4D75-97AD-E1B9486FAD85}"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C1B28-F530-49F8-A523-19D3BE568C75}" type="slidenum">
              <a:rPr lang="en-US" smtClean="0"/>
              <a:t>‹#›</a:t>
            </a:fld>
            <a:endParaRPr lang="en-US"/>
          </a:p>
        </p:txBody>
      </p:sp>
    </p:spTree>
    <p:extLst>
      <p:ext uri="{BB962C8B-B14F-4D97-AF65-F5344CB8AC3E}">
        <p14:creationId xmlns:p14="http://schemas.microsoft.com/office/powerpoint/2010/main" val="271489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45D4CEE-3A56-4D75-97AD-E1B9486FAD85}" type="datetimeFigureOut">
              <a:rPr lang="en-US" smtClean="0"/>
              <a:t>6/20/2017</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56C1B28-F530-49F8-A523-19D3BE568C75}" type="slidenum">
              <a:rPr lang="en-US" smtClean="0"/>
              <a:t>‹#›</a:t>
            </a:fld>
            <a:endParaRPr lang="en-US"/>
          </a:p>
        </p:txBody>
      </p:sp>
    </p:spTree>
    <p:extLst>
      <p:ext uri="{BB962C8B-B14F-4D97-AF65-F5344CB8AC3E}">
        <p14:creationId xmlns:p14="http://schemas.microsoft.com/office/powerpoint/2010/main" val="157828963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pages/Society-for-Range-Management/84739853569"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twitter.com/rangelands"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6" name="Rectangle 5"/>
          <p:cNvSpPr/>
          <p:nvPr/>
        </p:nvSpPr>
        <p:spPr>
          <a:xfrm>
            <a:off x="-152465" y="4788354"/>
            <a:ext cx="9334629" cy="1754326"/>
          </a:xfrm>
          <a:prstGeom prst="rect">
            <a:avLst/>
          </a:prstGeom>
          <a:solidFill>
            <a:srgbClr val="00B050"/>
          </a:solidFill>
        </p:spPr>
        <p:txBody>
          <a:bodyPr wrap="square" lIns="91440" tIns="45720" rIns="91440" bIns="45720">
            <a:spAutoFit/>
          </a:bodyPr>
          <a:lstStyle/>
          <a:p>
            <a:pPr algn="ctr"/>
            <a:r>
              <a:rPr lang="en-US" sz="5400" b="1" dirty="0">
                <a:ln w="18415" cmpd="sng">
                  <a:solidFill>
                    <a:srgbClr val="FFFFFF"/>
                  </a:solidFill>
                  <a:prstDash val="solid"/>
                </a:ln>
                <a:effectLst>
                  <a:outerShdw blurRad="63500" dir="3600000" algn="tl" rotWithShape="0">
                    <a:srgbClr val="000000">
                      <a:alpha val="70000"/>
                    </a:srgbClr>
                  </a:outerShdw>
                </a:effectLst>
              </a:rPr>
              <a:t>Society of Commercial Seed Technologists</a:t>
            </a:r>
            <a:endParaRPr lang="en-US" sz="5400" b="1" cap="none" spc="0" dirty="0">
              <a:ln w="18415" cmpd="sng">
                <a:solidFill>
                  <a:srgbClr val="FFFFFF"/>
                </a:solidFill>
                <a:prstDash val="solid"/>
              </a:ln>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354844"/>
            <a:ext cx="9258300" cy="5143198"/>
          </a:xfrm>
          <a:prstGeom prst="rect">
            <a:avLst/>
          </a:prstGeom>
        </p:spPr>
      </p:pic>
    </p:spTree>
    <p:extLst>
      <p:ext uri="{BB962C8B-B14F-4D97-AF65-F5344CB8AC3E}">
        <p14:creationId xmlns:p14="http://schemas.microsoft.com/office/powerpoint/2010/main" val="148759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Keep up with SCST</a:t>
            </a:r>
          </a:p>
        </p:txBody>
      </p:sp>
      <p:sp>
        <p:nvSpPr>
          <p:cNvPr id="3" name="Content Placeholder 2"/>
          <p:cNvSpPr>
            <a:spLocks noGrp="1"/>
          </p:cNvSpPr>
          <p:nvPr>
            <p:ph idx="1"/>
          </p:nvPr>
        </p:nvSpPr>
        <p:spPr>
          <a:xfrm>
            <a:off x="1676400" y="1447800"/>
            <a:ext cx="5715000" cy="1989480"/>
          </a:xfrm>
        </p:spPr>
        <p:txBody>
          <a:bodyPr>
            <a:normAutofit fontScale="85000" lnSpcReduction="20000"/>
          </a:bodyPr>
          <a:lstStyle/>
          <a:p>
            <a:pPr marL="0" indent="0" algn="ctr">
              <a:buNone/>
            </a:pPr>
            <a:r>
              <a:rPr lang="en-US" sz="1800" dirty="0">
                <a:solidFill>
                  <a:schemeClr val="bg1"/>
                </a:solidFill>
                <a:ea typeface="Verdana" panose="020B0604030504040204" pitchFamily="34" charset="0"/>
                <a:cs typeface="Verdana" panose="020B0604030504040204" pitchFamily="34" charset="0"/>
              </a:rPr>
              <a:t>Connect with us via Twitter and Facebook to stay updated on events, news, job postings and more.</a:t>
            </a:r>
          </a:p>
          <a:p>
            <a:pPr marL="0" indent="0" algn="ctr">
              <a:buNone/>
            </a:pPr>
            <a:r>
              <a:rPr lang="en-US" sz="1800" dirty="0">
                <a:solidFill>
                  <a:schemeClr val="bg1"/>
                </a:solidFill>
                <a:ea typeface="Verdana" panose="020B0604030504040204" pitchFamily="34" charset="0"/>
                <a:cs typeface="Verdana" panose="020B0604030504040204" pitchFamily="34" charset="0"/>
              </a:rPr>
              <a:t>In 2017, SCST and AOSA will merge into one social media account. Stay tuned for more information. </a:t>
            </a:r>
          </a:p>
          <a:p>
            <a:pPr marL="0" indent="0" algn="ctr">
              <a:buNone/>
            </a:pPr>
            <a:endParaRPr lang="en-US" sz="1800" b="1"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800" b="1" dirty="0">
                <a:solidFill>
                  <a:srgbClr val="00B050"/>
                </a:solidFill>
                <a:latin typeface="+mj-lt"/>
                <a:ea typeface="Verdana" panose="020B0604030504040204" pitchFamily="34" charset="0"/>
                <a:cs typeface="Verdana" panose="020B0604030504040204" pitchFamily="34" charset="0"/>
              </a:rPr>
              <a:t>Follow/Like/Share!</a:t>
            </a:r>
          </a:p>
          <a:p>
            <a:endParaRPr lang="en-US" dirty="0"/>
          </a:p>
        </p:txBody>
      </p:sp>
      <p:sp>
        <p:nvSpPr>
          <p:cNvPr id="4" name="Rectangle 3"/>
          <p:cNvSpPr/>
          <p:nvPr/>
        </p:nvSpPr>
        <p:spPr>
          <a:xfrm rot="16200000">
            <a:off x="4038600" y="1306530"/>
            <a:ext cx="1066800" cy="914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Western Skies\Dropbox\Western Skies Strategies\Kelly Polzin Files\AOSA-SCST\SCST\SCST Logos\SCST Logo w trade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129075"/>
            <a:ext cx="1485530" cy="1498912"/>
          </a:xfrm>
          <a:prstGeom prst="ellipse">
            <a:avLst/>
          </a:prstGeom>
          <a:noFill/>
          <a:ln>
            <a:noFill/>
          </a:ln>
        </p:spPr>
      </p:pic>
      <p:pic>
        <p:nvPicPr>
          <p:cNvPr id="8" name="Content Placeholder 3" descr="http://ipadhelp.com/wp-content/uploads/2014/02/20-social-media-icons.png">
            <a:hlinkClick r:id="rId3"/>
          </p:cNvPr>
          <p:cNvPicPr/>
          <p:nvPr/>
        </p:nvPicPr>
        <p:blipFill rotWithShape="1">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l="52247" t="9092" r="28690" b="55619"/>
          <a:stretch/>
        </p:blipFill>
        <p:spPr bwMode="auto">
          <a:xfrm>
            <a:off x="1676400" y="3437280"/>
            <a:ext cx="680621" cy="686650"/>
          </a:xfrm>
          <a:prstGeom prst="roundRect">
            <a:avLst/>
          </a:prstGeom>
          <a:noFill/>
          <a:ln>
            <a:noFill/>
          </a:ln>
        </p:spPr>
      </p:pic>
      <p:sp>
        <p:nvSpPr>
          <p:cNvPr id="9" name="TextBox 8"/>
          <p:cNvSpPr txBox="1"/>
          <p:nvPr/>
        </p:nvSpPr>
        <p:spPr>
          <a:xfrm>
            <a:off x="2573175" y="3580550"/>
            <a:ext cx="5560990" cy="400110"/>
          </a:xfrm>
          <a:prstGeom prst="rect">
            <a:avLst/>
          </a:prstGeom>
          <a:noFill/>
        </p:spPr>
        <p:txBody>
          <a:bodyPr wrap="square" rtlCol="0">
            <a:spAutoFit/>
          </a:bodyPr>
          <a:lstStyle/>
          <a:p>
            <a:r>
              <a:rPr lang="en-US" sz="2000" dirty="0">
                <a:solidFill>
                  <a:srgbClr val="00B050"/>
                </a:solidFill>
              </a:rPr>
              <a:t>Society of Commercial Seed Technologists</a:t>
            </a:r>
          </a:p>
        </p:txBody>
      </p:sp>
      <p:pic>
        <p:nvPicPr>
          <p:cNvPr id="10" name="Picture 9" descr="http://ipadhelp.com/wp-content/uploads/2014/02/20-social-media-icons.png">
            <a:hlinkClick r:id="rId5"/>
          </p:cNvPr>
          <p:cNvPicPr/>
          <p:nvPr/>
        </p:nvPicPr>
        <p:blipFill rotWithShape="1">
          <a:blip r:embed="rId4">
            <a:extLst>
              <a:ext uri="{28A0092B-C50C-407E-A947-70E740481C1C}">
                <a14:useLocalDpi xmlns:a14="http://schemas.microsoft.com/office/drawing/2010/main" val="0"/>
              </a:ext>
            </a:extLst>
          </a:blip>
          <a:srcRect l="6712" t="9345" r="74535" b="55727"/>
          <a:stretch/>
        </p:blipFill>
        <p:spPr bwMode="auto">
          <a:xfrm>
            <a:off x="1676400" y="4267200"/>
            <a:ext cx="762000" cy="792720"/>
          </a:xfrm>
          <a:prstGeom prst="roundRect">
            <a:avLst/>
          </a:prstGeom>
          <a:noFill/>
          <a:ln>
            <a:noFill/>
          </a:ln>
        </p:spPr>
      </p:pic>
      <p:sp>
        <p:nvSpPr>
          <p:cNvPr id="11" name="TextBox 10"/>
          <p:cNvSpPr txBox="1"/>
          <p:nvPr/>
        </p:nvSpPr>
        <p:spPr>
          <a:xfrm>
            <a:off x="2573175" y="4477907"/>
            <a:ext cx="4148668" cy="400110"/>
          </a:xfrm>
          <a:prstGeom prst="rect">
            <a:avLst/>
          </a:prstGeom>
          <a:noFill/>
        </p:spPr>
        <p:txBody>
          <a:bodyPr wrap="square" rtlCol="0">
            <a:spAutoFit/>
          </a:bodyPr>
          <a:lstStyle/>
          <a:p>
            <a:r>
              <a:rPr lang="en-US" sz="2000" dirty="0">
                <a:solidFill>
                  <a:srgbClr val="00B050"/>
                </a:solidFill>
              </a:rPr>
              <a:t>@</a:t>
            </a:r>
            <a:r>
              <a:rPr lang="en-US" sz="2000" dirty="0" err="1">
                <a:solidFill>
                  <a:srgbClr val="00B050"/>
                </a:solidFill>
              </a:rPr>
              <a:t>SeedTechs</a:t>
            </a:r>
            <a:r>
              <a:rPr lang="en-US" sz="2000" dirty="0">
                <a:solidFill>
                  <a:srgbClr val="00B050"/>
                </a:solidFill>
              </a:rPr>
              <a:t> </a:t>
            </a:r>
          </a:p>
        </p:txBody>
      </p:sp>
    </p:spTree>
    <p:extLst>
      <p:ext uri="{BB962C8B-B14F-4D97-AF65-F5344CB8AC3E}">
        <p14:creationId xmlns:p14="http://schemas.microsoft.com/office/powerpoint/2010/main" val="39794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74543"/>
          </a:xfrm>
        </p:spPr>
        <p:txBody>
          <a:bodyPr/>
          <a:lstStyle/>
          <a:p>
            <a:r>
              <a:rPr lang="en-US" b="1" dirty="0">
                <a:solidFill>
                  <a:srgbClr val="00B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2017 and Beyond</a:t>
            </a:r>
          </a:p>
        </p:txBody>
      </p:sp>
      <p:sp>
        <p:nvSpPr>
          <p:cNvPr id="3" name="Content Placeholder 2"/>
          <p:cNvSpPr>
            <a:spLocks noGrp="1"/>
          </p:cNvSpPr>
          <p:nvPr>
            <p:ph idx="1"/>
          </p:nvPr>
        </p:nvSpPr>
        <p:spPr>
          <a:xfrm>
            <a:off x="457200" y="742966"/>
            <a:ext cx="8229600" cy="5135563"/>
          </a:xfrm>
        </p:spPr>
        <p:txBody>
          <a:bodyPr numCol="1">
            <a:normAutofit/>
          </a:bodyPr>
          <a:lstStyle/>
          <a:p>
            <a:pPr marL="0" indent="0" algn="ctr">
              <a:buNone/>
            </a:pPr>
            <a:r>
              <a:rPr lang="en-US" sz="2400" b="1" dirty="0">
                <a:solidFill>
                  <a:schemeClr val="bg1"/>
                </a:solidFill>
                <a:ea typeface="Verdana" panose="020B0604030504040204" pitchFamily="34" charset="0"/>
                <a:cs typeface="Verdana" panose="020B0604030504040204" pitchFamily="34" charset="0"/>
              </a:rPr>
              <a:t>AOSA will participate in the following</a:t>
            </a:r>
            <a:br>
              <a:rPr lang="en-US" sz="2400" b="1" dirty="0">
                <a:solidFill>
                  <a:schemeClr val="bg1"/>
                </a:solidFill>
                <a:ea typeface="Verdana" panose="020B0604030504040204" pitchFamily="34" charset="0"/>
                <a:cs typeface="Verdana" panose="020B0604030504040204" pitchFamily="34" charset="0"/>
              </a:rPr>
            </a:br>
            <a:r>
              <a:rPr lang="en-US" sz="2400" b="1" dirty="0">
                <a:solidFill>
                  <a:schemeClr val="bg1"/>
                </a:solidFill>
                <a:ea typeface="Verdana" panose="020B0604030504040204" pitchFamily="34" charset="0"/>
                <a:cs typeface="Verdana" panose="020B0604030504040204" pitchFamily="34" charset="0"/>
              </a:rPr>
              <a:t>upcoming events/meetings:</a:t>
            </a:r>
          </a:p>
          <a:p>
            <a:pPr marL="0" indent="0" algn="ctr">
              <a:buNone/>
            </a:pPr>
            <a:endParaRPr lang="en-US" sz="800" b="1" dirty="0">
              <a:solidFill>
                <a:schemeClr val="accent3"/>
              </a:solidFill>
              <a:ea typeface="Verdana" panose="020B0604030504040204" pitchFamily="34" charset="0"/>
              <a:cs typeface="Verdana" panose="020B0604030504040204" pitchFamily="34" charset="0"/>
            </a:endParaRPr>
          </a:p>
          <a:p>
            <a:pPr algn="just">
              <a:lnSpc>
                <a:spcPct val="110000"/>
              </a:lnSpc>
              <a:spcBef>
                <a:spcPts val="0"/>
              </a:spcBef>
              <a:buClrTx/>
              <a:buFont typeface="Wingdings" panose="05000000000000000000" pitchFamily="2" charset="2"/>
              <a:buChar char="Ø"/>
            </a:pPr>
            <a:r>
              <a:rPr lang="en-US" b="1" dirty="0">
                <a:solidFill>
                  <a:schemeClr val="bg1"/>
                </a:solidFill>
                <a:ea typeface="Verdana" panose="020B0604030504040204" pitchFamily="34" charset="0"/>
                <a:cs typeface="Verdana" panose="020B0604030504040204" pitchFamily="34" charset="0"/>
              </a:rPr>
              <a:t>Association of American Seed Control Officials (AASCO)</a:t>
            </a:r>
          </a:p>
          <a:p>
            <a:pPr marL="274320" lvl="1" indent="0" algn="just">
              <a:lnSpc>
                <a:spcPct val="110000"/>
              </a:lnSpc>
              <a:spcBef>
                <a:spcPts val="0"/>
              </a:spcBef>
              <a:buClrTx/>
              <a:buNone/>
            </a:pPr>
            <a:r>
              <a:rPr lang="en-US" sz="1800" b="1" dirty="0">
                <a:ea typeface="Verdana" panose="020B0604030504040204" pitchFamily="34" charset="0"/>
                <a:cs typeface="Verdana" panose="020B0604030504040204" pitchFamily="34" charset="0"/>
              </a:rPr>
              <a:t>	</a:t>
            </a:r>
            <a:r>
              <a:rPr lang="en-US" sz="1800" b="1" dirty="0">
                <a:solidFill>
                  <a:srgbClr val="00B050"/>
                </a:solidFill>
                <a:ea typeface="Verdana" panose="020B0604030504040204" pitchFamily="34" charset="0"/>
                <a:cs typeface="Verdana" panose="020B0604030504040204" pitchFamily="34" charset="0"/>
              </a:rPr>
              <a:t>Charlotte, NC July 16</a:t>
            </a:r>
            <a:r>
              <a:rPr lang="en-US" sz="1800" b="1" baseline="30000" dirty="0">
                <a:solidFill>
                  <a:srgbClr val="00B050"/>
                </a:solidFill>
                <a:ea typeface="Verdana" panose="020B0604030504040204" pitchFamily="34" charset="0"/>
                <a:cs typeface="Verdana" panose="020B0604030504040204" pitchFamily="34" charset="0"/>
              </a:rPr>
              <a:t>th</a:t>
            </a:r>
            <a:r>
              <a:rPr lang="en-US" sz="1800" b="1" dirty="0">
                <a:solidFill>
                  <a:srgbClr val="00B050"/>
                </a:solidFill>
                <a:ea typeface="Verdana" panose="020B0604030504040204" pitchFamily="34" charset="0"/>
                <a:cs typeface="Verdana" panose="020B0604030504040204" pitchFamily="34" charset="0"/>
              </a:rPr>
              <a:t> – 20</a:t>
            </a:r>
            <a:r>
              <a:rPr lang="en-US" sz="1800" b="1" baseline="30000" dirty="0">
                <a:solidFill>
                  <a:srgbClr val="00B050"/>
                </a:solidFill>
                <a:ea typeface="Verdana" panose="020B0604030504040204" pitchFamily="34" charset="0"/>
                <a:cs typeface="Verdana" panose="020B0604030504040204" pitchFamily="34" charset="0"/>
              </a:rPr>
              <a:t>th</a:t>
            </a:r>
            <a:r>
              <a:rPr lang="en-US" sz="1800" b="1" dirty="0">
                <a:solidFill>
                  <a:srgbClr val="00B050"/>
                </a:solidFill>
                <a:ea typeface="Verdana" panose="020B0604030504040204" pitchFamily="34" charset="0"/>
                <a:cs typeface="Verdana" panose="020B0604030504040204" pitchFamily="34" charset="0"/>
              </a:rPr>
              <a:t> </a:t>
            </a:r>
          </a:p>
          <a:p>
            <a:pPr marL="274320" lvl="1" indent="0" algn="just">
              <a:lnSpc>
                <a:spcPct val="110000"/>
              </a:lnSpc>
              <a:spcBef>
                <a:spcPts val="0"/>
              </a:spcBef>
              <a:buClrTx/>
              <a:buNone/>
            </a:pPr>
            <a:endParaRPr lang="en-US" sz="1800" b="1" dirty="0">
              <a:ea typeface="Verdana" panose="020B0604030504040204" pitchFamily="34" charset="0"/>
              <a:cs typeface="Verdana" panose="020B0604030504040204" pitchFamily="34" charset="0"/>
            </a:endParaRPr>
          </a:p>
          <a:p>
            <a:pPr>
              <a:lnSpc>
                <a:spcPct val="110000"/>
              </a:lnSpc>
              <a:spcBef>
                <a:spcPts val="0"/>
              </a:spcBef>
              <a:buClrTx/>
              <a:buFont typeface="Wingdings" panose="05000000000000000000" pitchFamily="2" charset="2"/>
              <a:buChar char="Ø"/>
            </a:pPr>
            <a:r>
              <a:rPr lang="en-US" b="1" dirty="0">
                <a:solidFill>
                  <a:schemeClr val="accent2">
                    <a:lumMod val="20000"/>
                    <a:lumOff val="80000"/>
                  </a:schemeClr>
                </a:solidFill>
                <a:ea typeface="Verdana" panose="020B0604030504040204" pitchFamily="34" charset="0"/>
                <a:cs typeface="Verdana" panose="020B0604030504040204" pitchFamily="34" charset="0"/>
              </a:rPr>
              <a:t> </a:t>
            </a:r>
            <a:r>
              <a:rPr lang="en-US" b="1" dirty="0">
                <a:solidFill>
                  <a:schemeClr val="bg1"/>
                </a:solidFill>
                <a:ea typeface="Verdana" panose="020B0604030504040204" pitchFamily="34" charset="0"/>
                <a:cs typeface="Verdana" panose="020B0604030504040204" pitchFamily="34" charset="0"/>
              </a:rPr>
              <a:t>Organization for Economic Cooperation and Development (OECD)</a:t>
            </a:r>
          </a:p>
          <a:p>
            <a:pPr marL="274320" lvl="1" indent="0" algn="just">
              <a:lnSpc>
                <a:spcPct val="110000"/>
              </a:lnSpc>
              <a:spcBef>
                <a:spcPts val="0"/>
              </a:spcBef>
              <a:buClrTx/>
              <a:buNone/>
            </a:pPr>
            <a:r>
              <a:rPr lang="en-US" sz="1800" b="1" dirty="0">
                <a:ea typeface="Verdana" panose="020B0604030504040204" pitchFamily="34" charset="0"/>
                <a:cs typeface="Verdana" panose="020B0604030504040204" pitchFamily="34" charset="0"/>
              </a:rPr>
              <a:t>	</a:t>
            </a:r>
            <a:r>
              <a:rPr lang="en-US" sz="1800" b="1" dirty="0">
                <a:solidFill>
                  <a:srgbClr val="00B050"/>
                </a:solidFill>
                <a:ea typeface="Verdana" panose="020B0604030504040204" pitchFamily="34" charset="0"/>
                <a:cs typeface="Verdana" panose="020B0604030504040204" pitchFamily="34" charset="0"/>
              </a:rPr>
              <a:t>Prague, Czech Republic June 26</a:t>
            </a:r>
            <a:r>
              <a:rPr lang="en-US" sz="1800" b="1" baseline="30000" dirty="0">
                <a:solidFill>
                  <a:srgbClr val="00B050"/>
                </a:solidFill>
                <a:ea typeface="Verdana" panose="020B0604030504040204" pitchFamily="34" charset="0"/>
                <a:cs typeface="Verdana" panose="020B0604030504040204" pitchFamily="34" charset="0"/>
              </a:rPr>
              <a:t>th</a:t>
            </a:r>
            <a:r>
              <a:rPr lang="en-US" sz="1800" b="1" dirty="0">
                <a:solidFill>
                  <a:srgbClr val="00B050"/>
                </a:solidFill>
                <a:ea typeface="Verdana" panose="020B0604030504040204" pitchFamily="34" charset="0"/>
                <a:cs typeface="Verdana" panose="020B0604030504040204" pitchFamily="34" charset="0"/>
              </a:rPr>
              <a:t> – 30</a:t>
            </a:r>
            <a:r>
              <a:rPr lang="en-US" sz="1800" b="1" baseline="30000" dirty="0">
                <a:solidFill>
                  <a:srgbClr val="00B050"/>
                </a:solidFill>
                <a:ea typeface="Verdana" panose="020B0604030504040204" pitchFamily="34" charset="0"/>
                <a:cs typeface="Verdana" panose="020B0604030504040204" pitchFamily="34" charset="0"/>
              </a:rPr>
              <a:t>th</a:t>
            </a:r>
            <a:endParaRPr lang="en-US" sz="1800" b="1" dirty="0">
              <a:solidFill>
                <a:srgbClr val="00B050"/>
              </a:solidFill>
              <a:ea typeface="Verdana" panose="020B0604030504040204" pitchFamily="34" charset="0"/>
              <a:cs typeface="Verdana" panose="020B0604030504040204" pitchFamily="34" charset="0"/>
            </a:endParaRPr>
          </a:p>
          <a:p>
            <a:pPr marL="274320" lvl="1" indent="0" algn="just">
              <a:lnSpc>
                <a:spcPct val="110000"/>
              </a:lnSpc>
              <a:spcBef>
                <a:spcPts val="0"/>
              </a:spcBef>
              <a:buClrTx/>
              <a:buNone/>
            </a:pPr>
            <a:endParaRPr lang="en-US" sz="1800" b="1" dirty="0">
              <a:ea typeface="Verdana" panose="020B0604030504040204" pitchFamily="34" charset="0"/>
              <a:cs typeface="Verdana" panose="020B0604030504040204" pitchFamily="34" charset="0"/>
            </a:endParaRPr>
          </a:p>
          <a:p>
            <a:pPr>
              <a:lnSpc>
                <a:spcPct val="110000"/>
              </a:lnSpc>
              <a:spcBef>
                <a:spcPts val="0"/>
              </a:spcBef>
              <a:buClrTx/>
              <a:buFont typeface="Wingdings" panose="05000000000000000000" pitchFamily="2" charset="2"/>
              <a:buChar char="Ø"/>
            </a:pPr>
            <a:r>
              <a:rPr lang="en-US" b="1" dirty="0">
                <a:solidFill>
                  <a:schemeClr val="bg1"/>
                </a:solidFill>
                <a:ea typeface="Verdana" panose="020B0604030504040204" pitchFamily="34" charset="0"/>
                <a:cs typeface="Verdana" panose="020B0604030504040204" pitchFamily="34" charset="0"/>
              </a:rPr>
              <a:t>Western Seed Association Conference</a:t>
            </a:r>
          </a:p>
          <a:p>
            <a:pPr marL="274320" lvl="1" indent="0" algn="just">
              <a:lnSpc>
                <a:spcPct val="110000"/>
              </a:lnSpc>
              <a:spcBef>
                <a:spcPts val="0"/>
              </a:spcBef>
              <a:buClrTx/>
              <a:buNone/>
            </a:pPr>
            <a:r>
              <a:rPr lang="en-US" sz="1800" b="1" dirty="0">
                <a:ea typeface="Verdana" panose="020B0604030504040204" pitchFamily="34" charset="0"/>
                <a:cs typeface="Verdana" panose="020B0604030504040204" pitchFamily="34" charset="0"/>
              </a:rPr>
              <a:t>	</a:t>
            </a:r>
            <a:r>
              <a:rPr lang="en-US" sz="1800" b="1" dirty="0">
                <a:solidFill>
                  <a:srgbClr val="00B050"/>
                </a:solidFill>
                <a:ea typeface="Verdana" panose="020B0604030504040204" pitchFamily="34" charset="0"/>
                <a:cs typeface="Verdana" panose="020B0604030504040204" pitchFamily="34" charset="0"/>
              </a:rPr>
              <a:t>Kansas City, MO November 4</a:t>
            </a:r>
            <a:r>
              <a:rPr lang="en-US" sz="1800" b="1" baseline="30000" dirty="0">
                <a:solidFill>
                  <a:srgbClr val="00B050"/>
                </a:solidFill>
                <a:ea typeface="Verdana" panose="020B0604030504040204" pitchFamily="34" charset="0"/>
                <a:cs typeface="Verdana" panose="020B0604030504040204" pitchFamily="34" charset="0"/>
              </a:rPr>
              <a:t>th</a:t>
            </a:r>
            <a:r>
              <a:rPr lang="en-US" sz="1800" b="1" dirty="0">
                <a:solidFill>
                  <a:srgbClr val="00B050"/>
                </a:solidFill>
                <a:ea typeface="Verdana" panose="020B0604030504040204" pitchFamily="34" charset="0"/>
                <a:cs typeface="Verdana" panose="020B0604030504040204" pitchFamily="34" charset="0"/>
              </a:rPr>
              <a:t> – 7th</a:t>
            </a:r>
          </a:p>
          <a:p>
            <a:pPr lvl="1" algn="just">
              <a:lnSpc>
                <a:spcPct val="110000"/>
              </a:lnSpc>
              <a:spcBef>
                <a:spcPts val="0"/>
              </a:spcBef>
              <a:buClrTx/>
              <a:buFont typeface="Wingdings" panose="05000000000000000000" pitchFamily="2" charset="2"/>
              <a:buChar char="Ø"/>
            </a:pPr>
            <a:endParaRPr lang="en-US" sz="1800" b="1" dirty="0">
              <a:ea typeface="Verdana" panose="020B0604030504040204" pitchFamily="34" charset="0"/>
              <a:cs typeface="Verdana" panose="020B0604030504040204" pitchFamily="34" charset="0"/>
            </a:endParaRPr>
          </a:p>
          <a:p>
            <a:pPr marL="0" indent="0" algn="just">
              <a:lnSpc>
                <a:spcPct val="110000"/>
              </a:lnSpc>
              <a:spcBef>
                <a:spcPts val="0"/>
              </a:spcBef>
              <a:buNone/>
            </a:pPr>
            <a:r>
              <a:rPr lang="en-US" sz="1600" dirty="0">
                <a:ea typeface="Verdana" panose="020B0604030504040204" pitchFamily="34" charset="0"/>
                <a:cs typeface="Verdana" panose="020B0604030504040204" pitchFamily="34" charset="0"/>
              </a:rPr>
              <a:t>	</a:t>
            </a:r>
            <a:endParaRPr lang="en-US" sz="1400" dirty="0">
              <a:ea typeface="Verdana" panose="020B0604030504040204" pitchFamily="34" charset="0"/>
              <a:cs typeface="Verdana" panose="020B0604030504040204" pitchFamily="34" charset="0"/>
            </a:endParaRPr>
          </a:p>
        </p:txBody>
      </p:sp>
      <p:sp>
        <p:nvSpPr>
          <p:cNvPr id="4" name="Rectangle 3"/>
          <p:cNvSpPr/>
          <p:nvPr/>
        </p:nvSpPr>
        <p:spPr>
          <a:xfrm rot="16200000">
            <a:off x="4038600" y="1306530"/>
            <a:ext cx="1066800" cy="914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Western Skies\Dropbox\Western Skies Strategies\Kelly Polzin Files\AOSA-SCST\SCST\SCST Logos\SCST Logo w trade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9051" y="5129073"/>
            <a:ext cx="1485530" cy="1498912"/>
          </a:xfrm>
          <a:prstGeom prst="ellipse">
            <a:avLst/>
          </a:prstGeom>
          <a:noFill/>
          <a:ln>
            <a:noFill/>
          </a:ln>
        </p:spPr>
      </p:pic>
    </p:spTree>
    <p:extLst>
      <p:ext uri="{BB962C8B-B14F-4D97-AF65-F5344CB8AC3E}">
        <p14:creationId xmlns:p14="http://schemas.microsoft.com/office/powerpoint/2010/main" val="361021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03"/>
            <a:ext cx="8229600" cy="1143000"/>
          </a:xfrm>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2017 AOSA/SCST Annual Meeting</a:t>
            </a:r>
          </a:p>
        </p:txBody>
      </p:sp>
      <p:sp>
        <p:nvSpPr>
          <p:cNvPr id="3" name="Content Placeholder 2"/>
          <p:cNvSpPr>
            <a:spLocks noGrp="1"/>
          </p:cNvSpPr>
          <p:nvPr>
            <p:ph idx="1"/>
          </p:nvPr>
        </p:nvSpPr>
        <p:spPr>
          <a:xfrm>
            <a:off x="3810000" y="2209800"/>
            <a:ext cx="5143500" cy="2743200"/>
          </a:xfrm>
        </p:spPr>
        <p:txBody>
          <a:bodyPr>
            <a:normAutofit fontScale="92500" lnSpcReduction="20000"/>
          </a:bodyPr>
          <a:lstStyle/>
          <a:p>
            <a:pPr marL="0" indent="0">
              <a:buNone/>
            </a:pPr>
            <a:r>
              <a:rPr lang="en-US" sz="6000" b="1" i="1" dirty="0">
                <a:solidFill>
                  <a:schemeClr val="accent3">
                    <a:lumMod val="50000"/>
                  </a:schemeClr>
                </a:solidFill>
                <a:latin typeface="Nella Sue Demo" pitchFamily="2" charset="0"/>
              </a:rPr>
              <a:t>You’re Invited…</a:t>
            </a:r>
            <a:endParaRPr lang="en-US" b="1" dirty="0">
              <a:solidFill>
                <a:schemeClr val="accent3">
                  <a:lumMod val="50000"/>
                </a:schemeClr>
              </a:solidFill>
              <a:latin typeface="Century Gothic" panose="020B0502020202020204" pitchFamily="34" charset="0"/>
            </a:endParaRPr>
          </a:p>
          <a:p>
            <a:pPr marL="0" indent="0">
              <a:buNone/>
            </a:pPr>
            <a:r>
              <a:rPr lang="en-US" b="1" dirty="0">
                <a:solidFill>
                  <a:schemeClr val="accent3">
                    <a:lumMod val="75000"/>
                  </a:schemeClr>
                </a:solidFill>
                <a:ea typeface="Verdana" panose="020B0604030504040204" pitchFamily="34" charset="0"/>
                <a:cs typeface="Verdana" panose="020B0604030504040204" pitchFamily="34" charset="0"/>
              </a:rPr>
              <a:t>When: </a:t>
            </a:r>
            <a:r>
              <a:rPr lang="en-US" b="1" dirty="0">
                <a:solidFill>
                  <a:schemeClr val="bg2"/>
                </a:solidFill>
                <a:ea typeface="Verdana" panose="020B0604030504040204" pitchFamily="34" charset="0"/>
                <a:cs typeface="Verdana" panose="020B0604030504040204" pitchFamily="34" charset="0"/>
              </a:rPr>
              <a:t>June 2-8, 2018</a:t>
            </a:r>
          </a:p>
          <a:p>
            <a:pPr marL="0" indent="0">
              <a:buNone/>
            </a:pPr>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3">
                    <a:lumMod val="75000"/>
                  </a:schemeClr>
                </a:solidFill>
                <a:ea typeface="Verdana" panose="020B0604030504040204" pitchFamily="34" charset="0"/>
                <a:cs typeface="Verdana" panose="020B0604030504040204" pitchFamily="34" charset="0"/>
              </a:rPr>
              <a:t>Where:</a:t>
            </a:r>
            <a:r>
              <a:rPr lang="en-US" dirty="0">
                <a:solidFill>
                  <a:schemeClr val="accent3">
                    <a:lumMod val="75000"/>
                  </a:schemeClr>
                </a:solidFill>
                <a:ea typeface="Verdana" panose="020B0604030504040204" pitchFamily="34" charset="0"/>
                <a:cs typeface="Verdana" panose="020B0604030504040204" pitchFamily="34" charset="0"/>
              </a:rPr>
              <a:t> </a:t>
            </a:r>
            <a:r>
              <a:rPr lang="en-US" dirty="0">
                <a:solidFill>
                  <a:schemeClr val="bg2"/>
                </a:solidFill>
                <a:ea typeface="Verdana" panose="020B0604030504040204" pitchFamily="34" charset="0"/>
                <a:cs typeface="Verdana" panose="020B0604030504040204" pitchFamily="34" charset="0"/>
              </a:rPr>
              <a:t>Hilton North Raleigh, North Carolina</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3">
                    <a:lumMod val="75000"/>
                  </a:schemeClr>
                </a:solidFill>
                <a:ea typeface="Verdana" panose="020B0604030504040204" pitchFamily="34" charset="0"/>
                <a:cs typeface="Verdana" panose="020B0604030504040204" pitchFamily="34" charset="0"/>
              </a:rPr>
              <a:t>Who:</a:t>
            </a:r>
            <a:r>
              <a:rPr lang="en-US" dirty="0">
                <a:solidFill>
                  <a:schemeClr val="accent3">
                    <a:lumMod val="75000"/>
                  </a:schemeClr>
                </a:solidFill>
                <a:ea typeface="Verdana" panose="020B0604030504040204" pitchFamily="34" charset="0"/>
                <a:cs typeface="Verdana" panose="020B0604030504040204" pitchFamily="34" charset="0"/>
              </a:rPr>
              <a:t> </a:t>
            </a:r>
            <a:r>
              <a:rPr lang="en-US" dirty="0">
                <a:solidFill>
                  <a:schemeClr val="bg2"/>
                </a:solidFill>
                <a:ea typeface="Verdana" panose="020B0604030504040204" pitchFamily="34" charset="0"/>
                <a:cs typeface="Verdana" panose="020B0604030504040204" pitchFamily="34" charset="0"/>
              </a:rPr>
              <a:t>AOSA &amp; SCST Members</a:t>
            </a:r>
          </a:p>
        </p:txBody>
      </p:sp>
      <p:sp>
        <p:nvSpPr>
          <p:cNvPr id="6" name="Rectangle 5"/>
          <p:cNvSpPr/>
          <p:nvPr/>
        </p:nvSpPr>
        <p:spPr>
          <a:xfrm rot="16200000">
            <a:off x="4049151" y="1230330"/>
            <a:ext cx="1066800" cy="9144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0" y="-2096"/>
            <a:ext cx="8763000" cy="213665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90500" y="5268930"/>
            <a:ext cx="8763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r>
              <a:rPr lang="en-US" b="1">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2018 Annual Meeting</a:t>
            </a:r>
          </a:p>
        </p:txBody>
      </p:sp>
      <p:pic>
        <p:nvPicPr>
          <p:cNvPr id="16" name="Picture 8" descr="Image result for north car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15040"/>
            <a:ext cx="2381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Western Skies\Dropbox\Western Skies Strategies\Kelly Polzin Files\AOSA-SCST\SCST\SCST Logos\SCST Logo w trademar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129073"/>
            <a:ext cx="1485530" cy="1498912"/>
          </a:xfrm>
          <a:prstGeom prst="ellipse">
            <a:avLst/>
          </a:prstGeom>
          <a:noFill/>
          <a:ln>
            <a:noFill/>
          </a:ln>
        </p:spPr>
      </p:pic>
    </p:spTree>
    <p:extLst>
      <p:ext uri="{BB962C8B-B14F-4D97-AF65-F5344CB8AC3E}">
        <p14:creationId xmlns:p14="http://schemas.microsoft.com/office/powerpoint/2010/main" val="230890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accent3">
                <a:lumMod val="75000"/>
              </a:schemeClr>
            </a:gs>
            <a:gs pos="50000">
              <a:schemeClr val="accent2">
                <a:lumMod val="45000"/>
                <a:lumOff val="55000"/>
              </a:schemeClr>
            </a:gs>
            <a:gs pos="67000">
              <a:schemeClr val="tx1"/>
            </a:gs>
          </a:gsLst>
          <a:lin ang="16200000" scaled="1"/>
          <a:tileRect/>
        </a:gradFill>
        <a:effectLst/>
      </p:bgPr>
    </p:bg>
    <p:spTree>
      <p:nvGrpSpPr>
        <p:cNvPr id="1" name=""/>
        <p:cNvGrpSpPr/>
        <p:nvPr/>
      </p:nvGrpSpPr>
      <p:grpSpPr>
        <a:xfrm>
          <a:off x="0" y="0"/>
          <a:ext cx="0" cy="0"/>
          <a:chOff x="0" y="0"/>
          <a:chExt cx="0" cy="0"/>
        </a:xfrm>
      </p:grpSpPr>
      <p:sp>
        <p:nvSpPr>
          <p:cNvPr id="20" name="TextBox 19"/>
          <p:cNvSpPr txBox="1"/>
          <p:nvPr/>
        </p:nvSpPr>
        <p:spPr>
          <a:xfrm>
            <a:off x="0" y="2292435"/>
            <a:ext cx="9144000" cy="1569660"/>
          </a:xfrm>
          <a:prstGeom prst="rect">
            <a:avLst/>
          </a:prstGeom>
          <a:noFill/>
        </p:spPr>
        <p:txBody>
          <a:bodyPr wrap="square" rtlCol="0">
            <a:spAutoFit/>
          </a:bodyPr>
          <a:lstStyle/>
          <a:p>
            <a:pPr algn="ctr"/>
            <a:r>
              <a:rPr lang="en-US" sz="4800" b="1" dirty="0">
                <a:solidFill>
                  <a:schemeClr val="accent6">
                    <a:lumMod val="50000"/>
                  </a:schemeClr>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2017 SCST </a:t>
            </a:r>
          </a:p>
          <a:p>
            <a:pPr algn="ctr"/>
            <a:r>
              <a:rPr lang="en-US" sz="4800" b="1" dirty="0">
                <a:solidFill>
                  <a:schemeClr val="accent6">
                    <a:lumMod val="50000"/>
                  </a:schemeClr>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State of the Society</a:t>
            </a:r>
          </a:p>
        </p:txBody>
      </p:sp>
      <p:sp>
        <p:nvSpPr>
          <p:cNvPr id="21" name="Rectangle 20"/>
          <p:cNvSpPr/>
          <p:nvPr/>
        </p:nvSpPr>
        <p:spPr>
          <a:xfrm>
            <a:off x="3103856" y="4334728"/>
            <a:ext cx="5064710" cy="1846659"/>
          </a:xfrm>
          <a:prstGeom prst="rect">
            <a:avLst/>
          </a:prstGeom>
        </p:spPr>
        <p:txBody>
          <a:bodyPr wrap="square">
            <a:spAutoFit/>
          </a:bodyPr>
          <a:lstStyle/>
          <a:p>
            <a:pPr algn="ctr"/>
            <a:r>
              <a:rPr lang="en-US" sz="2800" b="1" dirty="0">
                <a:solidFill>
                  <a:schemeClr val="accent6">
                    <a:lumMod val="50000"/>
                  </a:schemeClr>
                </a:solidFill>
                <a:latin typeface="Lucida Calligraphy" panose="03010101010101010101" pitchFamily="66" charset="0"/>
              </a:rPr>
              <a:t>Barbara L. Cleave</a:t>
            </a:r>
          </a:p>
          <a:p>
            <a:pPr algn="ctr"/>
            <a:r>
              <a:rPr lang="en-US" sz="2800" b="1" dirty="0">
                <a:solidFill>
                  <a:schemeClr val="accent6">
                    <a:lumMod val="50000"/>
                  </a:schemeClr>
                </a:solidFill>
                <a:latin typeface="Lucida Calligraphy" panose="03010101010101010101" pitchFamily="66" charset="0"/>
              </a:rPr>
              <a:t>President </a:t>
            </a:r>
          </a:p>
          <a:p>
            <a:pPr algn="ctr"/>
            <a:endParaRPr lang="en-US" b="1" dirty="0">
              <a:solidFill>
                <a:schemeClr val="tx1"/>
              </a:solidFill>
              <a:latin typeface="Bodoni MT Black" panose="02070A03080606020203" pitchFamily="18" charset="0"/>
            </a:endParaRPr>
          </a:p>
          <a:p>
            <a:pPr algn="ctr"/>
            <a:r>
              <a:rPr lang="en-US" sz="2000" dirty="0">
                <a:solidFill>
                  <a:schemeClr val="tx1"/>
                </a:solidFill>
                <a:ea typeface="Verdana" panose="020B0604030504040204" pitchFamily="34" charset="0"/>
                <a:cs typeface="Verdana" panose="020B0604030504040204" pitchFamily="34" charset="0"/>
              </a:rPr>
              <a:t>2017 </a:t>
            </a:r>
            <a:r>
              <a:rPr lang="en-US" sz="2000" dirty="0">
                <a:ea typeface="Verdana" panose="020B0604030504040204" pitchFamily="34" charset="0"/>
                <a:cs typeface="Verdana" panose="020B0604030504040204" pitchFamily="34" charset="0"/>
              </a:rPr>
              <a:t>SCST</a:t>
            </a:r>
            <a:r>
              <a:rPr lang="en-US" sz="2000" dirty="0">
                <a:solidFill>
                  <a:schemeClr val="tx1"/>
                </a:solidFill>
                <a:ea typeface="Verdana" panose="020B0604030504040204" pitchFamily="34" charset="0"/>
                <a:cs typeface="Verdana" panose="020B0604030504040204" pitchFamily="34" charset="0"/>
              </a:rPr>
              <a:t> Annual Meeting </a:t>
            </a:r>
          </a:p>
          <a:p>
            <a:pPr algn="ctr"/>
            <a:r>
              <a:rPr lang="en-US" sz="2000" dirty="0">
                <a:solidFill>
                  <a:schemeClr val="tx1"/>
                </a:solidFill>
                <a:ea typeface="Verdana" panose="020B0604030504040204" pitchFamily="34" charset="0"/>
                <a:cs typeface="Verdana" panose="020B0604030504040204" pitchFamily="34" charset="0"/>
              </a:rPr>
              <a:t>Denver, Colorado </a:t>
            </a:r>
          </a:p>
        </p:txBody>
      </p:sp>
      <p:pic>
        <p:nvPicPr>
          <p:cNvPr id="8" name="Picture 7" descr="C:\Users\Western Skies\Dropbox\Western Skies Strategies\Kelly Polzin Files\AOSA-SCST\SCST\SCST Logos\SCST Logo w trade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91" y="4081806"/>
            <a:ext cx="2331498" cy="2352502"/>
          </a:xfrm>
          <a:prstGeom prst="ellipse">
            <a:avLst/>
          </a:prstGeom>
          <a:noFill/>
          <a:ln>
            <a:noFill/>
          </a:ln>
        </p:spPr>
      </p:pic>
      <p:pic>
        <p:nvPicPr>
          <p:cNvPr id="2050" name="Picture 2" descr="http://www.analyzeseeds.com/wp-content/uploads/2014/12/AOSA-SCST-INTA_1-1024x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197" y="115454"/>
            <a:ext cx="4151606" cy="218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6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Rectangle 7"/>
          <p:cNvSpPr/>
          <p:nvPr/>
        </p:nvSpPr>
        <p:spPr>
          <a:xfrm>
            <a:off x="-1" y="240807"/>
            <a:ext cx="9147699" cy="5973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 name="Title 1"/>
          <p:cNvSpPr>
            <a:spLocks noGrp="1"/>
          </p:cNvSpPr>
          <p:nvPr>
            <p:ph type="title"/>
          </p:nvPr>
        </p:nvSpPr>
        <p:spPr>
          <a:xfrm>
            <a:off x="916248" y="0"/>
            <a:ext cx="7315200" cy="1066800"/>
          </a:xfrm>
        </p:spPr>
        <p:txBody>
          <a:bodyPr>
            <a:normAutofit/>
          </a:bodyPr>
          <a:lstStyle/>
          <a:p>
            <a:pPr algn="ctr">
              <a:lnSpc>
                <a:spcPct val="100000"/>
              </a:lnSpc>
            </a:pPr>
            <a:r>
              <a:rPr lang="en-US" sz="4000" b="1" dirty="0">
                <a:solidFill>
                  <a:schemeClr val="accent2">
                    <a:lumMod val="20000"/>
                    <a:lumOff val="80000"/>
                  </a:scheme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2016 Year in </a:t>
            </a:r>
            <a:r>
              <a:rPr lang="en-US" sz="4000" b="1" dirty="0">
                <a:solidFill>
                  <a:schemeClr val="accent5">
                    <a:lumMod val="20000"/>
                    <a:lumOff val="80000"/>
                  </a:scheme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Review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979720"/>
            <a:ext cx="2590800" cy="17272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752788"/>
            <a:ext cx="2560651" cy="2276412"/>
          </a:xfrm>
          <a:prstGeom prst="rect">
            <a:avLst/>
          </a:prstGeom>
        </p:spPr>
      </p:pic>
      <p:pic>
        <p:nvPicPr>
          <p:cNvPr id="13" name="Picture 12" descr="A group of tall grass&#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438" y="897384"/>
            <a:ext cx="3486658" cy="2912616"/>
          </a:xfrm>
          <a:prstGeom prst="rect">
            <a:avLst/>
          </a:prstGeom>
        </p:spPr>
      </p:pic>
      <p:pic>
        <p:nvPicPr>
          <p:cNvPr id="15" name="Picture 14" descr="A group of colorful flowers&#10;&#10;Description generated with very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190999"/>
            <a:ext cx="3276600" cy="244679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914400"/>
            <a:ext cx="2568562" cy="3200400"/>
          </a:xfrm>
          <a:prstGeom prst="rect">
            <a:avLst/>
          </a:prstGeom>
        </p:spPr>
      </p:pic>
      <p:pic>
        <p:nvPicPr>
          <p:cNvPr id="9" name="Picture 8" descr="A close up of a dry grass field&#10;&#10;Description generated with very high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438" y="3846373"/>
            <a:ext cx="3486658" cy="2787773"/>
          </a:xfrm>
          <a:prstGeom prst="rect">
            <a:avLst/>
          </a:prstGeom>
        </p:spPr>
      </p:pic>
      <p:pic>
        <p:nvPicPr>
          <p:cNvPr id="17" name="Picture 16" descr="A picture containing indoor&#10;&#10;Description generated with high confidenc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393" y="4881546"/>
            <a:ext cx="1874851" cy="1752600"/>
          </a:xfrm>
          <a:prstGeom prst="rect">
            <a:avLst/>
          </a:prstGeom>
        </p:spPr>
      </p:pic>
    </p:spTree>
    <p:extLst>
      <p:ext uri="{BB962C8B-B14F-4D97-AF65-F5344CB8AC3E}">
        <p14:creationId xmlns:p14="http://schemas.microsoft.com/office/powerpoint/2010/main" val="428321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304800"/>
            <a:ext cx="9144000" cy="1066800"/>
          </a:xfrm>
        </p:spPr>
        <p:txBody>
          <a:bodyPr>
            <a:normAutofit fontScale="90000"/>
          </a:bodyPr>
          <a:lstStyle/>
          <a:p>
            <a:r>
              <a:rPr lang="en-US" b="1" dirty="0">
                <a:solidFill>
                  <a:srgbClr val="00B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2016 AOSA/SCST Annual Meeting Portland, Oregon</a:t>
            </a:r>
            <a:br>
              <a:rPr lang="en-US" dirty="0"/>
            </a:b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8889" t="14445" b="10000"/>
          <a:stretch/>
        </p:blipFill>
        <p:spPr>
          <a:xfrm rot="5400000">
            <a:off x="-339908" y="1608340"/>
            <a:ext cx="3646468" cy="27380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352" y="1154132"/>
            <a:ext cx="3912242" cy="260325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352" y="3730953"/>
            <a:ext cx="3912242" cy="2998969"/>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22727"/>
          <a:stretch/>
        </p:blipFill>
        <p:spPr>
          <a:xfrm>
            <a:off x="114300" y="4800600"/>
            <a:ext cx="2738052" cy="192932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46667" t="46289" r="20000"/>
          <a:stretch/>
        </p:blipFill>
        <p:spPr>
          <a:xfrm>
            <a:off x="6764594" y="3730952"/>
            <a:ext cx="2249088" cy="2998970"/>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24898" t="12546"/>
          <a:stretch/>
        </p:blipFill>
        <p:spPr>
          <a:xfrm rot="5400000">
            <a:off x="6601506" y="1317220"/>
            <a:ext cx="2575264" cy="2249088"/>
          </a:xfrm>
          <a:prstGeom prst="rect">
            <a:avLst/>
          </a:prstGeom>
        </p:spPr>
      </p:pic>
    </p:spTree>
    <p:extLst>
      <p:ext uri="{BB962C8B-B14F-4D97-AF65-F5344CB8AC3E}">
        <p14:creationId xmlns:p14="http://schemas.microsoft.com/office/powerpoint/2010/main" val="2929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7" name="TextBox 6"/>
          <p:cNvSpPr txBox="1"/>
          <p:nvPr/>
        </p:nvSpPr>
        <p:spPr>
          <a:xfrm>
            <a:off x="952626" y="1856055"/>
            <a:ext cx="7230762" cy="3108543"/>
          </a:xfrm>
          <a:prstGeom prst="rect">
            <a:avLst/>
          </a:prstGeom>
          <a:noFill/>
        </p:spPr>
        <p:txBody>
          <a:bodyPr wrap="none" rtlCol="0">
            <a:spAutoFit/>
          </a:bodyPr>
          <a:lstStyle/>
          <a:p>
            <a:pPr algn="ctr"/>
            <a:r>
              <a:rPr lang="en-US" sz="2800" dirty="0">
                <a:solidFill>
                  <a:schemeClr val="bg1"/>
                </a:solidFill>
              </a:rPr>
              <a:t>March 2017 a cooperative agreement </a:t>
            </a:r>
          </a:p>
          <a:p>
            <a:pPr algn="ctr"/>
            <a:r>
              <a:rPr lang="en-US" sz="2800" dirty="0">
                <a:solidFill>
                  <a:schemeClr val="bg1"/>
                </a:solidFill>
              </a:rPr>
              <a:t>between the Agricultural Marketing Service </a:t>
            </a:r>
          </a:p>
          <a:p>
            <a:pPr algn="ctr"/>
            <a:r>
              <a:rPr lang="en-US" sz="2800" dirty="0">
                <a:solidFill>
                  <a:schemeClr val="bg1"/>
                </a:solidFill>
              </a:rPr>
              <a:t>United States Department of Agriculture and </a:t>
            </a:r>
          </a:p>
          <a:p>
            <a:pPr algn="ctr"/>
            <a:r>
              <a:rPr lang="en-US" sz="2800" dirty="0">
                <a:solidFill>
                  <a:schemeClr val="bg1"/>
                </a:solidFill>
              </a:rPr>
              <a:t>AOSA was signed.  Funding was provided for </a:t>
            </a:r>
          </a:p>
          <a:p>
            <a:pPr algn="ctr"/>
            <a:r>
              <a:rPr lang="en-US" sz="2800" dirty="0">
                <a:solidFill>
                  <a:schemeClr val="bg1"/>
                </a:solidFill>
              </a:rPr>
              <a:t>management of all AOSA SCST ISTA 2017 </a:t>
            </a:r>
          </a:p>
          <a:p>
            <a:pPr algn="ctr"/>
            <a:r>
              <a:rPr lang="en-US" sz="2800" dirty="0">
                <a:solidFill>
                  <a:schemeClr val="bg1"/>
                </a:solidFill>
              </a:rPr>
              <a:t>Annual Meeting Logistics and utilization for</a:t>
            </a:r>
          </a:p>
          <a:p>
            <a:pPr algn="ctr"/>
            <a:r>
              <a:rPr lang="en-US" sz="2800" dirty="0">
                <a:solidFill>
                  <a:schemeClr val="bg1"/>
                </a:solidFill>
              </a:rPr>
              <a:t>the translation of the AOSA Rules</a:t>
            </a:r>
            <a:r>
              <a:rPr lang="en-US" sz="2800" dirty="0"/>
              <a:t>.</a:t>
            </a:r>
          </a:p>
        </p:txBody>
      </p:sp>
      <p:sp>
        <p:nvSpPr>
          <p:cNvPr id="3" name="Title 2"/>
          <p:cNvSpPr>
            <a:spLocks noGrp="1"/>
          </p:cNvSpPr>
          <p:nvPr>
            <p:ph type="title"/>
          </p:nvPr>
        </p:nvSpPr>
        <p:spPr/>
        <p:txBody>
          <a:bodyPr>
            <a:normAutofit/>
          </a:bodyPr>
          <a:lstStyle/>
          <a:p>
            <a:r>
              <a:rPr lang="en-US" sz="5400" dirty="0">
                <a:solidFill>
                  <a:srgbClr val="00B050"/>
                </a:solidFill>
              </a:rPr>
              <a:t>Industry Relations</a:t>
            </a:r>
          </a:p>
        </p:txBody>
      </p:sp>
      <p:sp>
        <p:nvSpPr>
          <p:cNvPr id="8" name="Rectangle 7"/>
          <p:cNvSpPr/>
          <p:nvPr/>
        </p:nvSpPr>
        <p:spPr>
          <a:xfrm rot="16200000">
            <a:off x="4034607" y="1536544"/>
            <a:ext cx="1066800" cy="914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Western Skies\Dropbox\Western Skies Strategies\Kelly Polzin Files\AOSA-SCST\SCST\SCST Logos\SCST Logo w trademar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616" y="5359088"/>
            <a:ext cx="1485530" cy="1498912"/>
          </a:xfrm>
          <a:prstGeom prst="ellipse">
            <a:avLst/>
          </a:prstGeom>
          <a:noFill/>
          <a:ln>
            <a:noFill/>
          </a:ln>
        </p:spPr>
      </p:pic>
    </p:spTree>
    <p:extLst>
      <p:ext uri="{BB962C8B-B14F-4D97-AF65-F5344CB8AC3E}">
        <p14:creationId xmlns:p14="http://schemas.microsoft.com/office/powerpoint/2010/main" val="344308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29592"/>
            <a:ext cx="7680960" cy="1371600"/>
          </a:xfrm>
        </p:spPr>
        <p:txBody>
          <a:bodyPr/>
          <a:lstStyle/>
          <a:p>
            <a:pPr algn="ctr"/>
            <a:r>
              <a:rPr lang="en-US" b="1" dirty="0">
                <a:solidFill>
                  <a:srgbClr val="00B05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SCST Events </a:t>
            </a:r>
          </a:p>
        </p:txBody>
      </p:sp>
      <p:sp>
        <p:nvSpPr>
          <p:cNvPr id="3" name="TextBox 2"/>
          <p:cNvSpPr txBox="1"/>
          <p:nvPr/>
        </p:nvSpPr>
        <p:spPr>
          <a:xfrm>
            <a:off x="555462" y="2685221"/>
            <a:ext cx="8382000" cy="461665"/>
          </a:xfrm>
          <a:prstGeom prst="rect">
            <a:avLst/>
          </a:prstGeom>
          <a:noFill/>
        </p:spPr>
        <p:txBody>
          <a:bodyPr wrap="square" rtlCol="0">
            <a:spAutoFit/>
          </a:bodyPr>
          <a:lstStyle/>
          <a:p>
            <a:r>
              <a:rPr lang="en-US" sz="2400" b="1" dirty="0">
                <a:solidFill>
                  <a:srgbClr val="00B050"/>
                </a:solidFill>
                <a:ea typeface="Verdana" panose="020B0604030504040204" pitchFamily="34" charset="0"/>
                <a:cs typeface="Verdana" panose="020B0604030504040204" pitchFamily="34" charset="0"/>
              </a:rPr>
              <a:t>March 2017</a:t>
            </a:r>
          </a:p>
        </p:txBody>
      </p:sp>
      <p:sp>
        <p:nvSpPr>
          <p:cNvPr id="4" name="TextBox 3"/>
          <p:cNvSpPr txBox="1"/>
          <p:nvPr/>
        </p:nvSpPr>
        <p:spPr>
          <a:xfrm>
            <a:off x="555462" y="1215321"/>
            <a:ext cx="2289409" cy="461665"/>
          </a:xfrm>
          <a:prstGeom prst="rect">
            <a:avLst/>
          </a:prstGeom>
          <a:noFill/>
        </p:spPr>
        <p:txBody>
          <a:bodyPr wrap="none" rtlCol="0">
            <a:spAutoFit/>
          </a:bodyPr>
          <a:lstStyle/>
          <a:p>
            <a:r>
              <a:rPr lang="en-US" sz="2400" b="1" dirty="0">
                <a:solidFill>
                  <a:srgbClr val="00B050"/>
                </a:solidFill>
                <a:ea typeface="Verdana" panose="020B0604030504040204" pitchFamily="34" charset="0"/>
                <a:cs typeface="Verdana" panose="020B0604030504040204" pitchFamily="34" charset="0"/>
              </a:rPr>
              <a:t>September</a:t>
            </a:r>
            <a:r>
              <a:rPr lang="en-US" sz="2000" b="1" dirty="0">
                <a:solidFill>
                  <a:srgbClr val="00B050"/>
                </a:solidFill>
                <a:ea typeface="Verdana" panose="020B0604030504040204" pitchFamily="34" charset="0"/>
                <a:cs typeface="Verdana" panose="020B0604030504040204" pitchFamily="34" charset="0"/>
              </a:rPr>
              <a:t> </a:t>
            </a:r>
            <a:r>
              <a:rPr lang="en-US" sz="2400" b="1" dirty="0">
                <a:solidFill>
                  <a:srgbClr val="00B050"/>
                </a:solidFill>
                <a:ea typeface="Verdana" panose="020B0604030504040204" pitchFamily="34" charset="0"/>
                <a:cs typeface="Verdana" panose="020B0604030504040204" pitchFamily="34" charset="0"/>
              </a:rPr>
              <a:t>2016</a:t>
            </a:r>
          </a:p>
        </p:txBody>
      </p:sp>
      <p:sp>
        <p:nvSpPr>
          <p:cNvPr id="6" name="TextBox 5"/>
          <p:cNvSpPr txBox="1"/>
          <p:nvPr/>
        </p:nvSpPr>
        <p:spPr>
          <a:xfrm>
            <a:off x="555462" y="4793024"/>
            <a:ext cx="813043" cy="461665"/>
          </a:xfrm>
          <a:prstGeom prst="rect">
            <a:avLst/>
          </a:prstGeom>
          <a:noFill/>
        </p:spPr>
        <p:txBody>
          <a:bodyPr wrap="none" rtlCol="0">
            <a:spAutoFit/>
          </a:bodyPr>
          <a:lstStyle/>
          <a:p>
            <a:r>
              <a:rPr lang="en-US" sz="2400" b="1" dirty="0">
                <a:solidFill>
                  <a:srgbClr val="00B050"/>
                </a:solidFill>
                <a:ea typeface="Verdana" panose="020B0604030504040204" pitchFamily="34" charset="0"/>
                <a:cs typeface="Verdana" panose="020B0604030504040204" pitchFamily="34" charset="0"/>
              </a:rPr>
              <a:t>2017</a:t>
            </a:r>
          </a:p>
        </p:txBody>
      </p:sp>
      <p:sp>
        <p:nvSpPr>
          <p:cNvPr id="5" name="Rectangle 4"/>
          <p:cNvSpPr/>
          <p:nvPr/>
        </p:nvSpPr>
        <p:spPr>
          <a:xfrm>
            <a:off x="555462" y="3054553"/>
            <a:ext cx="7766558" cy="338554"/>
          </a:xfrm>
          <a:prstGeom prst="rect">
            <a:avLst/>
          </a:prstGeom>
        </p:spPr>
        <p:txBody>
          <a:bodyPr wrap="square">
            <a:spAutoFit/>
          </a:bodyPr>
          <a:lstStyle/>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55462" y="1584653"/>
            <a:ext cx="7836300" cy="1015663"/>
          </a:xfrm>
          <a:prstGeom prst="rect">
            <a:avLst/>
          </a:prstGeom>
          <a:solidFill>
            <a:schemeClr val="bg2">
              <a:lumMod val="10000"/>
              <a:lumOff val="90000"/>
            </a:schemeClr>
          </a:solidFill>
        </p:spPr>
        <p:txBody>
          <a:bodyPr wrap="square">
            <a:spAutoFit/>
          </a:bodyPr>
          <a:lstStyle/>
          <a:p>
            <a:r>
              <a:rPr lang="en-US" sz="2000" dirty="0">
                <a:solidFill>
                  <a:schemeClr val="bg1"/>
                </a:solidFill>
                <a:ea typeface="Verdana" panose="020B0604030504040204" pitchFamily="34" charset="0"/>
                <a:cs typeface="Verdana" panose="020B0604030504040204" pitchFamily="34" charset="0"/>
              </a:rPr>
              <a:t>Seed Identification tool that was developed by the Seed Science and Technology section, CFIA Saskatoon Laboratory, was posted on the analyzeseeds.com website for use. </a:t>
            </a:r>
          </a:p>
        </p:txBody>
      </p:sp>
      <p:sp>
        <p:nvSpPr>
          <p:cNvPr id="8" name="Rectangle 7"/>
          <p:cNvSpPr/>
          <p:nvPr/>
        </p:nvSpPr>
        <p:spPr>
          <a:xfrm>
            <a:off x="555462" y="3097143"/>
            <a:ext cx="7836301" cy="1631216"/>
          </a:xfrm>
          <a:prstGeom prst="rect">
            <a:avLst/>
          </a:prstGeom>
        </p:spPr>
        <p:txBody>
          <a:bodyPr wrap="square">
            <a:spAutoFit/>
          </a:bodyPr>
          <a:lstStyle/>
          <a:p>
            <a:r>
              <a:rPr lang="en-US" sz="2000" dirty="0">
                <a:solidFill>
                  <a:schemeClr val="bg1"/>
                </a:solidFill>
                <a:ea typeface="Verdana" panose="020B0604030504040204" pitchFamily="34" charset="0"/>
                <a:cs typeface="Verdana" panose="020B0604030504040204" pitchFamily="34" charset="0"/>
              </a:rPr>
              <a:t>Wild Species Working group (an International collaboration) was formed focusing on the 2017 Annual Meeting Native Seed Testing Workshop concentrating on procedures, intricacies and importance of consistency in native seed testing of Native Seed. The focus will now shift to a virtual handbook production.</a:t>
            </a:r>
          </a:p>
        </p:txBody>
      </p:sp>
      <p:sp>
        <p:nvSpPr>
          <p:cNvPr id="9" name="TextBox 8"/>
          <p:cNvSpPr txBox="1"/>
          <p:nvPr/>
        </p:nvSpPr>
        <p:spPr>
          <a:xfrm>
            <a:off x="555462" y="5257800"/>
            <a:ext cx="7597938" cy="707886"/>
          </a:xfrm>
          <a:prstGeom prst="rect">
            <a:avLst/>
          </a:prstGeom>
          <a:noFill/>
        </p:spPr>
        <p:txBody>
          <a:bodyPr wrap="square" rtlCol="0">
            <a:spAutoFit/>
          </a:bodyPr>
          <a:lstStyle/>
          <a:p>
            <a:r>
              <a:rPr lang="en-US" sz="2000" dirty="0">
                <a:solidFill>
                  <a:schemeClr val="bg1"/>
                </a:solidFill>
              </a:rPr>
              <a:t>The revised Seed Technology Training Manual with the 2016 revised Chapter 14 (Genetic Testing) will be available for purchase.</a:t>
            </a:r>
          </a:p>
        </p:txBody>
      </p:sp>
    </p:spTree>
    <p:extLst>
      <p:ext uri="{BB962C8B-B14F-4D97-AF65-F5344CB8AC3E}">
        <p14:creationId xmlns:p14="http://schemas.microsoft.com/office/powerpoint/2010/main" val="277558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Rectangle 7"/>
          <p:cNvSpPr/>
          <p:nvPr/>
        </p:nvSpPr>
        <p:spPr>
          <a:xfrm>
            <a:off x="-3699" y="0"/>
            <a:ext cx="9147699" cy="1168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2549" y="53736"/>
            <a:ext cx="7315200" cy="1066800"/>
          </a:xfrm>
        </p:spPr>
        <p:txBody>
          <a:bodyPr>
            <a:normAutofit fontScale="90000"/>
          </a:bodyPr>
          <a:lstStyle/>
          <a:p>
            <a:r>
              <a:rPr lang="en-US" b="1" dirty="0">
                <a:solidFill>
                  <a:schemeClr val="accent2">
                    <a:lumMod val="20000"/>
                    <a:lumOff val="80000"/>
                  </a:schemeClr>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National Native Seed Conference</a:t>
            </a:r>
          </a:p>
        </p:txBody>
      </p:sp>
      <p:pic>
        <p:nvPicPr>
          <p:cNvPr id="1026" name="Picture 2" descr="Image may contain: 4 people, people smiling, people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00499"/>
            <a:ext cx="51816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1 person, sitting and indoo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029200" y="1331798"/>
            <a:ext cx="3886200" cy="2505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indoo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4000499"/>
            <a:ext cx="3373228"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2 people, people sitting, indoor and foo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341128"/>
            <a:ext cx="4648200" cy="250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SCST Publications</a:t>
            </a:r>
          </a:p>
        </p:txBody>
      </p:sp>
      <p:sp>
        <p:nvSpPr>
          <p:cNvPr id="4" name="Rectangle 3"/>
          <p:cNvSpPr/>
          <p:nvPr/>
        </p:nvSpPr>
        <p:spPr>
          <a:xfrm rot="16200000">
            <a:off x="4038600" y="1306530"/>
            <a:ext cx="1066800" cy="914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Western Skies\Dropbox\Western Skies Strategies\Kelly Polzin Files\AOSA-SCST\SCST\SCST Logos\SCST Logo w trade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129075"/>
            <a:ext cx="1485530" cy="1498912"/>
          </a:xfrm>
          <a:prstGeom prst="ellipse">
            <a:avLst/>
          </a:prstGeom>
          <a:noFill/>
          <a:ln>
            <a:noFill/>
          </a:ln>
        </p:spPr>
      </p:pic>
      <p:sp>
        <p:nvSpPr>
          <p:cNvPr id="3" name="TextBox 2"/>
          <p:cNvSpPr txBox="1"/>
          <p:nvPr/>
        </p:nvSpPr>
        <p:spPr>
          <a:xfrm>
            <a:off x="990600" y="1752600"/>
            <a:ext cx="7140288" cy="2308324"/>
          </a:xfrm>
          <a:prstGeom prst="rect">
            <a:avLst/>
          </a:prstGeom>
          <a:noFill/>
        </p:spPr>
        <p:txBody>
          <a:bodyPr wrap="none" rtlCol="0">
            <a:spAutoFit/>
          </a:bodyPr>
          <a:lstStyle/>
          <a:p>
            <a:pPr marL="285750" indent="-285750">
              <a:buFont typeface="Wingdings" panose="05000000000000000000" pitchFamily="2" charset="2"/>
              <a:buChar char="Ø"/>
            </a:pPr>
            <a:r>
              <a:rPr lang="en-US" sz="2400" b="1" dirty="0">
                <a:solidFill>
                  <a:schemeClr val="bg1"/>
                </a:solidFill>
                <a:ea typeface="Verdana" panose="020B0604030504040204" pitchFamily="34" charset="0"/>
                <a:cs typeface="Verdana" panose="020B0604030504040204" pitchFamily="34" charset="0"/>
              </a:rPr>
              <a:t>Seed Technologist Training Manual:</a:t>
            </a:r>
            <a:r>
              <a:rPr lang="en-US" sz="2400" b="1" dirty="0">
                <a:solidFill>
                  <a:srgbClr val="00B050"/>
                </a:solidFill>
                <a:ea typeface="Verdana" panose="020B0604030504040204" pitchFamily="34" charset="0"/>
                <a:cs typeface="Verdana" panose="020B0604030504040204" pitchFamily="34" charset="0"/>
              </a:rPr>
              <a:t> </a:t>
            </a:r>
            <a:r>
              <a:rPr lang="en-US" sz="2400" dirty="0">
                <a:solidFill>
                  <a:srgbClr val="00B050"/>
                </a:solidFill>
                <a:ea typeface="Verdana" panose="020B0604030504040204" pitchFamily="34" charset="0"/>
                <a:cs typeface="Verdana" panose="020B0604030504040204" pitchFamily="34" charset="0"/>
              </a:rPr>
              <a:t>4 orders</a:t>
            </a:r>
          </a:p>
          <a:p>
            <a:pPr marL="285750" indent="-285750">
              <a:buFont typeface="Wingdings" panose="05000000000000000000" pitchFamily="2" charset="2"/>
              <a:buChar char="Ø"/>
            </a:pPr>
            <a:endParaRPr lang="en-US" sz="2400" dirty="0">
              <a:solidFill>
                <a:schemeClr val="accent5">
                  <a:lumMod val="20000"/>
                  <a:lumOff val="80000"/>
                </a:schemeClr>
              </a:solidFill>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2400" b="1" dirty="0">
                <a:solidFill>
                  <a:schemeClr val="bg1"/>
                </a:solidFill>
                <a:ea typeface="Verdana" panose="020B0604030504040204" pitchFamily="34" charset="0"/>
                <a:cs typeface="Verdana" panose="020B0604030504040204" pitchFamily="34" charset="0"/>
              </a:rPr>
              <a:t>Seed Technologist Training Manual 2016 updated</a:t>
            </a:r>
          </a:p>
          <a:p>
            <a:r>
              <a:rPr lang="en-US" sz="2400" b="1" dirty="0">
                <a:solidFill>
                  <a:schemeClr val="bg1"/>
                </a:solidFill>
                <a:ea typeface="Verdana" panose="020B0604030504040204" pitchFamily="34" charset="0"/>
                <a:cs typeface="Verdana" panose="020B0604030504040204" pitchFamily="34" charset="0"/>
              </a:rPr>
              <a:t>    Chapter 14:</a:t>
            </a:r>
            <a:r>
              <a:rPr lang="en-US" sz="2400" b="1" dirty="0">
                <a:solidFill>
                  <a:srgbClr val="00B050"/>
                </a:solidFill>
                <a:ea typeface="Verdana" panose="020B0604030504040204" pitchFamily="34" charset="0"/>
                <a:cs typeface="Verdana" panose="020B0604030504040204" pitchFamily="34" charset="0"/>
              </a:rPr>
              <a:t> </a:t>
            </a:r>
            <a:r>
              <a:rPr lang="en-US" sz="2400" dirty="0">
                <a:solidFill>
                  <a:srgbClr val="00B050"/>
                </a:solidFill>
                <a:ea typeface="Verdana" panose="020B0604030504040204" pitchFamily="34" charset="0"/>
                <a:cs typeface="Verdana" panose="020B0604030504040204" pitchFamily="34" charset="0"/>
              </a:rPr>
              <a:t>2 orders</a:t>
            </a:r>
          </a:p>
          <a:p>
            <a:endParaRPr lang="en-US" sz="2400" dirty="0">
              <a:solidFill>
                <a:schemeClr val="accent5">
                  <a:lumMod val="20000"/>
                  <a:lumOff val="80000"/>
                </a:schemeClr>
              </a:solidFill>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2400" b="1" dirty="0">
                <a:solidFill>
                  <a:schemeClr val="bg1"/>
                </a:solidFill>
                <a:ea typeface="Verdana" panose="020B0604030504040204" pitchFamily="34" charset="0"/>
                <a:cs typeface="Verdana" panose="020B0604030504040204" pitchFamily="34" charset="0"/>
              </a:rPr>
              <a:t>Seed Technology DVD four volume set:</a:t>
            </a:r>
            <a:r>
              <a:rPr lang="en-US" sz="2400" b="1" dirty="0">
                <a:solidFill>
                  <a:srgbClr val="00B050"/>
                </a:solidFill>
                <a:ea typeface="Verdana" panose="020B0604030504040204" pitchFamily="34" charset="0"/>
                <a:cs typeface="Verdana" panose="020B0604030504040204" pitchFamily="34" charset="0"/>
              </a:rPr>
              <a:t> </a:t>
            </a:r>
            <a:r>
              <a:rPr lang="en-US" sz="2400" dirty="0">
                <a:solidFill>
                  <a:srgbClr val="00B050"/>
                </a:solidFill>
                <a:ea typeface="Verdana" panose="020B0604030504040204" pitchFamily="34" charset="0"/>
                <a:cs typeface="Verdana" panose="020B0604030504040204" pitchFamily="34" charset="0"/>
              </a:rPr>
              <a:t>2 orders</a:t>
            </a:r>
          </a:p>
        </p:txBody>
      </p:sp>
    </p:spTree>
    <p:extLst>
      <p:ext uri="{BB962C8B-B14F-4D97-AF65-F5344CB8AC3E}">
        <p14:creationId xmlns:p14="http://schemas.microsoft.com/office/powerpoint/2010/main" val="426683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SCST Membership</a:t>
            </a:r>
          </a:p>
        </p:txBody>
      </p:sp>
      <p:sp>
        <p:nvSpPr>
          <p:cNvPr id="3" name="Content Placeholder 2"/>
          <p:cNvSpPr>
            <a:spLocks noGrp="1"/>
          </p:cNvSpPr>
          <p:nvPr>
            <p:ph idx="1"/>
          </p:nvPr>
        </p:nvSpPr>
        <p:spPr>
          <a:xfrm>
            <a:off x="3657600" y="1580050"/>
            <a:ext cx="4267200" cy="4058751"/>
          </a:xfrm>
        </p:spPr>
        <p:txBody>
          <a:bodyPr>
            <a:normAutofit/>
          </a:bodyPr>
          <a:lstStyle/>
          <a:p>
            <a:pPr marL="0" indent="0">
              <a:buNone/>
            </a:pPr>
            <a:r>
              <a:rPr lang="en-US" sz="2400" dirty="0">
                <a:solidFill>
                  <a:srgbClr val="00B050"/>
                </a:solidFill>
                <a:ea typeface="Verdana" panose="020B0604030504040204" pitchFamily="34" charset="0"/>
                <a:cs typeface="Verdana" panose="020B0604030504040204" pitchFamily="34" charset="0"/>
              </a:rPr>
              <a:t>136</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RST</a:t>
            </a:r>
          </a:p>
          <a:p>
            <a:pPr marL="0" indent="0">
              <a:buNone/>
            </a:pPr>
            <a:r>
              <a:rPr lang="en-US" sz="2400" dirty="0">
                <a:solidFill>
                  <a:srgbClr val="00B050"/>
                </a:solidFill>
                <a:ea typeface="Verdana" panose="020B0604030504040204" pitchFamily="34" charset="0"/>
                <a:cs typeface="Verdana" panose="020B0604030504040204" pitchFamily="34" charset="0"/>
              </a:rPr>
              <a:t>16</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CVT/CPT</a:t>
            </a:r>
          </a:p>
          <a:p>
            <a:pPr marL="0" indent="0">
              <a:buNone/>
            </a:pPr>
            <a:r>
              <a:rPr lang="en-US" sz="2400" dirty="0">
                <a:solidFill>
                  <a:srgbClr val="00B050"/>
                </a:solidFill>
                <a:ea typeface="Verdana" panose="020B0604030504040204" pitchFamily="34" charset="0"/>
                <a:cs typeface="Verdana" panose="020B0604030504040204" pitchFamily="34" charset="0"/>
              </a:rPr>
              <a:t>30</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RGT</a:t>
            </a:r>
          </a:p>
          <a:p>
            <a:pPr marL="0" indent="0">
              <a:buNone/>
            </a:pPr>
            <a:r>
              <a:rPr lang="en-US" sz="2400" dirty="0">
                <a:solidFill>
                  <a:srgbClr val="00B050"/>
                </a:solidFill>
                <a:ea typeface="Verdana" panose="020B0604030504040204" pitchFamily="34" charset="0"/>
                <a:cs typeface="Verdana" panose="020B0604030504040204" pitchFamily="34" charset="0"/>
              </a:rPr>
              <a:t>10</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CGT</a:t>
            </a:r>
          </a:p>
          <a:p>
            <a:pPr marL="0" indent="0">
              <a:buNone/>
            </a:pPr>
            <a:r>
              <a:rPr lang="en-US" sz="2400" dirty="0">
                <a:solidFill>
                  <a:srgbClr val="00B050"/>
                </a:solidFill>
                <a:ea typeface="Verdana" panose="020B0604030504040204" pitchFamily="34" charset="0"/>
                <a:cs typeface="Verdana" panose="020B0604030504040204" pitchFamily="34" charset="0"/>
              </a:rPr>
              <a:t>5</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Research Members</a:t>
            </a:r>
          </a:p>
          <a:p>
            <a:pPr marL="0" indent="0">
              <a:buNone/>
            </a:pPr>
            <a:r>
              <a:rPr lang="en-US" sz="2400" dirty="0">
                <a:solidFill>
                  <a:srgbClr val="00B050"/>
                </a:solidFill>
                <a:ea typeface="Verdana" panose="020B0604030504040204" pitchFamily="34" charset="0"/>
                <a:cs typeface="Verdana" panose="020B0604030504040204" pitchFamily="34" charset="0"/>
              </a:rPr>
              <a:t>49</a:t>
            </a:r>
            <a:r>
              <a:rPr lang="en-US" sz="2400" dirty="0">
                <a:ea typeface="Verdana" panose="020B0604030504040204" pitchFamily="34" charset="0"/>
                <a:cs typeface="Verdana" panose="020B0604030504040204" pitchFamily="34" charset="0"/>
              </a:rPr>
              <a:t> </a:t>
            </a:r>
            <a:r>
              <a:rPr lang="en-US" sz="2400" dirty="0">
                <a:solidFill>
                  <a:schemeClr val="bg1"/>
                </a:solidFill>
                <a:ea typeface="Verdana" panose="020B0604030504040204" pitchFamily="34" charset="0"/>
                <a:cs typeface="Verdana" panose="020B0604030504040204" pitchFamily="34" charset="0"/>
              </a:rPr>
              <a:t>Associate Members</a:t>
            </a:r>
          </a:p>
        </p:txBody>
      </p:sp>
      <p:sp>
        <p:nvSpPr>
          <p:cNvPr id="4" name="Rectangle 3"/>
          <p:cNvSpPr/>
          <p:nvPr/>
        </p:nvSpPr>
        <p:spPr>
          <a:xfrm rot="16200000">
            <a:off x="4038600" y="1306530"/>
            <a:ext cx="1066800" cy="914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C:\Users\Western Skies\Dropbox\Western Skies Strategies\Kelly Polzin Files\AOSA-SCST\SCST\SCST Logos\SCST Logo w tradem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129075"/>
            <a:ext cx="1485530" cy="1498912"/>
          </a:xfrm>
          <a:prstGeom prst="ellipse">
            <a:avLst/>
          </a:prstGeom>
          <a:noFill/>
          <a:ln>
            <a:noFill/>
          </a:ln>
        </p:spPr>
      </p:pic>
    </p:spTree>
    <p:extLst>
      <p:ext uri="{BB962C8B-B14F-4D97-AF65-F5344CB8AC3E}">
        <p14:creationId xmlns:p14="http://schemas.microsoft.com/office/powerpoint/2010/main" val="132282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894</TotalTime>
  <Words>349</Words>
  <Application>Microsoft Office PowerPoint</Application>
  <PresentationFormat>On-screen Show (4:3)</PresentationFormat>
  <Paragraphs>72</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Bodoni MT Black</vt:lpstr>
      <vt:lpstr>Calibri</vt:lpstr>
      <vt:lpstr>Calisto MT</vt:lpstr>
      <vt:lpstr>Century Gothic</vt:lpstr>
      <vt:lpstr>Lucida Calligraphy</vt:lpstr>
      <vt:lpstr>Nella Sue Demo</vt:lpstr>
      <vt:lpstr>Trebuchet MS</vt:lpstr>
      <vt:lpstr>Verdana</vt:lpstr>
      <vt:lpstr>Wingdings</vt:lpstr>
      <vt:lpstr>Wingdings 2</vt:lpstr>
      <vt:lpstr>Slate</vt:lpstr>
      <vt:lpstr>PowerPoint Presentation</vt:lpstr>
      <vt:lpstr>PowerPoint Presentation</vt:lpstr>
      <vt:lpstr>2016 Year in Review</vt:lpstr>
      <vt:lpstr>2016 AOSA/SCST Annual Meeting Portland, Oregon </vt:lpstr>
      <vt:lpstr>Industry Relations</vt:lpstr>
      <vt:lpstr>SCST Events </vt:lpstr>
      <vt:lpstr>National Native Seed Conference</vt:lpstr>
      <vt:lpstr>SCST Publications</vt:lpstr>
      <vt:lpstr>SCST Membership</vt:lpstr>
      <vt:lpstr>Keep up with SCST</vt:lpstr>
      <vt:lpstr>2017 and Beyond</vt:lpstr>
      <vt:lpstr>2017 AOSA/SCST Annual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Western Skies</dc:creator>
  <cp:lastModifiedBy>Kelly Polzin</cp:lastModifiedBy>
  <cp:revision>55</cp:revision>
  <dcterms:created xsi:type="dcterms:W3CDTF">2016-05-12T21:04:36Z</dcterms:created>
  <dcterms:modified xsi:type="dcterms:W3CDTF">2017-06-20T21:25:18Z</dcterms:modified>
</cp:coreProperties>
</file>