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93" r:id="rId1"/>
  </p:sldMasterIdLst>
  <p:notesMasterIdLst>
    <p:notesMasterId r:id="rId22"/>
  </p:notesMasterIdLst>
  <p:sldIdLst>
    <p:sldId id="278" r:id="rId2"/>
    <p:sldId id="257" r:id="rId3"/>
    <p:sldId id="296" r:id="rId4"/>
    <p:sldId id="280" r:id="rId5"/>
    <p:sldId id="281" r:id="rId6"/>
    <p:sldId id="283" r:id="rId7"/>
    <p:sldId id="284" r:id="rId8"/>
    <p:sldId id="286" r:id="rId9"/>
    <p:sldId id="285" r:id="rId10"/>
    <p:sldId id="297" r:id="rId11"/>
    <p:sldId id="266" r:id="rId12"/>
    <p:sldId id="287" r:id="rId13"/>
    <p:sldId id="288" r:id="rId14"/>
    <p:sldId id="289" r:id="rId15"/>
    <p:sldId id="290" r:id="rId16"/>
    <p:sldId id="267" r:id="rId17"/>
    <p:sldId id="291" r:id="rId18"/>
    <p:sldId id="292" r:id="rId19"/>
    <p:sldId id="29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E0B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7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2C976-8718-4360-8129-FDF32331F21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C42CE-375C-49F6-A4EF-8309E879D6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New and customizable Annual Meeting page(s) along with registration capabilities for years to come</a:t>
          </a:r>
        </a:p>
      </dgm:t>
    </dgm:pt>
    <dgm:pt modelId="{B90D8747-C594-4B1D-B8D5-9D1DDA45102E}" type="parTrans" cxnId="{8BD9D13A-9061-4299-B6DC-AF6AB4CAA99D}">
      <dgm:prSet/>
      <dgm:spPr/>
      <dgm:t>
        <a:bodyPr/>
        <a:lstStyle/>
        <a:p>
          <a:endParaRPr lang="en-US"/>
        </a:p>
      </dgm:t>
    </dgm:pt>
    <dgm:pt modelId="{A7F483C1-BB78-4C01-A85D-3AC93BADF0D4}" type="sibTrans" cxnId="{8BD9D13A-9061-4299-B6DC-AF6AB4CAA99D}">
      <dgm:prSet/>
      <dgm:spPr/>
      <dgm:t>
        <a:bodyPr/>
        <a:lstStyle/>
        <a:p>
          <a:endParaRPr lang="en-US"/>
        </a:p>
      </dgm:t>
    </dgm:pt>
    <dgm:pt modelId="{BD3E30CA-01B5-4798-85BA-070F148D29B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Teaching &amp; Training Committee informational &amp; AOSA Rules Webinars PLUS Practice Questions &amp; Tests</a:t>
          </a:r>
        </a:p>
      </dgm:t>
    </dgm:pt>
    <dgm:pt modelId="{022BC303-2FD2-447D-AA75-FA6F4B06CEBC}" type="parTrans" cxnId="{0E7613AF-4A36-4DF8-8202-AEE7B220C441}">
      <dgm:prSet/>
      <dgm:spPr/>
      <dgm:t>
        <a:bodyPr/>
        <a:lstStyle/>
        <a:p>
          <a:endParaRPr lang="en-US"/>
        </a:p>
      </dgm:t>
    </dgm:pt>
    <dgm:pt modelId="{B664310D-BD15-4456-9ECB-4B33A850EACD}" type="sibTrans" cxnId="{0E7613AF-4A36-4DF8-8202-AEE7B220C441}">
      <dgm:prSet/>
      <dgm:spPr/>
      <dgm:t>
        <a:bodyPr/>
        <a:lstStyle/>
        <a:p>
          <a:endParaRPr lang="en-US"/>
        </a:p>
      </dgm:t>
    </dgm:pt>
    <dgm:pt modelId="{54786BEA-F464-492E-A823-B4E6A47A79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Home Page houses all announcements, quick links, Facebook feed, job posts and the latest newsletter(s)</a:t>
          </a:r>
        </a:p>
      </dgm:t>
    </dgm:pt>
    <dgm:pt modelId="{66A51D2C-BBCE-49CD-9B9A-3F4C238BBC65}" type="parTrans" cxnId="{8416A714-CBD1-4B8E-878E-522A50A684BA}">
      <dgm:prSet/>
      <dgm:spPr/>
      <dgm:t>
        <a:bodyPr/>
        <a:lstStyle/>
        <a:p>
          <a:endParaRPr lang="en-US"/>
        </a:p>
      </dgm:t>
    </dgm:pt>
    <dgm:pt modelId="{25749AEC-FAC4-42CF-95F4-F3893E2114B1}" type="sibTrans" cxnId="{8416A714-CBD1-4B8E-878E-522A50A684BA}">
      <dgm:prSet/>
      <dgm:spPr/>
      <dgm:t>
        <a:bodyPr/>
        <a:lstStyle/>
        <a:p>
          <a:endParaRPr lang="en-US"/>
        </a:p>
      </dgm:t>
    </dgm:pt>
    <dgm:pt modelId="{C47A5CEB-2989-4D76-AF4D-57E65BA68F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AOSA Rules Committee page now can comment on proposals directly</a:t>
          </a:r>
        </a:p>
      </dgm:t>
    </dgm:pt>
    <dgm:pt modelId="{226536E9-8085-4594-94D0-E7C16ED30ABD}" type="sibTrans" cxnId="{5A3FC755-3F0E-4080-86C1-4D63EB078D5B}">
      <dgm:prSet/>
      <dgm:spPr/>
      <dgm:t>
        <a:bodyPr/>
        <a:lstStyle/>
        <a:p>
          <a:endParaRPr lang="en-US"/>
        </a:p>
      </dgm:t>
    </dgm:pt>
    <dgm:pt modelId="{B96B77F1-CD9B-4B3D-B9FD-6F426E1B3577}" type="parTrans" cxnId="{5A3FC755-3F0E-4080-86C1-4D63EB078D5B}">
      <dgm:prSet/>
      <dgm:spPr/>
      <dgm:t>
        <a:bodyPr/>
        <a:lstStyle/>
        <a:p>
          <a:endParaRPr lang="en-US"/>
        </a:p>
      </dgm:t>
    </dgm:pt>
    <dgm:pt modelId="{D9AAF986-9490-4593-BEAD-5F7982834E4E}" type="pres">
      <dgm:prSet presAssocID="{7F12C976-8718-4360-8129-FDF32331F21E}" presName="root" presStyleCnt="0">
        <dgm:presLayoutVars>
          <dgm:dir/>
          <dgm:resizeHandles val="exact"/>
        </dgm:presLayoutVars>
      </dgm:prSet>
      <dgm:spPr/>
    </dgm:pt>
    <dgm:pt modelId="{71410D2E-94BF-4492-9DBF-C983C3B7AE84}" type="pres">
      <dgm:prSet presAssocID="{D41C42CE-375C-49F6-A4EF-8309E879D6E2}" presName="compNode" presStyleCnt="0"/>
      <dgm:spPr/>
    </dgm:pt>
    <dgm:pt modelId="{A021310B-5CAF-429A-949D-A256FA358A94}" type="pres">
      <dgm:prSet presAssocID="{D41C42CE-375C-49F6-A4EF-8309E879D6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B3984EBF-0CC1-4FC1-8F3F-BC4E86D721A4}" type="pres">
      <dgm:prSet presAssocID="{D41C42CE-375C-49F6-A4EF-8309E879D6E2}" presName="iconSpace" presStyleCnt="0"/>
      <dgm:spPr/>
    </dgm:pt>
    <dgm:pt modelId="{BD0F650B-A91A-4617-8859-6829DB82660A}" type="pres">
      <dgm:prSet presAssocID="{D41C42CE-375C-49F6-A4EF-8309E879D6E2}" presName="parTx" presStyleLbl="revTx" presStyleIdx="0" presStyleCnt="8">
        <dgm:presLayoutVars>
          <dgm:chMax val="0"/>
          <dgm:chPref val="0"/>
        </dgm:presLayoutVars>
      </dgm:prSet>
      <dgm:spPr/>
    </dgm:pt>
    <dgm:pt modelId="{05FCDB24-431B-407D-A302-44B8E72C0ABA}" type="pres">
      <dgm:prSet presAssocID="{D41C42CE-375C-49F6-A4EF-8309E879D6E2}" presName="txSpace" presStyleCnt="0"/>
      <dgm:spPr/>
    </dgm:pt>
    <dgm:pt modelId="{07F021B8-11E2-42DF-9AE6-88C69B6F48E3}" type="pres">
      <dgm:prSet presAssocID="{D41C42CE-375C-49F6-A4EF-8309E879D6E2}" presName="desTx" presStyleLbl="revTx" presStyleIdx="1" presStyleCnt="8">
        <dgm:presLayoutVars/>
      </dgm:prSet>
      <dgm:spPr/>
    </dgm:pt>
    <dgm:pt modelId="{190B366B-7FE5-4C33-B7C6-03FD84D38BB4}" type="pres">
      <dgm:prSet presAssocID="{A7F483C1-BB78-4C01-A85D-3AC93BADF0D4}" presName="sibTrans" presStyleCnt="0"/>
      <dgm:spPr/>
    </dgm:pt>
    <dgm:pt modelId="{5281F1A9-A780-4666-9A9C-8539B55E9358}" type="pres">
      <dgm:prSet presAssocID="{BD3E30CA-01B5-4798-85BA-070F148D29B4}" presName="compNode" presStyleCnt="0"/>
      <dgm:spPr/>
    </dgm:pt>
    <dgm:pt modelId="{3D770171-A7A0-4FAE-937D-1E945C4CBEDD}" type="pres">
      <dgm:prSet presAssocID="{BD3E30CA-01B5-4798-85BA-070F148D29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BA43A7-A406-447F-990D-EEDC231B0256}" type="pres">
      <dgm:prSet presAssocID="{BD3E30CA-01B5-4798-85BA-070F148D29B4}" presName="iconSpace" presStyleCnt="0"/>
      <dgm:spPr/>
    </dgm:pt>
    <dgm:pt modelId="{89949174-D665-453F-AD3D-58CDAC6FA8CE}" type="pres">
      <dgm:prSet presAssocID="{BD3E30CA-01B5-4798-85BA-070F148D29B4}" presName="parTx" presStyleLbl="revTx" presStyleIdx="2" presStyleCnt="8">
        <dgm:presLayoutVars>
          <dgm:chMax val="0"/>
          <dgm:chPref val="0"/>
        </dgm:presLayoutVars>
      </dgm:prSet>
      <dgm:spPr/>
    </dgm:pt>
    <dgm:pt modelId="{D52435E1-5D48-41E8-AD7F-A5D672AACCFC}" type="pres">
      <dgm:prSet presAssocID="{BD3E30CA-01B5-4798-85BA-070F148D29B4}" presName="txSpace" presStyleCnt="0"/>
      <dgm:spPr/>
    </dgm:pt>
    <dgm:pt modelId="{E9BD15C2-C644-4E0A-82FC-B65F8B11ABC6}" type="pres">
      <dgm:prSet presAssocID="{BD3E30CA-01B5-4798-85BA-070F148D29B4}" presName="desTx" presStyleLbl="revTx" presStyleIdx="3" presStyleCnt="8">
        <dgm:presLayoutVars/>
      </dgm:prSet>
      <dgm:spPr/>
    </dgm:pt>
    <dgm:pt modelId="{9BA20C8C-0048-435B-9E2D-29183E350795}" type="pres">
      <dgm:prSet presAssocID="{B664310D-BD15-4456-9ECB-4B33A850EACD}" presName="sibTrans" presStyleCnt="0"/>
      <dgm:spPr/>
    </dgm:pt>
    <dgm:pt modelId="{76D441B2-13D6-430F-9001-101AF39636FE}" type="pres">
      <dgm:prSet presAssocID="{54786BEA-F464-492E-A823-B4E6A47A7981}" presName="compNode" presStyleCnt="0"/>
      <dgm:spPr/>
    </dgm:pt>
    <dgm:pt modelId="{91BE6EFD-1DAE-44DF-A2AE-EF93249501D5}" type="pres">
      <dgm:prSet presAssocID="{54786BEA-F464-492E-A823-B4E6A47A79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825EEFD-8CA2-4D94-B9B0-D3DF957E19D8}" type="pres">
      <dgm:prSet presAssocID="{54786BEA-F464-492E-A823-B4E6A47A7981}" presName="iconSpace" presStyleCnt="0"/>
      <dgm:spPr/>
    </dgm:pt>
    <dgm:pt modelId="{3166DFB7-A1E6-4543-B9B6-00A4EE65C5F6}" type="pres">
      <dgm:prSet presAssocID="{54786BEA-F464-492E-A823-B4E6A47A7981}" presName="parTx" presStyleLbl="revTx" presStyleIdx="4" presStyleCnt="8">
        <dgm:presLayoutVars>
          <dgm:chMax val="0"/>
          <dgm:chPref val="0"/>
        </dgm:presLayoutVars>
      </dgm:prSet>
      <dgm:spPr/>
    </dgm:pt>
    <dgm:pt modelId="{184D7083-0E6A-4CAE-8238-B2B5953E749B}" type="pres">
      <dgm:prSet presAssocID="{54786BEA-F464-492E-A823-B4E6A47A7981}" presName="txSpace" presStyleCnt="0"/>
      <dgm:spPr/>
    </dgm:pt>
    <dgm:pt modelId="{23E6365A-18AA-46A4-8680-31B6C9376067}" type="pres">
      <dgm:prSet presAssocID="{54786BEA-F464-492E-A823-B4E6A47A7981}" presName="desTx" presStyleLbl="revTx" presStyleIdx="5" presStyleCnt="8">
        <dgm:presLayoutVars/>
      </dgm:prSet>
      <dgm:spPr/>
    </dgm:pt>
    <dgm:pt modelId="{63F5E38C-0C20-407F-973E-54BC06A6FBF3}" type="pres">
      <dgm:prSet presAssocID="{25749AEC-FAC4-42CF-95F4-F3893E2114B1}" presName="sibTrans" presStyleCnt="0"/>
      <dgm:spPr/>
    </dgm:pt>
    <dgm:pt modelId="{AD8F8A25-12F6-4E82-BD9A-E9A11427A00B}" type="pres">
      <dgm:prSet presAssocID="{C47A5CEB-2989-4D76-AF4D-57E65BA68F73}" presName="compNode" presStyleCnt="0"/>
      <dgm:spPr/>
    </dgm:pt>
    <dgm:pt modelId="{97D135F0-A417-483A-8B71-5402ACF4F60E}" type="pres">
      <dgm:prSet presAssocID="{C47A5CEB-2989-4D76-AF4D-57E65BA68F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C9F6303-2DF6-4448-813B-B9C78501AE43}" type="pres">
      <dgm:prSet presAssocID="{C47A5CEB-2989-4D76-AF4D-57E65BA68F73}" presName="iconSpace" presStyleCnt="0"/>
      <dgm:spPr/>
    </dgm:pt>
    <dgm:pt modelId="{D457C99A-101B-4335-A8F8-D2BCE43C6072}" type="pres">
      <dgm:prSet presAssocID="{C47A5CEB-2989-4D76-AF4D-57E65BA68F73}" presName="parTx" presStyleLbl="revTx" presStyleIdx="6" presStyleCnt="8">
        <dgm:presLayoutVars>
          <dgm:chMax val="0"/>
          <dgm:chPref val="0"/>
        </dgm:presLayoutVars>
      </dgm:prSet>
      <dgm:spPr/>
    </dgm:pt>
    <dgm:pt modelId="{8A716001-6131-49D6-A2F7-DB62B1C7E9BC}" type="pres">
      <dgm:prSet presAssocID="{C47A5CEB-2989-4D76-AF4D-57E65BA68F73}" presName="txSpace" presStyleCnt="0"/>
      <dgm:spPr/>
    </dgm:pt>
    <dgm:pt modelId="{E792D5DB-6E60-43EA-B907-87200CDE8386}" type="pres">
      <dgm:prSet presAssocID="{C47A5CEB-2989-4D76-AF4D-57E65BA68F73}" presName="desTx" presStyleLbl="revTx" presStyleIdx="7" presStyleCnt="8">
        <dgm:presLayoutVars/>
      </dgm:prSet>
      <dgm:spPr/>
    </dgm:pt>
  </dgm:ptLst>
  <dgm:cxnLst>
    <dgm:cxn modelId="{8416A714-CBD1-4B8E-878E-522A50A684BA}" srcId="{7F12C976-8718-4360-8129-FDF32331F21E}" destId="{54786BEA-F464-492E-A823-B4E6A47A7981}" srcOrd="2" destOrd="0" parTransId="{66A51D2C-BBCE-49CD-9B9A-3F4C238BBC65}" sibTransId="{25749AEC-FAC4-42CF-95F4-F3893E2114B1}"/>
    <dgm:cxn modelId="{6A04162E-5792-48E5-BD6C-0A4E045BCE61}" type="presOf" srcId="{D41C42CE-375C-49F6-A4EF-8309E879D6E2}" destId="{BD0F650B-A91A-4617-8859-6829DB82660A}" srcOrd="0" destOrd="0" presId="urn:microsoft.com/office/officeart/2018/2/layout/IconLabelDescriptionList"/>
    <dgm:cxn modelId="{8BD9D13A-9061-4299-B6DC-AF6AB4CAA99D}" srcId="{7F12C976-8718-4360-8129-FDF32331F21E}" destId="{D41C42CE-375C-49F6-A4EF-8309E879D6E2}" srcOrd="0" destOrd="0" parTransId="{B90D8747-C594-4B1D-B8D5-9D1DDA45102E}" sibTransId="{A7F483C1-BB78-4C01-A85D-3AC93BADF0D4}"/>
    <dgm:cxn modelId="{B6478D68-91E0-49AD-AE2C-7B680C0E2014}" type="presOf" srcId="{54786BEA-F464-492E-A823-B4E6A47A7981}" destId="{3166DFB7-A1E6-4543-B9B6-00A4EE65C5F6}" srcOrd="0" destOrd="0" presId="urn:microsoft.com/office/officeart/2018/2/layout/IconLabelDescriptionList"/>
    <dgm:cxn modelId="{5A3FC755-3F0E-4080-86C1-4D63EB078D5B}" srcId="{7F12C976-8718-4360-8129-FDF32331F21E}" destId="{C47A5CEB-2989-4D76-AF4D-57E65BA68F73}" srcOrd="3" destOrd="0" parTransId="{B96B77F1-CD9B-4B3D-B9FD-6F426E1B3577}" sibTransId="{226536E9-8085-4594-94D0-E7C16ED30ABD}"/>
    <dgm:cxn modelId="{5965E77A-ED2F-4AEE-A027-2A065F1126E8}" type="presOf" srcId="{BD3E30CA-01B5-4798-85BA-070F148D29B4}" destId="{89949174-D665-453F-AD3D-58CDAC6FA8CE}" srcOrd="0" destOrd="0" presId="urn:microsoft.com/office/officeart/2018/2/layout/IconLabelDescriptionList"/>
    <dgm:cxn modelId="{FDD86095-AA6D-4098-9318-9AD9A2C4B575}" type="presOf" srcId="{C47A5CEB-2989-4D76-AF4D-57E65BA68F73}" destId="{D457C99A-101B-4335-A8F8-D2BCE43C6072}" srcOrd="0" destOrd="0" presId="urn:microsoft.com/office/officeart/2018/2/layout/IconLabelDescriptionList"/>
    <dgm:cxn modelId="{0E7613AF-4A36-4DF8-8202-AEE7B220C441}" srcId="{7F12C976-8718-4360-8129-FDF32331F21E}" destId="{BD3E30CA-01B5-4798-85BA-070F148D29B4}" srcOrd="1" destOrd="0" parTransId="{022BC303-2FD2-447D-AA75-FA6F4B06CEBC}" sibTransId="{B664310D-BD15-4456-9ECB-4B33A850EACD}"/>
    <dgm:cxn modelId="{9FE29BDF-1329-4576-B7E3-8A6748D61FF7}" type="presOf" srcId="{7F12C976-8718-4360-8129-FDF32331F21E}" destId="{D9AAF986-9490-4593-BEAD-5F7982834E4E}" srcOrd="0" destOrd="0" presId="urn:microsoft.com/office/officeart/2018/2/layout/IconLabelDescriptionList"/>
    <dgm:cxn modelId="{189EE2D7-4543-408C-89B0-EB79B1EA9486}" type="presParOf" srcId="{D9AAF986-9490-4593-BEAD-5F7982834E4E}" destId="{71410D2E-94BF-4492-9DBF-C983C3B7AE84}" srcOrd="0" destOrd="0" presId="urn:microsoft.com/office/officeart/2018/2/layout/IconLabelDescriptionList"/>
    <dgm:cxn modelId="{E828EEEF-C431-4A42-9509-FB3349E7D511}" type="presParOf" srcId="{71410D2E-94BF-4492-9DBF-C983C3B7AE84}" destId="{A021310B-5CAF-429A-949D-A256FA358A94}" srcOrd="0" destOrd="0" presId="urn:microsoft.com/office/officeart/2018/2/layout/IconLabelDescriptionList"/>
    <dgm:cxn modelId="{B7E67CF0-1694-49DB-A243-101F4713A4D6}" type="presParOf" srcId="{71410D2E-94BF-4492-9DBF-C983C3B7AE84}" destId="{B3984EBF-0CC1-4FC1-8F3F-BC4E86D721A4}" srcOrd="1" destOrd="0" presId="urn:microsoft.com/office/officeart/2018/2/layout/IconLabelDescriptionList"/>
    <dgm:cxn modelId="{E90AA265-69BF-48D0-AB58-F329C6B0DB24}" type="presParOf" srcId="{71410D2E-94BF-4492-9DBF-C983C3B7AE84}" destId="{BD0F650B-A91A-4617-8859-6829DB82660A}" srcOrd="2" destOrd="0" presId="urn:microsoft.com/office/officeart/2018/2/layout/IconLabelDescriptionList"/>
    <dgm:cxn modelId="{7FDB673D-7186-42CE-9E00-D6156614F3C6}" type="presParOf" srcId="{71410D2E-94BF-4492-9DBF-C983C3B7AE84}" destId="{05FCDB24-431B-407D-A302-44B8E72C0ABA}" srcOrd="3" destOrd="0" presId="urn:microsoft.com/office/officeart/2018/2/layout/IconLabelDescriptionList"/>
    <dgm:cxn modelId="{78358B22-807D-4946-BC70-72B32480274E}" type="presParOf" srcId="{71410D2E-94BF-4492-9DBF-C983C3B7AE84}" destId="{07F021B8-11E2-42DF-9AE6-88C69B6F48E3}" srcOrd="4" destOrd="0" presId="urn:microsoft.com/office/officeart/2018/2/layout/IconLabelDescriptionList"/>
    <dgm:cxn modelId="{01FE1F12-0D7B-4AF7-A3F6-163A5F0BC8C0}" type="presParOf" srcId="{D9AAF986-9490-4593-BEAD-5F7982834E4E}" destId="{190B366B-7FE5-4C33-B7C6-03FD84D38BB4}" srcOrd="1" destOrd="0" presId="urn:microsoft.com/office/officeart/2018/2/layout/IconLabelDescriptionList"/>
    <dgm:cxn modelId="{0818FAF6-0FA7-45D6-8A68-773C01BF5835}" type="presParOf" srcId="{D9AAF986-9490-4593-BEAD-5F7982834E4E}" destId="{5281F1A9-A780-4666-9A9C-8539B55E9358}" srcOrd="2" destOrd="0" presId="urn:microsoft.com/office/officeart/2018/2/layout/IconLabelDescriptionList"/>
    <dgm:cxn modelId="{86338895-EF60-4A3D-B04C-CB528DDD6372}" type="presParOf" srcId="{5281F1A9-A780-4666-9A9C-8539B55E9358}" destId="{3D770171-A7A0-4FAE-937D-1E945C4CBEDD}" srcOrd="0" destOrd="0" presId="urn:microsoft.com/office/officeart/2018/2/layout/IconLabelDescriptionList"/>
    <dgm:cxn modelId="{90D64CBA-BD10-4793-A50F-5CE3C81E2CF5}" type="presParOf" srcId="{5281F1A9-A780-4666-9A9C-8539B55E9358}" destId="{15BA43A7-A406-447F-990D-EEDC231B0256}" srcOrd="1" destOrd="0" presId="urn:microsoft.com/office/officeart/2018/2/layout/IconLabelDescriptionList"/>
    <dgm:cxn modelId="{2679272C-C472-470A-9CD0-14A428C77C85}" type="presParOf" srcId="{5281F1A9-A780-4666-9A9C-8539B55E9358}" destId="{89949174-D665-453F-AD3D-58CDAC6FA8CE}" srcOrd="2" destOrd="0" presId="urn:microsoft.com/office/officeart/2018/2/layout/IconLabelDescriptionList"/>
    <dgm:cxn modelId="{EC62976A-4B8B-4988-9C42-7C6E29C0580F}" type="presParOf" srcId="{5281F1A9-A780-4666-9A9C-8539B55E9358}" destId="{D52435E1-5D48-41E8-AD7F-A5D672AACCFC}" srcOrd="3" destOrd="0" presId="urn:microsoft.com/office/officeart/2018/2/layout/IconLabelDescriptionList"/>
    <dgm:cxn modelId="{5C9EDB1D-63CF-45AF-8094-5ED0A38C4916}" type="presParOf" srcId="{5281F1A9-A780-4666-9A9C-8539B55E9358}" destId="{E9BD15C2-C644-4E0A-82FC-B65F8B11ABC6}" srcOrd="4" destOrd="0" presId="urn:microsoft.com/office/officeart/2018/2/layout/IconLabelDescriptionList"/>
    <dgm:cxn modelId="{5DB60040-BE19-4ECA-ACB2-266144FFF874}" type="presParOf" srcId="{D9AAF986-9490-4593-BEAD-5F7982834E4E}" destId="{9BA20C8C-0048-435B-9E2D-29183E350795}" srcOrd="3" destOrd="0" presId="urn:microsoft.com/office/officeart/2018/2/layout/IconLabelDescriptionList"/>
    <dgm:cxn modelId="{714D60EA-DFBC-4911-9C71-230339F2ACF4}" type="presParOf" srcId="{D9AAF986-9490-4593-BEAD-5F7982834E4E}" destId="{76D441B2-13D6-430F-9001-101AF39636FE}" srcOrd="4" destOrd="0" presId="urn:microsoft.com/office/officeart/2018/2/layout/IconLabelDescriptionList"/>
    <dgm:cxn modelId="{DFCE585B-CCEE-4775-A1BA-15E6E65646BC}" type="presParOf" srcId="{76D441B2-13D6-430F-9001-101AF39636FE}" destId="{91BE6EFD-1DAE-44DF-A2AE-EF93249501D5}" srcOrd="0" destOrd="0" presId="urn:microsoft.com/office/officeart/2018/2/layout/IconLabelDescriptionList"/>
    <dgm:cxn modelId="{86216217-54B1-450A-A1BB-8B1799E3ADF8}" type="presParOf" srcId="{76D441B2-13D6-430F-9001-101AF39636FE}" destId="{E825EEFD-8CA2-4D94-B9B0-D3DF957E19D8}" srcOrd="1" destOrd="0" presId="urn:microsoft.com/office/officeart/2018/2/layout/IconLabelDescriptionList"/>
    <dgm:cxn modelId="{67E5B672-AFD0-4B28-9D19-40198161197C}" type="presParOf" srcId="{76D441B2-13D6-430F-9001-101AF39636FE}" destId="{3166DFB7-A1E6-4543-B9B6-00A4EE65C5F6}" srcOrd="2" destOrd="0" presId="urn:microsoft.com/office/officeart/2018/2/layout/IconLabelDescriptionList"/>
    <dgm:cxn modelId="{2887A48F-774C-4FB1-A587-26347EA1D8BE}" type="presParOf" srcId="{76D441B2-13D6-430F-9001-101AF39636FE}" destId="{184D7083-0E6A-4CAE-8238-B2B5953E749B}" srcOrd="3" destOrd="0" presId="urn:microsoft.com/office/officeart/2018/2/layout/IconLabelDescriptionList"/>
    <dgm:cxn modelId="{01060D6D-3FAC-43E2-AB84-F14D253D407C}" type="presParOf" srcId="{76D441B2-13D6-430F-9001-101AF39636FE}" destId="{23E6365A-18AA-46A4-8680-31B6C9376067}" srcOrd="4" destOrd="0" presId="urn:microsoft.com/office/officeart/2018/2/layout/IconLabelDescriptionList"/>
    <dgm:cxn modelId="{84CC413F-B28C-4CD6-9176-53C06AF957FD}" type="presParOf" srcId="{D9AAF986-9490-4593-BEAD-5F7982834E4E}" destId="{63F5E38C-0C20-407F-973E-54BC06A6FBF3}" srcOrd="5" destOrd="0" presId="urn:microsoft.com/office/officeart/2018/2/layout/IconLabelDescriptionList"/>
    <dgm:cxn modelId="{4066BBA5-1757-4686-9D2D-B6410255A719}" type="presParOf" srcId="{D9AAF986-9490-4593-BEAD-5F7982834E4E}" destId="{AD8F8A25-12F6-4E82-BD9A-E9A11427A00B}" srcOrd="6" destOrd="0" presId="urn:microsoft.com/office/officeart/2018/2/layout/IconLabelDescriptionList"/>
    <dgm:cxn modelId="{BADA8C38-6DF8-4C87-ABB9-5293D2DA036F}" type="presParOf" srcId="{AD8F8A25-12F6-4E82-BD9A-E9A11427A00B}" destId="{97D135F0-A417-483A-8B71-5402ACF4F60E}" srcOrd="0" destOrd="0" presId="urn:microsoft.com/office/officeart/2018/2/layout/IconLabelDescriptionList"/>
    <dgm:cxn modelId="{37E099CE-9BDB-44BC-B7C8-F228397D64B8}" type="presParOf" srcId="{AD8F8A25-12F6-4E82-BD9A-E9A11427A00B}" destId="{3C9F6303-2DF6-4448-813B-B9C78501AE43}" srcOrd="1" destOrd="0" presId="urn:microsoft.com/office/officeart/2018/2/layout/IconLabelDescriptionList"/>
    <dgm:cxn modelId="{734BA138-E18D-408E-ADE4-FE8560F0D2DF}" type="presParOf" srcId="{AD8F8A25-12F6-4E82-BD9A-E9A11427A00B}" destId="{D457C99A-101B-4335-A8F8-D2BCE43C6072}" srcOrd="2" destOrd="0" presId="urn:microsoft.com/office/officeart/2018/2/layout/IconLabelDescriptionList"/>
    <dgm:cxn modelId="{8ED60AB1-BF33-4EAD-9FC4-F6F49968091C}" type="presParOf" srcId="{AD8F8A25-12F6-4E82-BD9A-E9A11427A00B}" destId="{8A716001-6131-49D6-A2F7-DB62B1C7E9BC}" srcOrd="3" destOrd="0" presId="urn:microsoft.com/office/officeart/2018/2/layout/IconLabelDescriptionList"/>
    <dgm:cxn modelId="{2FE13262-461A-4E54-BFC2-AA67F5A74C5C}" type="presParOf" srcId="{AD8F8A25-12F6-4E82-BD9A-E9A11427A00B}" destId="{E792D5DB-6E60-43EA-B907-87200CDE83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310B-5CAF-429A-949D-A256FA358A94}">
      <dsp:nvSpPr>
        <dsp:cNvPr id="0" name=""/>
        <dsp:cNvSpPr/>
      </dsp:nvSpPr>
      <dsp:spPr>
        <a:xfrm>
          <a:off x="8952" y="0"/>
          <a:ext cx="527577" cy="396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650B-A91A-4617-8859-6829DB82660A}">
      <dsp:nvSpPr>
        <dsp:cNvPr id="0" name=""/>
        <dsp:cNvSpPr/>
      </dsp:nvSpPr>
      <dsp:spPr>
        <a:xfrm>
          <a:off x="8952" y="464294"/>
          <a:ext cx="1507364" cy="13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New and customizable Annual Meeting page(s) along with registration capabilities for years to come</a:t>
          </a:r>
        </a:p>
      </dsp:txBody>
      <dsp:txXfrm>
        <a:off x="8952" y="464294"/>
        <a:ext cx="1507364" cy="1341634"/>
      </dsp:txXfrm>
    </dsp:sp>
    <dsp:sp modelId="{07F021B8-11E2-42DF-9AE6-88C69B6F48E3}">
      <dsp:nvSpPr>
        <dsp:cNvPr id="0" name=""/>
        <dsp:cNvSpPr/>
      </dsp:nvSpPr>
      <dsp:spPr>
        <a:xfrm>
          <a:off x="8952" y="1837448"/>
          <a:ext cx="1507364" cy="26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70171-A7A0-4FAE-937D-1E945C4CBEDD}">
      <dsp:nvSpPr>
        <dsp:cNvPr id="0" name=""/>
        <dsp:cNvSpPr/>
      </dsp:nvSpPr>
      <dsp:spPr>
        <a:xfrm>
          <a:off x="1780105" y="0"/>
          <a:ext cx="527577" cy="3965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49174-D665-453F-AD3D-58CDAC6FA8CE}">
      <dsp:nvSpPr>
        <dsp:cNvPr id="0" name=""/>
        <dsp:cNvSpPr/>
      </dsp:nvSpPr>
      <dsp:spPr>
        <a:xfrm>
          <a:off x="1780105" y="464294"/>
          <a:ext cx="1507364" cy="13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Teaching &amp; Training Committee informational &amp; AOSA Rules Webinars PLUS Practice Questions &amp; Tests</a:t>
          </a:r>
        </a:p>
      </dsp:txBody>
      <dsp:txXfrm>
        <a:off x="1780105" y="464294"/>
        <a:ext cx="1507364" cy="1341634"/>
      </dsp:txXfrm>
    </dsp:sp>
    <dsp:sp modelId="{E9BD15C2-C644-4E0A-82FC-B65F8B11ABC6}">
      <dsp:nvSpPr>
        <dsp:cNvPr id="0" name=""/>
        <dsp:cNvSpPr/>
      </dsp:nvSpPr>
      <dsp:spPr>
        <a:xfrm>
          <a:off x="1780105" y="1837448"/>
          <a:ext cx="1507364" cy="26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E6EFD-1DAE-44DF-A2AE-EF93249501D5}">
      <dsp:nvSpPr>
        <dsp:cNvPr id="0" name=""/>
        <dsp:cNvSpPr/>
      </dsp:nvSpPr>
      <dsp:spPr>
        <a:xfrm>
          <a:off x="3551258" y="0"/>
          <a:ext cx="527577" cy="3965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6DFB7-A1E6-4543-B9B6-00A4EE65C5F6}">
      <dsp:nvSpPr>
        <dsp:cNvPr id="0" name=""/>
        <dsp:cNvSpPr/>
      </dsp:nvSpPr>
      <dsp:spPr>
        <a:xfrm>
          <a:off x="3551258" y="464294"/>
          <a:ext cx="1507364" cy="13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Home Page houses all announcements, quick links, Facebook feed, job posts and the latest newsletter(s)</a:t>
          </a:r>
        </a:p>
      </dsp:txBody>
      <dsp:txXfrm>
        <a:off x="3551258" y="464294"/>
        <a:ext cx="1507364" cy="1341634"/>
      </dsp:txXfrm>
    </dsp:sp>
    <dsp:sp modelId="{23E6365A-18AA-46A4-8680-31B6C9376067}">
      <dsp:nvSpPr>
        <dsp:cNvPr id="0" name=""/>
        <dsp:cNvSpPr/>
      </dsp:nvSpPr>
      <dsp:spPr>
        <a:xfrm>
          <a:off x="3551258" y="1837448"/>
          <a:ext cx="1507364" cy="26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135F0-A417-483A-8B71-5402ACF4F60E}">
      <dsp:nvSpPr>
        <dsp:cNvPr id="0" name=""/>
        <dsp:cNvSpPr/>
      </dsp:nvSpPr>
      <dsp:spPr>
        <a:xfrm>
          <a:off x="5322411" y="0"/>
          <a:ext cx="527577" cy="3965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C99A-101B-4335-A8F8-D2BCE43C6072}">
      <dsp:nvSpPr>
        <dsp:cNvPr id="0" name=""/>
        <dsp:cNvSpPr/>
      </dsp:nvSpPr>
      <dsp:spPr>
        <a:xfrm>
          <a:off x="5322411" y="464294"/>
          <a:ext cx="1507364" cy="13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AOSA Rules Committee page now can comment on proposals directly</a:t>
          </a:r>
        </a:p>
      </dsp:txBody>
      <dsp:txXfrm>
        <a:off x="5322411" y="464294"/>
        <a:ext cx="1507364" cy="1341634"/>
      </dsp:txXfrm>
    </dsp:sp>
    <dsp:sp modelId="{E792D5DB-6E60-43EA-B907-87200CDE8386}">
      <dsp:nvSpPr>
        <dsp:cNvPr id="0" name=""/>
        <dsp:cNvSpPr/>
      </dsp:nvSpPr>
      <dsp:spPr>
        <a:xfrm>
          <a:off x="5322411" y="1837448"/>
          <a:ext cx="1507364" cy="26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 picture of SCST in here.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7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29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7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4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768094" y="585216"/>
            <a:ext cx="7290058" cy="1499618"/>
          </a:xfrm>
          <a:prstGeom prst="rect">
            <a:avLst/>
          </a:prstGeom>
          <a:effectLst/>
        </p:spPr>
        <p:txBody>
          <a:bodyPr/>
          <a:lstStyle>
            <a:lvl1pPr algn="l" defTabSz="914400">
              <a:lnSpc>
                <a:spcPct val="80000"/>
              </a:lnSpc>
              <a:defRPr sz="4400" cap="all" spc="100">
                <a:ln>
                  <a:noFill/>
                </a:ln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94" y="2286000"/>
            <a:ext cx="7290059" cy="4023360"/>
          </a:xfrm>
          <a:prstGeom prst="rect">
            <a:avLst/>
          </a:prstGeom>
          <a:effectLst/>
        </p:spPr>
        <p:txBody>
          <a:bodyPr/>
          <a:lstStyle>
            <a:lvl1pPr marL="91437" indent="-91437" defTabSz="9144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ct val="100000"/>
              <a:buFont typeface="Tw Cen MT"/>
              <a:buChar char=" "/>
              <a:defRPr>
                <a:ln>
                  <a:noFill/>
                </a:ln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299465" indent="-171448" defTabSz="9144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ct val="100000"/>
              <a:buFont typeface="Tw Cen MT"/>
              <a:buChar char="­"/>
              <a:defRPr>
                <a:ln>
                  <a:noFill/>
                </a:ln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539494" indent="-228599" defTabSz="9144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ct val="100000"/>
              <a:buFont typeface="Tw Cen MT"/>
              <a:buChar char="­"/>
              <a:defRPr>
                <a:ln>
                  <a:noFill/>
                </a:ln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685800" indent="-228600" defTabSz="9144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ct val="100000"/>
              <a:buFont typeface="Tw Cen MT"/>
              <a:buChar char="­"/>
              <a:defRPr>
                <a:ln>
                  <a:noFill/>
                </a:ln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868680" indent="-228600" defTabSz="9144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ct val="100000"/>
              <a:buFont typeface="Tw Cen MT"/>
              <a:buChar char="­"/>
              <a:defRPr>
                <a:ln>
                  <a:noFill/>
                </a:ln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8000" y="6492296"/>
            <a:ext cx="244283" cy="23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0646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analyzesee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317" y="38033"/>
            <a:ext cx="6835366" cy="488187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 5"/>
          <p:cNvSpPr/>
          <p:nvPr/>
        </p:nvSpPr>
        <p:spPr>
          <a:xfrm>
            <a:off x="0" y="4973312"/>
            <a:ext cx="9144000" cy="1846655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rnd">
            <a:solidFill>
              <a:srgbClr val="66A03E"/>
            </a:solidFill>
          </a:ln>
          <a:effectLst>
            <a:outerShdw blurRad="635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457200" algn="ctr">
              <a:defRPr sz="3500">
                <a:solidFill>
                  <a:srgbClr val="FFFFFF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en-US" sz="3800" dirty="0"/>
              <a:t>Association of Official Seed Analysts</a:t>
            </a:r>
          </a:p>
          <a:p>
            <a:pPr lvl="1" indent="457200">
              <a:defRPr sz="3500">
                <a:solidFill>
                  <a:srgbClr val="FFFFFF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en-US" sz="3800" dirty="0"/>
              <a:t>	  </a:t>
            </a:r>
            <a:r>
              <a:rPr sz="3800" dirty="0"/>
              <a:t>Societ</a:t>
            </a:r>
            <a:r>
              <a:rPr lang="en-US" sz="3800" dirty="0"/>
              <a:t>y of Commercial Seed 									Technologists</a:t>
            </a: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15AB874-E1BF-6679-5D9B-33B0C301E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2" y="5522901"/>
            <a:ext cx="1655494" cy="128645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2E68D33-B78A-5E5C-0CAB-0CF34A441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08" y="5522901"/>
            <a:ext cx="1332411" cy="12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19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USTO - Working Group"/>
          <p:cNvSpPr txBox="1"/>
          <p:nvPr/>
        </p:nvSpPr>
        <p:spPr>
          <a:xfrm>
            <a:off x="1765337" y="1503479"/>
            <a:ext cx="201004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500" b="1">
                <a:solidFill>
                  <a:srgbClr val="293E1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Germination</a:t>
            </a:r>
          </a:p>
        </p:txBody>
      </p:sp>
      <p:sp>
        <p:nvSpPr>
          <p:cNvPr id="340" name="Currently focusing on critical elements of the proposed USTO bylaws…"/>
          <p:cNvSpPr txBox="1"/>
          <p:nvPr/>
        </p:nvSpPr>
        <p:spPr>
          <a:xfrm>
            <a:off x="4525803" y="2543301"/>
            <a:ext cx="1938371" cy="54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70000"/>
              </a:lnSpc>
              <a:buSzPct val="100000"/>
              <a:defRPr sz="2000" b="1">
                <a:solidFill>
                  <a:srgbClr val="293E1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A9CC8-A097-430E-FBD3-8615873F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99" y="633163"/>
            <a:ext cx="6589199" cy="6614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Uniformity Working Group Cont.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6597F-65DB-6814-A222-8EDAA4E6E526}"/>
              </a:ext>
            </a:extLst>
          </p:cNvPr>
          <p:cNvSpPr txBox="1"/>
          <p:nvPr/>
        </p:nvSpPr>
        <p:spPr>
          <a:xfrm>
            <a:off x="1765337" y="2127806"/>
            <a:ext cx="2444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Focusing on Seedling evaluation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Website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Sending out seedling image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Analyzing data form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Submitted AOSA Rule proposals to address some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EBA06-F250-8F5A-7B45-19584682EC12}"/>
              </a:ext>
            </a:extLst>
          </p:cNvPr>
          <p:cNvSpPr txBox="1"/>
          <p:nvPr/>
        </p:nvSpPr>
        <p:spPr>
          <a:xfrm>
            <a:off x="5795281" y="1503475"/>
            <a:ext cx="1583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Tetrazolium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BF5FD-FD07-36F4-65F2-0FFABE587EE1}"/>
              </a:ext>
            </a:extLst>
          </p:cNvPr>
          <p:cNvSpPr txBox="1"/>
          <p:nvPr/>
        </p:nvSpPr>
        <p:spPr>
          <a:xfrm>
            <a:off x="5494988" y="2122871"/>
            <a:ext cx="2561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Focusing on updating TZ handbook with TZ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Sent out TZ images to membership for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Committee reviewing results of image surveys and deciding which photos to incorporate into the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Updating procedures that may need to be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Down to Asteraceae and </a:t>
            </a:r>
            <a:r>
              <a:rPr lang="en-US" sz="1200" dirty="0" err="1"/>
              <a:t>Poaceae</a:t>
            </a:r>
            <a:r>
              <a:rPr lang="en-US" sz="1200" dirty="0"/>
              <a:t>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Goal to have new TZ Handbook out by the end of the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DB091-73A2-B84C-73BE-9AA43D33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99" y="5875367"/>
            <a:ext cx="1137168" cy="885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8D6B4-EE03-4123-C741-32894E83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632" y="5875367"/>
            <a:ext cx="918966" cy="8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926968" y="152769"/>
            <a:ext cx="7290056" cy="1174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dirty="0"/>
              <a:t>AOSA Membership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151598" y="1246360"/>
            <a:ext cx="4128204" cy="4023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36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20</a:t>
            </a:r>
            <a:r>
              <a:rPr lang="en-US" dirty="0"/>
              <a:t>23</a:t>
            </a:r>
            <a:endParaRPr dirty="0"/>
          </a:p>
          <a:p>
            <a:pPr marL="210552" indent="-210552">
              <a:lnSpc>
                <a:spcPct val="150000"/>
              </a:lnSpc>
              <a:buClrTx/>
              <a:buFontTx/>
              <a:buChar char="•"/>
              <a:defRPr sz="21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</a:t>
            </a:r>
            <a:r>
              <a:rPr lang="en-US" dirty="0"/>
              <a:t>6</a:t>
            </a:r>
            <a:r>
              <a:rPr dirty="0"/>
              <a:t> State lab members</a:t>
            </a:r>
          </a:p>
          <a:p>
            <a:pPr marL="210552" indent="-210552">
              <a:lnSpc>
                <a:spcPct val="150000"/>
              </a:lnSpc>
              <a:spcBef>
                <a:spcPts val="400"/>
              </a:spcBef>
              <a:buClrTx/>
              <a:buFontTx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lang="en-US" dirty="0"/>
              <a:t>4</a:t>
            </a:r>
            <a:r>
              <a:rPr dirty="0"/>
              <a:t> USDA lab members</a:t>
            </a:r>
          </a:p>
          <a:p>
            <a:pPr marL="210552" indent="-210552">
              <a:lnSpc>
                <a:spcPct val="150000"/>
              </a:lnSpc>
              <a:spcBef>
                <a:spcPts val="400"/>
              </a:spcBef>
              <a:buClrTx/>
              <a:buFontTx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1 Canadian or CFIA Lab member</a:t>
            </a:r>
            <a:endParaRPr lang="en-US" dirty="0"/>
          </a:p>
          <a:p>
            <a:pPr marL="210552" indent="-210552">
              <a:lnSpc>
                <a:spcPct val="150000"/>
              </a:lnSpc>
              <a:spcBef>
                <a:spcPts val="400"/>
              </a:spcBef>
              <a:buClrTx/>
              <a:buFontTx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 2 Allied lab members</a:t>
            </a:r>
            <a:endParaRPr dirty="0"/>
          </a:p>
          <a:p>
            <a:pPr marL="210552" indent="-210552">
              <a:lnSpc>
                <a:spcPct val="150000"/>
              </a:lnSpc>
              <a:spcBef>
                <a:spcPts val="400"/>
              </a:spcBef>
              <a:buClrTx/>
              <a:buFontTx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 Associate lab members</a:t>
            </a:r>
          </a:p>
        </p:txBody>
      </p:sp>
      <p:pic>
        <p:nvPicPr>
          <p:cNvPr id="18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382" y="4875121"/>
            <a:ext cx="1829231" cy="183011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Content Placeholder 2"/>
          <p:cNvSpPr txBox="1"/>
          <p:nvPr/>
        </p:nvSpPr>
        <p:spPr>
          <a:xfrm>
            <a:off x="443794" y="1246360"/>
            <a:ext cx="4128203" cy="4023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91438" indent="-91438"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w Cen MT"/>
              <a:buChar char=" "/>
              <a:defRPr sz="36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20</a:t>
            </a:r>
            <a:r>
              <a:rPr lang="en-US" dirty="0"/>
              <a:t>22</a:t>
            </a:r>
            <a:endParaRPr dirty="0"/>
          </a:p>
          <a:p>
            <a:pPr marL="210552" indent="-210552" defTabSz="9144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21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38 State lab members</a:t>
            </a:r>
          </a:p>
          <a:p>
            <a:pPr marL="210552" indent="-210552" defTabSz="914400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4 USDA lab members</a:t>
            </a:r>
          </a:p>
          <a:p>
            <a:pPr marL="210552" indent="-210552" defTabSz="914400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1 Canadian or CFIA Lab member</a:t>
            </a:r>
          </a:p>
          <a:p>
            <a:pPr marL="210552" indent="-210552" defTabSz="914400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2100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5 Associate lab members</a:t>
            </a:r>
          </a:p>
        </p:txBody>
      </p:sp>
      <p:sp>
        <p:nvSpPr>
          <p:cNvPr id="184" name="VS"/>
          <p:cNvSpPr txBox="1"/>
          <p:nvPr/>
        </p:nvSpPr>
        <p:spPr>
          <a:xfrm>
            <a:off x="4373815" y="1588280"/>
            <a:ext cx="396363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VS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 animBg="1" advAuto="0"/>
      <p:bldP spid="183" grpId="0" build="p" animBg="1" advAuto="0"/>
      <p:bldP spid="18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ontent Placeholder 2"/>
          <p:cNvSpPr txBox="1">
            <a:spLocks noGrp="1"/>
          </p:cNvSpPr>
          <p:nvPr>
            <p:ph idx="1"/>
          </p:nvPr>
        </p:nvSpPr>
        <p:spPr>
          <a:xfrm>
            <a:off x="302775" y="2030992"/>
            <a:ext cx="3407075" cy="4058754"/>
          </a:xfrm>
          <a:prstGeom prst="rect">
            <a:avLst/>
          </a:prstGeom>
          <a:effectLst/>
        </p:spPr>
        <p:txBody>
          <a:bodyPr/>
          <a:lstStyle/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</a:t>
            </a:r>
            <a:r>
              <a:rPr lang="en-US" dirty="0"/>
              <a:t>08</a:t>
            </a:r>
            <a:r>
              <a:rPr dirty="0"/>
              <a:t> RST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13</a:t>
            </a:r>
            <a:r>
              <a:rPr dirty="0"/>
              <a:t> CVT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15</a:t>
            </a:r>
            <a:r>
              <a:rPr dirty="0"/>
              <a:t> RGT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8</a:t>
            </a:r>
            <a:r>
              <a:rPr dirty="0"/>
              <a:t> CGT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4</a:t>
            </a:r>
            <a:r>
              <a:rPr dirty="0"/>
              <a:t> Research Members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3</a:t>
            </a:r>
            <a:r>
              <a:rPr dirty="0"/>
              <a:t> Professional Members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2200">
                <a:ln>
                  <a:noFill/>
                </a:ln>
                <a:solidFill>
                  <a:srgbClr val="334B23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130</a:t>
            </a:r>
            <a:r>
              <a:rPr dirty="0"/>
              <a:t> Associate Members</a:t>
            </a:r>
          </a:p>
        </p:txBody>
      </p:sp>
      <p:pic>
        <p:nvPicPr>
          <p:cNvPr id="35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/>
        </p:blipFill>
        <p:spPr>
          <a:xfrm>
            <a:off x="3659485" y="4807390"/>
            <a:ext cx="2017038" cy="205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3"/>
                  <a:pt x="0" y="10797"/>
                </a:cubicBezTo>
                <a:cubicBezTo>
                  <a:pt x="0" y="16761"/>
                  <a:pt x="4838" y="21600"/>
                  <a:pt x="10803" y="21600"/>
                </a:cubicBezTo>
                <a:cubicBezTo>
                  <a:pt x="16768" y="21600"/>
                  <a:pt x="21600" y="16761"/>
                  <a:pt x="21600" y="10797"/>
                </a:cubicBezTo>
                <a:cubicBezTo>
                  <a:pt x="21600" y="4833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7" name="2019"/>
          <p:cNvSpPr txBox="1"/>
          <p:nvPr/>
        </p:nvSpPr>
        <p:spPr>
          <a:xfrm>
            <a:off x="706170" y="1403722"/>
            <a:ext cx="93444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22</a:t>
            </a:r>
            <a:endParaRPr dirty="0"/>
          </a:p>
        </p:txBody>
      </p:sp>
      <p:sp>
        <p:nvSpPr>
          <p:cNvPr id="358" name="2018"/>
          <p:cNvSpPr txBox="1"/>
          <p:nvPr/>
        </p:nvSpPr>
        <p:spPr>
          <a:xfrm>
            <a:off x="6337473" y="1431317"/>
            <a:ext cx="93444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359" name="VS"/>
          <p:cNvSpPr txBox="1"/>
          <p:nvPr/>
        </p:nvSpPr>
        <p:spPr>
          <a:xfrm>
            <a:off x="4175638" y="1440669"/>
            <a:ext cx="396361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3C5A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VS</a:t>
            </a:r>
          </a:p>
        </p:txBody>
      </p:sp>
      <p:sp>
        <p:nvSpPr>
          <p:cNvPr id="360" name="Content Placeholder 2"/>
          <p:cNvSpPr txBox="1"/>
          <p:nvPr/>
        </p:nvSpPr>
        <p:spPr>
          <a:xfrm>
            <a:off x="6019067" y="2030992"/>
            <a:ext cx="3407075" cy="4058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</a:t>
            </a:r>
            <a:r>
              <a:rPr lang="en-US" dirty="0"/>
              <a:t>04</a:t>
            </a:r>
            <a:r>
              <a:rPr dirty="0"/>
              <a:t> RST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13</a:t>
            </a:r>
            <a:r>
              <a:rPr dirty="0"/>
              <a:t> CVT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16</a:t>
            </a:r>
            <a:r>
              <a:rPr dirty="0"/>
              <a:t> RGT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8</a:t>
            </a:r>
            <a:r>
              <a:rPr dirty="0"/>
              <a:t> CGT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5</a:t>
            </a:r>
            <a:r>
              <a:rPr dirty="0"/>
              <a:t> Research Members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5</a:t>
            </a:r>
            <a:r>
              <a:rPr dirty="0"/>
              <a:t> Professional Members</a:t>
            </a:r>
          </a:p>
          <a:p>
            <a:pPr marL="220578" indent="-220578" defTabSz="914400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200">
                <a:solidFill>
                  <a:srgbClr val="334B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127</a:t>
            </a:r>
            <a:r>
              <a:rPr dirty="0"/>
              <a:t> Associate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05C23-2054-3452-5EE5-E0CC70E0FFE2}"/>
              </a:ext>
            </a:extLst>
          </p:cNvPr>
          <p:cNvSpPr txBox="1"/>
          <p:nvPr/>
        </p:nvSpPr>
        <p:spPr>
          <a:xfrm>
            <a:off x="1539089" y="118680"/>
            <a:ext cx="606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SCST Membership</a:t>
            </a:r>
          </a:p>
        </p:txBody>
      </p:sp>
    </p:spTree>
    <p:extLst>
      <p:ext uri="{BB962C8B-B14F-4D97-AF65-F5344CB8AC3E}">
        <p14:creationId xmlns:p14="http://schemas.microsoft.com/office/powerpoint/2010/main" val="349882510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 advAuto="0"/>
      <p:bldP spid="357" grpId="0" animBg="1" advAuto="0"/>
      <p:bldP spid="358" grpId="0" animBg="1" advAuto="0"/>
      <p:bldP spid="359" grpId="0" animBg="1" advAuto="0"/>
      <p:bldP spid="36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75A10-4447-F869-89E8-474363A9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defRPr sz="3800" cap="none" spc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Sneak Peak…</a:t>
            </a:r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Future Annual Meetings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7522E-09FD-5FE7-E9CE-AE5045103D80}"/>
              </a:ext>
            </a:extLst>
          </p:cNvPr>
          <p:cNvSpPr txBox="1"/>
          <p:nvPr/>
        </p:nvSpPr>
        <p:spPr>
          <a:xfrm>
            <a:off x="6368877" y="3920776"/>
            <a:ext cx="2423484" cy="2609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050" lvl="1" defTabSz="310896">
              <a:lnSpc>
                <a:spcPct val="110000"/>
              </a:lnSpc>
              <a:spcBef>
                <a:spcPts val="272"/>
              </a:spcBef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2026 East Proposed States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District of Columbia,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Florida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Georgia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Indiana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Kentucky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Maryland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Michigan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New York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South Carolina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Tennessee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Wisconsin</a:t>
            </a:r>
            <a:endParaRPr lang="en-US" sz="1800" kern="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1D388-E86C-0D4C-0D07-18B54BC31D81}"/>
              </a:ext>
            </a:extLst>
          </p:cNvPr>
          <p:cNvSpPr txBox="1"/>
          <p:nvPr/>
        </p:nvSpPr>
        <p:spPr>
          <a:xfrm>
            <a:off x="3633250" y="3461019"/>
            <a:ext cx="2354940" cy="145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050" lvl="1" defTabSz="310896">
              <a:lnSpc>
                <a:spcPct val="110000"/>
              </a:lnSpc>
              <a:spcBef>
                <a:spcPts val="272"/>
              </a:spcBef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2025 West Proposed Sites</a:t>
            </a:r>
          </a:p>
          <a:p>
            <a:pPr marL="87050" lvl="1" defTabSz="310896">
              <a:lnSpc>
                <a:spcPct val="110000"/>
              </a:lnSpc>
              <a:spcBef>
                <a:spcPts val="272"/>
              </a:spcBef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     June 7</a:t>
            </a:r>
            <a:r>
              <a:rPr lang="en-US" sz="1496" b="1" kern="1200" baseline="300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th </a:t>
            </a: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- 13</a:t>
            </a:r>
            <a:r>
              <a:rPr lang="en-US" sz="1496" b="1" kern="1200" baseline="300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th</a:t>
            </a:r>
            <a:endParaRPr lang="en-US" sz="1496" b="1" kern="1200" dirty="0">
              <a:solidFill>
                <a:srgbClr val="3E5D2B"/>
              </a:solidFill>
              <a:latin typeface="Times New Roman"/>
              <a:ea typeface="+mn-ea"/>
              <a:cs typeface="Times New Roman"/>
              <a:sym typeface="Times New Roman"/>
            </a:endParaRP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  Grand Junction, CO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  Missoula, MT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  Salt Lake City</a:t>
            </a:r>
            <a:r>
              <a:rPr lang="en-US" sz="1224" b="1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imes New Roman"/>
              </a:rPr>
              <a:t>, </a:t>
            </a: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UT</a:t>
            </a:r>
          </a:p>
          <a:p>
            <a:pPr marL="250269" lvl="2" defTabSz="621792">
              <a:lnSpc>
                <a:spcPct val="110000"/>
              </a:lnSpc>
              <a:buClr>
                <a:srgbClr val="00B050"/>
              </a:buClr>
              <a:buSzPct val="100000"/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  Spokane, WA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Times New Roman"/>
              <a:sym typeface="Tw Cen 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38AB2-D593-ABA1-D15A-3C73B2AF8219}"/>
              </a:ext>
            </a:extLst>
          </p:cNvPr>
          <p:cNvSpPr txBox="1"/>
          <p:nvPr/>
        </p:nvSpPr>
        <p:spPr>
          <a:xfrm>
            <a:off x="1188253" y="1989188"/>
            <a:ext cx="3622467" cy="1242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050" lvl="1" defTabSz="310896">
              <a:lnSpc>
                <a:spcPct val="110000"/>
              </a:lnSpc>
              <a:spcBef>
                <a:spcPts val="272"/>
              </a:spcBef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2024 Rapid City, SD</a:t>
            </a:r>
          </a:p>
          <a:p>
            <a:pPr marL="250269" lvl="2" defTabSz="310896">
              <a:lnSpc>
                <a:spcPct val="110000"/>
              </a:lnSpc>
              <a:spcBef>
                <a:spcPts val="272"/>
              </a:spcBef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  June 1</a:t>
            </a:r>
            <a:r>
              <a:rPr lang="en-US" sz="1496" b="1" kern="1200" baseline="300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st </a:t>
            </a:r>
            <a:r>
              <a:rPr lang="en-US" sz="1496" b="1" kern="12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- 6</a:t>
            </a:r>
            <a:r>
              <a:rPr lang="en-US" sz="1496" b="1" kern="1200" baseline="30000" dirty="0">
                <a:solidFill>
                  <a:srgbClr val="3E5D2B"/>
                </a:solidFill>
                <a:latin typeface="Times New Roman"/>
                <a:ea typeface="+mn-ea"/>
                <a:cs typeface="Times New Roman"/>
                <a:sym typeface="Times New Roman"/>
              </a:rPr>
              <a:t>th</a:t>
            </a:r>
          </a:p>
          <a:p>
            <a:pPr marL="250269" lvl="2" defTabSz="310896">
              <a:lnSpc>
                <a:spcPct val="110000"/>
              </a:lnSpc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Times New Roman"/>
                <a:sym typeface="Times New Roman"/>
              </a:rPr>
              <a:t>   </a:t>
            </a:r>
            <a:r>
              <a:rPr lang="en-US" sz="1224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Holiday Inn Rapid City – Rushmore Plaza</a:t>
            </a:r>
          </a:p>
          <a:p>
            <a:pPr marL="250269" lvl="2" defTabSz="310896">
              <a:lnSpc>
                <a:spcPct val="110000"/>
              </a:lnSpc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   4505 N Fifth St</a:t>
            </a:r>
          </a:p>
          <a:p>
            <a:pPr marL="250269" lvl="2" defTabSz="310896">
              <a:lnSpc>
                <a:spcPct val="110000"/>
              </a:lnSpc>
              <a:buClr>
                <a:srgbClr val="00B050"/>
              </a:buClr>
              <a:defRPr sz="2100" b="1">
                <a:solidFill>
                  <a:srgbClr val="3E5D2B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24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/>
                <a:sym typeface="Times New Roman"/>
              </a:rPr>
              <a:t>   </a:t>
            </a:r>
            <a:r>
              <a:rPr lang="en-US" sz="1224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/>
                <a:sym typeface="Tw Cen MT"/>
              </a:rPr>
              <a:t>Rapid City, SD 57701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sym typeface="Tw Cen 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8B8E6-0FE1-C975-888B-0D7B17504ECE}"/>
              </a:ext>
            </a:extLst>
          </p:cNvPr>
          <p:cNvSpPr txBox="1"/>
          <p:nvPr/>
        </p:nvSpPr>
        <p:spPr>
          <a:xfrm>
            <a:off x="691899" y="6467179"/>
            <a:ext cx="8060944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0896">
              <a:spcAft>
                <a:spcPts val="600"/>
              </a:spcAft>
            </a:pPr>
            <a:r>
              <a:rPr lang="en-US" sz="122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2027 and Beyond: no locations are set but, stay tuned for more information coming your way!</a:t>
            </a:r>
            <a:endParaRPr lang="en-US" b="1" dirty="0"/>
          </a:p>
        </p:txBody>
      </p:sp>
      <p:pic>
        <p:nvPicPr>
          <p:cNvPr id="13" name="Picture 12" descr="A picture containing text, emblem, symbol, circle&#10;&#10;Description automatically generated">
            <a:extLst>
              <a:ext uri="{FF2B5EF4-FFF2-40B4-BE49-F238E27FC236}">
                <a16:creationId xmlns:a16="http://schemas.microsoft.com/office/drawing/2014/main" id="{7658E773-D1F3-08CA-7937-7D3ED1969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" y="3244069"/>
            <a:ext cx="3146563" cy="30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80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ontent Placeholder 2"/>
          <p:cNvSpPr txBox="1">
            <a:spLocks noGrp="1"/>
          </p:cNvSpPr>
          <p:nvPr>
            <p:ph idx="1"/>
          </p:nvPr>
        </p:nvSpPr>
        <p:spPr>
          <a:xfrm>
            <a:off x="1502967" y="854805"/>
            <a:ext cx="8220456" cy="5921713"/>
          </a:xfrm>
          <a:prstGeom prst="rect">
            <a:avLst/>
          </a:prstGeom>
          <a:effectLst/>
        </p:spPr>
        <p:txBody>
          <a:bodyPr>
            <a:normAutofit fontScale="92500" lnSpcReduction="20000"/>
          </a:bodyPr>
          <a:lstStyle/>
          <a:p>
            <a:pPr marL="0" indent="0" defTabSz="416051">
              <a:spcBef>
                <a:spcPts val="0"/>
              </a:spcBef>
              <a:buSzTx/>
              <a:buNone/>
              <a:defRPr sz="18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AOSA &amp; SCST will participate</a:t>
            </a:r>
            <a:r>
              <a:rPr dirty="0">
                <a:solidFill>
                  <a:schemeClr val="bg2">
                    <a:lumMod val="25000"/>
                  </a:schemeClr>
                </a:solidFill>
              </a:rPr>
              <a:t> in the following upcoming events/meetings:</a:t>
            </a:r>
          </a:p>
          <a:p>
            <a:pPr marL="0" indent="0" algn="ctr" defTabSz="416051">
              <a:lnSpc>
                <a:spcPct val="80000"/>
              </a:lnSpc>
              <a:spcBef>
                <a:spcPts val="500"/>
              </a:spcBef>
              <a:buSzTx/>
              <a:buNone/>
              <a:defRPr sz="1200" b="1">
                <a:ln w="7885">
                  <a:solidFill>
                    <a:srgbClr val="2B401E"/>
                  </a:solidFill>
                </a:ln>
                <a:solidFill>
                  <a:srgbClr val="2B401E"/>
                </a:solidFill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International Seed Testing Association (ISTA)</a:t>
            </a:r>
          </a:p>
          <a:p>
            <a:pPr marL="116496" lvl="1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       May 29 – June 1, 2023, Annual Meeting in Verona, Italy</a:t>
            </a:r>
          </a:p>
          <a:p>
            <a:pPr marL="0" indent="0" defTabSz="416051">
              <a:lnSpc>
                <a:spcPct val="80000"/>
              </a:lnSpc>
              <a:spcBef>
                <a:spcPts val="500"/>
              </a:spcBef>
              <a:buSzTx/>
              <a:buNone/>
              <a:defRPr sz="1200" b="1">
                <a:ln w="7885">
                  <a:solidFill>
                    <a:srgbClr val="2B401E"/>
                  </a:solidFill>
                </a:ln>
                <a:solidFill>
                  <a:srgbClr val="2B401E"/>
                </a:solidFill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 defTabSz="416051">
              <a:lnSpc>
                <a:spcPct val="80000"/>
              </a:lnSpc>
              <a:spcBef>
                <a:spcPts val="500"/>
              </a:spcBef>
              <a:buSzTx/>
              <a:buNone/>
              <a:defRPr sz="1200" b="1">
                <a:ln w="7885">
                  <a:solidFill>
                    <a:srgbClr val="2B401E"/>
                  </a:solidFill>
                </a:ln>
                <a:solidFill>
                  <a:srgbClr val="2B401E"/>
                </a:solidFill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Association of Seed Certifying Agencies (AOSCA)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June 3-7, 2023 - Annual Meeting in Bloomington, Minnesota</a:t>
            </a:r>
          </a:p>
          <a:p>
            <a:pPr marL="0" lvl="3" indent="416051" defTabSz="832102">
              <a:lnSpc>
                <a:spcPct val="88000"/>
              </a:lnSpc>
              <a:spcBef>
                <a:spcPts val="300"/>
              </a:spcBef>
              <a:buSzTx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Organization for Economic Co-operation &amp; Development (OECD), Seed Schemes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June 19-23, 2023 – Annual Meeting in Antalya, Turkey</a:t>
            </a:r>
          </a:p>
          <a:p>
            <a:pPr marL="0" lvl="3" indent="416051" defTabSz="832102">
              <a:lnSpc>
                <a:spcPct val="88000"/>
              </a:lnSpc>
              <a:spcBef>
                <a:spcPts val="300"/>
              </a:spcBef>
              <a:buSzTx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Seeds Canada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July 10-12, 2023 – Annual Meeting in St. John’s, Newfoundland, Canada</a:t>
            </a:r>
          </a:p>
          <a:p>
            <a:pPr marL="0" lvl="3" indent="416051" defTabSz="832102">
              <a:lnSpc>
                <a:spcPct val="88000"/>
              </a:lnSpc>
              <a:spcBef>
                <a:spcPts val="300"/>
              </a:spcBef>
              <a:buSzTx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Association of American Seed Control Officials (AASCO)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July 11-14, 2023 – Annual Meeting in Lafayette, Indiana</a:t>
            </a:r>
          </a:p>
          <a:p>
            <a:pPr marL="0" lvl="3" indent="416051" defTabSz="832102">
              <a:lnSpc>
                <a:spcPct val="88000"/>
              </a:lnSpc>
              <a:spcBef>
                <a:spcPts val="300"/>
              </a:spcBef>
              <a:buSzTx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American Seed Trade Association (ASTA)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June 10-14, 2023, Leadership Summit Sacramento, CA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Nov 1, 2023, Forage, Turf &amp; Seed Conference Kansas City, Missouri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Dec 5-8, 2023, Field Crop Convention Orlando, Florida</a:t>
            </a:r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Jan 27-31, 2024, Vegetable &amp; Flower Seed Conference Orlando, Florida</a:t>
            </a:r>
            <a:endParaRPr dirty="0"/>
          </a:p>
          <a:p>
            <a:pPr marL="0" lvl="1" indent="116494" defTabSz="832102">
              <a:lnSpc>
                <a:spcPct val="88000"/>
              </a:lnSpc>
              <a:spcBef>
                <a:spcPts val="300"/>
              </a:spcBef>
              <a:buSzTx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41309" lvl="1" indent="-124813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Font typeface="Times New Roman"/>
              <a:buChar char="➢"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Western Seed Association Conference</a:t>
            </a:r>
            <a:r>
              <a:rPr lang="en-US" dirty="0"/>
              <a:t> (TBD)</a:t>
            </a:r>
            <a:endParaRPr dirty="0"/>
          </a:p>
          <a:p>
            <a:pPr marL="416051" lvl="3" indent="0" defTabSz="832102">
              <a:lnSpc>
                <a:spcPct val="88000"/>
              </a:lnSpc>
              <a:spcBef>
                <a:spcPts val="300"/>
              </a:spcBef>
              <a:buClrTx/>
              <a:buSzPct val="100000"/>
              <a:buNone/>
              <a:defRPr sz="1700" b="1">
                <a:ln>
                  <a:noFill/>
                </a:ln>
                <a:solidFill>
                  <a:srgbClr val="2B401E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November</a:t>
            </a:r>
            <a:r>
              <a:rPr dirty="0"/>
              <a:t> </a:t>
            </a:r>
            <a:r>
              <a:rPr lang="en-US" dirty="0"/>
              <a:t>2023,</a:t>
            </a:r>
            <a:r>
              <a:rPr dirty="0"/>
              <a:t> in Kansas City, Missouri</a:t>
            </a:r>
            <a:endParaRPr sz="700" dirty="0">
              <a:ln w="7887">
                <a:solidFill>
                  <a:srgbClr val="2B401E"/>
                </a:solidFill>
              </a:ln>
            </a:endParaRPr>
          </a:p>
          <a:p>
            <a:pPr marL="655199" lvl="1" indent="-245699" defTabSz="416051">
              <a:lnSpc>
                <a:spcPct val="88000"/>
              </a:lnSpc>
              <a:spcBef>
                <a:spcPts val="500"/>
              </a:spcBef>
              <a:buClrTx/>
              <a:buChar char="➢"/>
              <a:defRPr sz="700" b="1">
                <a:ln w="7887">
                  <a:solidFill>
                    <a:srgbClr val="2B401E"/>
                  </a:solidFill>
                </a:ln>
                <a:solidFill>
                  <a:srgbClr val="000000"/>
                </a:solidFill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700" dirty="0">
              <a:ln w="7887">
                <a:solidFill>
                  <a:srgbClr val="2B401E"/>
                </a:solidFill>
              </a:ln>
            </a:endParaRPr>
          </a:p>
          <a:p>
            <a:pPr marL="0" lvl="1" indent="249631" algn="just" defTabSz="416051">
              <a:lnSpc>
                <a:spcPct val="88000"/>
              </a:lnSpc>
              <a:spcBef>
                <a:spcPts val="500"/>
              </a:spcBef>
              <a:buSzTx/>
              <a:buNone/>
              <a:defRPr sz="600" b="1">
                <a:ln w="7885"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</a:t>
            </a:r>
          </a:p>
          <a:p>
            <a:pPr marL="0" indent="0" algn="just" defTabSz="416051">
              <a:lnSpc>
                <a:spcPct val="88000"/>
              </a:lnSpc>
              <a:spcBef>
                <a:spcPts val="500"/>
              </a:spcBef>
              <a:buSzTx/>
              <a:buNone/>
              <a:defRPr sz="500">
                <a:ln w="7887"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12700" dist="23114" dir="14640000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577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Box 2"/>
          <p:cNvSpPr txBox="1"/>
          <p:nvPr/>
        </p:nvSpPr>
        <p:spPr>
          <a:xfrm>
            <a:off x="210021" y="1257053"/>
            <a:ext cx="3715551" cy="154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00000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48" name="2019"/>
          <p:cNvSpPr txBox="1"/>
          <p:nvPr/>
        </p:nvSpPr>
        <p:spPr>
          <a:xfrm>
            <a:off x="1600573" y="951680"/>
            <a:ext cx="93444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dirty="0"/>
          </a:p>
        </p:txBody>
      </p:sp>
      <p:sp>
        <p:nvSpPr>
          <p:cNvPr id="350" name="2018"/>
          <p:cNvSpPr txBox="1"/>
          <p:nvPr/>
        </p:nvSpPr>
        <p:spPr>
          <a:xfrm>
            <a:off x="1945202" y="1808571"/>
            <a:ext cx="5786458" cy="353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en-US" dirty="0"/>
              <a:t>Shout out to Seed Today and Seed World for the collaboration with AOSA/SCST and communicating the importance of our Seed Analysts/Technologists and what they do for not only our food supply but the forests, rangelands, grasslands and backyards.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ED11-812E-B20D-53A1-FC12EB5F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2" y="624110"/>
            <a:ext cx="6193864" cy="733910"/>
          </a:xfrm>
        </p:spPr>
        <p:txBody>
          <a:bodyPr/>
          <a:lstStyle/>
          <a:p>
            <a:r>
              <a:rPr lang="en-US" dirty="0"/>
              <a:t>Seed Today &amp; Seed World</a:t>
            </a:r>
          </a:p>
        </p:txBody>
      </p:sp>
    </p:spTree>
    <p:extLst>
      <p:ext uri="{BB962C8B-B14F-4D97-AF65-F5344CB8AC3E}">
        <p14:creationId xmlns:p14="http://schemas.microsoft.com/office/powerpoint/2010/main" val="389394855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2297474" y="13533"/>
            <a:ext cx="4513920" cy="820723"/>
          </a:xfrm>
          <a:prstGeom prst="rect">
            <a:avLst/>
          </a:prstGeom>
        </p:spPr>
        <p:txBody>
          <a:bodyPr/>
          <a:lstStyle>
            <a:lvl1pPr>
              <a:defRPr sz="5000" spc="151">
                <a:solidFill>
                  <a:srgbClr val="002060"/>
                </a:solidFill>
              </a:defRPr>
            </a:lvl1pPr>
          </a:lstStyle>
          <a:p>
            <a:pPr algn="ctr"/>
            <a:r>
              <a:rPr dirty="0"/>
              <a:t>AOSA Publications</a:t>
            </a:r>
          </a:p>
        </p:txBody>
      </p:sp>
      <p:pic>
        <p:nvPicPr>
          <p:cNvPr id="18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557" y="5606567"/>
            <a:ext cx="1314391" cy="125143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2"/>
          <p:cNvSpPr txBox="1"/>
          <p:nvPr/>
        </p:nvSpPr>
        <p:spPr>
          <a:xfrm>
            <a:off x="94975" y="1626315"/>
            <a:ext cx="424139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1D629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/>
              <a:t>Processed 49 publication orders to 4 different countries (Canada, United Kingdom, South Africa, &amp; Chile)</a:t>
            </a:r>
            <a:endParaRPr lang="en-US" dirty="0"/>
          </a:p>
        </p:txBody>
      </p:sp>
      <p:sp>
        <p:nvSpPr>
          <p:cNvPr id="190" name="TextBox 7"/>
          <p:cNvSpPr txBox="1"/>
          <p:nvPr/>
        </p:nvSpPr>
        <p:spPr>
          <a:xfrm>
            <a:off x="90295" y="2641974"/>
            <a:ext cx="4240901" cy="295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2021 AOSA Rules: 22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2021 AOSA Rules Spanish: 0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Seed Vigor Testing Handbook: 5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Seed Moisture Testing Handbook: 3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Purity Testing Handbook: 5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TZ Testing Handbook: 6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Additional Print/ Network Licenses: 51</a:t>
            </a:r>
          </a:p>
        </p:txBody>
      </p:sp>
      <p:sp>
        <p:nvSpPr>
          <p:cNvPr id="195" name="2019"/>
          <p:cNvSpPr txBox="1"/>
          <p:nvPr/>
        </p:nvSpPr>
        <p:spPr>
          <a:xfrm>
            <a:off x="1362700" y="896116"/>
            <a:ext cx="1157445" cy="56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1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22</a:t>
            </a:r>
            <a:endParaRPr dirty="0"/>
          </a:p>
        </p:txBody>
      </p:sp>
      <p:sp>
        <p:nvSpPr>
          <p:cNvPr id="196" name="TextBox 2"/>
          <p:cNvSpPr txBox="1"/>
          <p:nvPr/>
        </p:nvSpPr>
        <p:spPr>
          <a:xfrm>
            <a:off x="4733736" y="1566928"/>
            <a:ext cx="4155316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1D629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Processed </a:t>
            </a:r>
            <a:r>
              <a:rPr lang="en-US" dirty="0"/>
              <a:t>59</a:t>
            </a:r>
            <a:r>
              <a:rPr dirty="0"/>
              <a:t> publication orders</a:t>
            </a:r>
            <a:r>
              <a:rPr lang="en-US" dirty="0"/>
              <a:t> to 7 different countries (Canada, Peru, Philippines, New Zealand, Mexico, Germany &amp; Singapore)</a:t>
            </a:r>
            <a:endParaRPr dirty="0"/>
          </a:p>
        </p:txBody>
      </p:sp>
      <p:sp>
        <p:nvSpPr>
          <p:cNvPr id="197" name="TextBox 7"/>
          <p:cNvSpPr txBox="1"/>
          <p:nvPr/>
        </p:nvSpPr>
        <p:spPr>
          <a:xfrm>
            <a:off x="4733736" y="2701357"/>
            <a:ext cx="4241390" cy="295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</a:t>
            </a:r>
            <a:r>
              <a:rPr lang="en-US" dirty="0"/>
              <a:t>22</a:t>
            </a:r>
            <a:r>
              <a:rPr dirty="0"/>
              <a:t> AOSA Rules: </a:t>
            </a:r>
            <a:r>
              <a:rPr lang="en-US" dirty="0"/>
              <a:t>27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2022 AOSA Rules Spanish: 1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Seed Vigor Testing Handbook: 10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Seed Moisture Testing Handbook: 4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Purity Testing Handbook: 5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TZ Testing Handbook: 3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Verdana"/>
              <a:buChar char="➢"/>
              <a:defRPr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Additional Print/ Network Licenses: 51</a:t>
            </a:r>
          </a:p>
        </p:txBody>
      </p:sp>
      <p:sp>
        <p:nvSpPr>
          <p:cNvPr id="202" name="2018"/>
          <p:cNvSpPr txBox="1"/>
          <p:nvPr/>
        </p:nvSpPr>
        <p:spPr>
          <a:xfrm>
            <a:off x="6045132" y="945213"/>
            <a:ext cx="1157445" cy="56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100"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203" name="VS"/>
          <p:cNvSpPr txBox="1"/>
          <p:nvPr/>
        </p:nvSpPr>
        <p:spPr>
          <a:xfrm>
            <a:off x="4175637" y="1006594"/>
            <a:ext cx="396363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81F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VS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 advAuto="0"/>
      <p:bldP spid="190" grpId="0" animBg="1" advAuto="0"/>
      <p:bldP spid="195" grpId="0" animBg="1" advAuto="0"/>
      <p:bldP spid="196" grpId="0" animBg="1" advAuto="0"/>
      <p:bldP spid="197" grpId="0" animBg="1" advAuto="0"/>
      <p:bldP spid="202" grpId="0" animBg="1" advAuto="0"/>
      <p:bldP spid="20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/>
        </p:blipFill>
        <p:spPr>
          <a:xfrm>
            <a:off x="3910728" y="5295711"/>
            <a:ext cx="1485504" cy="1498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3"/>
                  <a:pt x="0" y="10797"/>
                </a:cubicBezTo>
                <a:cubicBezTo>
                  <a:pt x="0" y="16761"/>
                  <a:pt x="4838" y="21600"/>
                  <a:pt x="10803" y="21600"/>
                </a:cubicBezTo>
                <a:cubicBezTo>
                  <a:pt x="16768" y="21600"/>
                  <a:pt x="21600" y="16761"/>
                  <a:pt x="21600" y="10797"/>
                </a:cubicBezTo>
                <a:cubicBezTo>
                  <a:pt x="21600" y="4833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7" name="TextBox 2"/>
          <p:cNvSpPr txBox="1"/>
          <p:nvPr/>
        </p:nvSpPr>
        <p:spPr>
          <a:xfrm>
            <a:off x="183987" y="2244440"/>
            <a:ext cx="3767619" cy="446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2002 What Is Seed Vigor CD: </a:t>
            </a:r>
            <a:r>
              <a:rPr lang="en-US" dirty="0"/>
              <a:t>1</a:t>
            </a: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2016 Seed Technologist Training Manual Chapter 14: </a:t>
            </a:r>
            <a:r>
              <a:rPr lang="en-US" dirty="0"/>
              <a:t>0</a:t>
            </a:r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2018 Seed Technologist Training Manual: </a:t>
            </a:r>
            <a:r>
              <a:rPr lang="en-US" dirty="0"/>
              <a:t>10</a:t>
            </a:r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285750" lvl="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b="1" dirty="0">
                <a:solidFill>
                  <a:srgbClr val="3F5E2C"/>
                </a:solidFill>
                <a:latin typeface="Times New Roman"/>
                <a:cs typeface="Times New Roman"/>
                <a:sym typeface="Times New Roman"/>
              </a:rPr>
              <a:t>2018 Seed Technologist Training Manual Spanish: 0</a:t>
            </a:r>
            <a:endParaRPr lang="en-US" sz="1200" b="1" dirty="0">
              <a:solidFill>
                <a:srgbClr val="3F5E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  <a:sym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00000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48" name="2019"/>
          <p:cNvSpPr txBox="1"/>
          <p:nvPr/>
        </p:nvSpPr>
        <p:spPr>
          <a:xfrm>
            <a:off x="1600571" y="1721224"/>
            <a:ext cx="93444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22</a:t>
            </a:r>
            <a:endParaRPr dirty="0"/>
          </a:p>
        </p:txBody>
      </p:sp>
      <p:sp>
        <p:nvSpPr>
          <p:cNvPr id="349" name="TextBox 2"/>
          <p:cNvSpPr txBox="1"/>
          <p:nvPr/>
        </p:nvSpPr>
        <p:spPr>
          <a:xfrm>
            <a:off x="5099001" y="2244440"/>
            <a:ext cx="3861012" cy="4185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2002 What Is Seed Vigor CD: </a:t>
            </a:r>
            <a:r>
              <a:rPr lang="en-US" dirty="0"/>
              <a:t>0</a:t>
            </a: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2016 Seed Technologist Training updated Manual Chapter 14: </a:t>
            </a:r>
            <a:r>
              <a:rPr lang="en-US" dirty="0"/>
              <a:t>0</a:t>
            </a: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2018 Seed Technologist Training Manual: </a:t>
            </a:r>
            <a:r>
              <a:rPr lang="en-US" dirty="0"/>
              <a:t>12</a:t>
            </a:r>
          </a:p>
          <a:p>
            <a:pPr>
              <a:buSzPct val="100000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285750" indent="-285750">
              <a:buSzPct val="100000"/>
              <a:buFont typeface="Times"/>
              <a:buChar char="➢"/>
              <a:defRPr sz="1900" b="1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2018 Seed Technologist Training Manual Spanish: 1</a:t>
            </a: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85750" indent="-285750">
              <a:buSzPct val="100000"/>
              <a:buFont typeface="Times"/>
              <a:buChar char="➢"/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defRPr sz="1900">
                <a:solidFill>
                  <a:srgbClr val="3F5E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50" name="2018"/>
          <p:cNvSpPr txBox="1"/>
          <p:nvPr/>
        </p:nvSpPr>
        <p:spPr>
          <a:xfrm>
            <a:off x="6562282" y="1721224"/>
            <a:ext cx="93444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344D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351" name="VS"/>
          <p:cNvSpPr txBox="1"/>
          <p:nvPr/>
        </p:nvSpPr>
        <p:spPr>
          <a:xfrm>
            <a:off x="4455300" y="1808619"/>
            <a:ext cx="396361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3C5A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VS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652E8-AF53-7375-98B9-10773196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447" y="412226"/>
            <a:ext cx="4636065" cy="103196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SCST Publications</a:t>
            </a:r>
          </a:p>
        </p:txBody>
      </p:sp>
    </p:spTree>
    <p:extLst>
      <p:ext uri="{BB962C8B-B14F-4D97-AF65-F5344CB8AC3E}">
        <p14:creationId xmlns:p14="http://schemas.microsoft.com/office/powerpoint/2010/main" val="321213830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48" grpId="0" animBg="1" advAuto="0"/>
      <p:bldP spid="349" grpId="0" animBg="1" advAuto="0"/>
      <p:bldP spid="350" grpId="0" animBg="1" advAuto="0"/>
      <p:bldP spid="35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Visit us on LinkedIn for industry related job postings"/>
          <p:cNvSpPr txBox="1"/>
          <p:nvPr/>
        </p:nvSpPr>
        <p:spPr>
          <a:xfrm>
            <a:off x="978254" y="777252"/>
            <a:ext cx="7314240" cy="433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 b="1">
                <a:solidFill>
                  <a:srgbClr val="41572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Visit us on LinkedIn for industry related job postings</a:t>
            </a:r>
          </a:p>
        </p:txBody>
      </p:sp>
      <p:pic>
        <p:nvPicPr>
          <p:cNvPr id="376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07" y="2069237"/>
            <a:ext cx="1082676" cy="1082676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TextBox 13"/>
          <p:cNvSpPr txBox="1"/>
          <p:nvPr/>
        </p:nvSpPr>
        <p:spPr>
          <a:xfrm>
            <a:off x="3265287" y="2166008"/>
            <a:ext cx="5027207" cy="88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546F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AOSA and SCST</a:t>
            </a:r>
          </a:p>
          <a:p>
            <a:pPr>
              <a:defRPr sz="2800" b="1">
                <a:solidFill>
                  <a:srgbClr val="546F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www.linkedin.com/analyzeseeds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0EE67-9345-476B-92DD-14F7016F03CC}"/>
              </a:ext>
            </a:extLst>
          </p:cNvPr>
          <p:cNvSpPr txBox="1"/>
          <p:nvPr/>
        </p:nvSpPr>
        <p:spPr>
          <a:xfrm>
            <a:off x="1901707" y="4010348"/>
            <a:ext cx="6547090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sym typeface="Helvetica"/>
              </a:rPr>
              <a:t>14 Job posts were utilized on the AOSA/SCST Website and LinkedIn from June 2022 to present.  Each post is $130.00 split profit to both AOSA &amp; SCST.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sym typeface="Helvetica"/>
              </a:rPr>
              <a:t>Of those 14, three were a rush at $180.00 split.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2E2F29-E545-D6FF-5654-78F59A7C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39" y="142556"/>
            <a:ext cx="3203722" cy="607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Job Postings</a:t>
            </a:r>
          </a:p>
        </p:txBody>
      </p:sp>
    </p:spTree>
    <p:extLst>
      <p:ext uri="{BB962C8B-B14F-4D97-AF65-F5344CB8AC3E}">
        <p14:creationId xmlns:p14="http://schemas.microsoft.com/office/powerpoint/2010/main" val="42918263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08008-314D-4151-ABD0-BD07E135F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6" r="3" b="3"/>
          <a:stretch/>
        </p:blipFill>
        <p:spPr>
          <a:xfrm>
            <a:off x="3364167" y="10"/>
            <a:ext cx="5779833" cy="2285990"/>
          </a:xfrm>
          <a:prstGeom prst="rect">
            <a:avLst/>
          </a:prstGeom>
        </p:spPr>
      </p:pic>
      <p:pic>
        <p:nvPicPr>
          <p:cNvPr id="383" name="2020 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r="1" b="9462"/>
          <a:stretch/>
        </p:blipFill>
        <p:spPr>
          <a:xfrm>
            <a:off x="5021931" y="2286000"/>
            <a:ext cx="4122069" cy="2286000"/>
          </a:xfrm>
          <a:prstGeom prst="rect">
            <a:avLst/>
          </a:prstGeom>
        </p:spPr>
      </p:pic>
      <p:pic>
        <p:nvPicPr>
          <p:cNvPr id="4" name="Picture 3" descr="A picture containing text, outdoor, grass, sky&#10;&#10;Description automatically generated">
            <a:extLst>
              <a:ext uri="{FF2B5EF4-FFF2-40B4-BE49-F238E27FC236}">
                <a16:creationId xmlns:a16="http://schemas.microsoft.com/office/drawing/2014/main" id="{6C4A27ED-E9B9-E4E6-FA71-0C8AAC67F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r="3" b="41868"/>
          <a:stretch/>
        </p:blipFill>
        <p:spPr>
          <a:xfrm>
            <a:off x="3364167" y="4572001"/>
            <a:ext cx="5779833" cy="2286000"/>
          </a:xfrm>
          <a:prstGeom prst="rect">
            <a:avLst/>
          </a:prstGeom>
        </p:spPr>
      </p:pic>
      <p:sp useBgFill="1">
        <p:nvSpPr>
          <p:cNvPr id="385" name="Freeform: Shape 387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6" name="Rectangle 389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2" name="Content Placeholder 2"/>
          <p:cNvSpPr txBox="1">
            <a:spLocks noGrp="1"/>
          </p:cNvSpPr>
          <p:nvPr>
            <p:ph idx="1"/>
          </p:nvPr>
        </p:nvSpPr>
        <p:spPr>
          <a:xfrm>
            <a:off x="126399" y="2538323"/>
            <a:ext cx="612768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768094">
              <a:lnSpc>
                <a:spcPct val="90000"/>
              </a:lnSpc>
              <a:spcBef>
                <a:spcPts val="1000"/>
              </a:spcBef>
              <a:buSzTx/>
              <a:buNone/>
              <a:defRPr sz="5000" b="1" i="1">
                <a:ln>
                  <a:noFill/>
                </a:ln>
                <a:solidFill>
                  <a:srgbClr val="13676C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Nella Sue Demo"/>
              </a:rPr>
              <a:t>You’re Invited to South Dakota USA</a:t>
            </a:r>
          </a:p>
          <a:p>
            <a:pPr marL="0" indent="0" defTabSz="768094">
              <a:lnSpc>
                <a:spcPct val="90000"/>
              </a:lnSpc>
              <a:spcBef>
                <a:spcPts val="1000"/>
              </a:spcBef>
              <a:buSzTx/>
              <a:buNone/>
              <a:defRPr sz="1900" b="1">
                <a:ln>
                  <a:noFill/>
                </a:ln>
                <a:solidFill>
                  <a:srgbClr val="1D9AA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When:</a:t>
            </a:r>
            <a:r>
              <a:rPr lang="en-US" sz="1500" dirty="0"/>
              <a:t> </a:t>
            </a:r>
            <a:r>
              <a:rPr lang="en-US" sz="1500" b="0" dirty="0">
                <a:latin typeface="Verdana" panose="020B0604030504040204" pitchFamily="34" charset="0"/>
                <a:ea typeface="Verdana" panose="020B0604030504040204" pitchFamily="34" charset="0"/>
              </a:rPr>
              <a:t>June 1-6, 2024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defTabSz="768094">
              <a:lnSpc>
                <a:spcPct val="90000"/>
              </a:lnSpc>
              <a:spcBef>
                <a:spcPts val="0"/>
              </a:spcBef>
              <a:buSzTx/>
              <a:buNone/>
              <a:defRPr sz="1900" b="1">
                <a:ln>
                  <a:noFill/>
                </a:ln>
                <a:solidFill>
                  <a:srgbClr val="1D9AA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Where:</a:t>
            </a:r>
            <a:r>
              <a:rPr lang="en-US" sz="1500" b="0" dirty="0"/>
              <a:t> </a:t>
            </a:r>
            <a:r>
              <a:rPr lang="en-US" sz="1500" b="0" dirty="0">
                <a:latin typeface="Verdana" panose="020B0604030504040204" pitchFamily="34" charset="0"/>
                <a:ea typeface="Verdana" panose="020B0604030504040204" pitchFamily="34" charset="0"/>
              </a:rPr>
              <a:t>Rapid City, SD </a:t>
            </a:r>
          </a:p>
          <a:p>
            <a:pPr marL="0" indent="0" defTabSz="768094">
              <a:lnSpc>
                <a:spcPct val="90000"/>
              </a:lnSpc>
              <a:spcBef>
                <a:spcPts val="0"/>
              </a:spcBef>
              <a:buSzTx/>
              <a:buNone/>
              <a:defRPr sz="1900" b="1">
                <a:ln>
                  <a:noFill/>
                </a:ln>
                <a:solidFill>
                  <a:srgbClr val="1D9AA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	 </a:t>
            </a:r>
            <a:r>
              <a:rPr lang="en-US" sz="1500" b="0" dirty="0">
                <a:latin typeface="Verdana" panose="020B0604030504040204" pitchFamily="34" charset="0"/>
                <a:ea typeface="Verdana" panose="020B0604030504040204" pitchFamily="34" charset="0"/>
              </a:rPr>
              <a:t>Holiday Inn Rapid City-Rushmore Plaza</a:t>
            </a:r>
            <a:endParaRPr lang="en-US" sz="1500" b="0" dirty="0"/>
          </a:p>
          <a:p>
            <a:pPr marL="0" indent="0" defTabSz="768094">
              <a:lnSpc>
                <a:spcPct val="90000"/>
              </a:lnSpc>
              <a:spcBef>
                <a:spcPts val="0"/>
              </a:spcBef>
              <a:buSzTx/>
              <a:buNone/>
              <a:defRPr sz="1900" b="1">
                <a:ln>
                  <a:noFill/>
                </a:ln>
                <a:solidFill>
                  <a:srgbClr val="1D9AA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Who:</a:t>
            </a:r>
            <a:r>
              <a:rPr lang="en-US" sz="1500" b="0" dirty="0"/>
              <a:t> </a:t>
            </a:r>
            <a:r>
              <a:rPr lang="en-US" sz="1500" b="0" dirty="0">
                <a:latin typeface="Verdana" panose="020B0604030504040204" pitchFamily="34" charset="0"/>
                <a:ea typeface="Verdana" panose="020B0604030504040204" pitchFamily="34" charset="0"/>
              </a:rPr>
              <a:t>AOSA/SCST</a:t>
            </a:r>
          </a:p>
        </p:txBody>
      </p:sp>
    </p:spTree>
    <p:extLst>
      <p:ext uri="{BB962C8B-B14F-4D97-AF65-F5344CB8AC3E}">
        <p14:creationId xmlns:p14="http://schemas.microsoft.com/office/powerpoint/2010/main" val="264589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459" y="4237344"/>
            <a:ext cx="2627858" cy="2620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2019 AOSA-SCSTAnnual Meeting &amp; Tradeshow parks, Nevada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459" y="0"/>
            <a:ext cx="6605081" cy="26230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15" name="TextBox 19"/>
          <p:cNvSpPr txBox="1"/>
          <p:nvPr/>
        </p:nvSpPr>
        <p:spPr>
          <a:xfrm>
            <a:off x="1581126" y="3429000"/>
            <a:ext cx="7731712" cy="24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 algn="ctr">
              <a:lnSpc>
                <a:spcPct val="130000"/>
              </a:lnSpc>
              <a:defRPr sz="3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rPr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20</a:t>
            </a:r>
            <a:r>
              <a:rPr lang="en-US"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23</a:t>
            </a:r>
            <a:r>
              <a:rPr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 AOSA</a:t>
            </a:r>
            <a:r>
              <a:rPr lang="en-US"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 &amp; SCST</a:t>
            </a:r>
            <a:r>
              <a:rPr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 </a:t>
            </a:r>
            <a:endParaRPr lang="en-US" sz="4000" dirty="0">
              <a:solidFill>
                <a:schemeClr val="accent1"/>
              </a:solidFill>
              <a:latin typeface="Calisto MT" panose="02040603050505030304" pitchFamily="18" charset="0"/>
            </a:endParaRPr>
          </a:p>
          <a:p>
            <a:pPr lvl="1" indent="457200" algn="ctr">
              <a:lnSpc>
                <a:spcPct val="130000"/>
              </a:lnSpc>
              <a:defRPr sz="3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rPr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State of </a:t>
            </a:r>
            <a:r>
              <a:rPr lang="en-US"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t</a:t>
            </a:r>
            <a:r>
              <a:rPr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he Association</a:t>
            </a:r>
            <a:endParaRPr lang="en-US" sz="4000" dirty="0">
              <a:solidFill>
                <a:schemeClr val="accent1"/>
              </a:solidFill>
              <a:latin typeface="Calisto MT" panose="02040603050505030304" pitchFamily="18" charset="0"/>
            </a:endParaRPr>
          </a:p>
          <a:p>
            <a:pPr lvl="1" indent="457200" algn="ctr">
              <a:lnSpc>
                <a:spcPct val="130000"/>
              </a:lnSpc>
              <a:defRPr sz="3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4000" dirty="0">
                <a:solidFill>
                  <a:schemeClr val="accent1"/>
                </a:solidFill>
                <a:latin typeface="Calisto MT" panose="02040603050505030304" pitchFamily="18" charset="0"/>
              </a:rPr>
              <a:t> and Society</a:t>
            </a:r>
            <a:endParaRPr sz="4000" dirty="0">
              <a:solidFill>
                <a:schemeClr val="accent1"/>
              </a:solidFill>
              <a:latin typeface="Calisto MT" panose="0204060305050503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>
            <a:spLocks noGrp="1"/>
          </p:cNvSpPr>
          <p:nvPr>
            <p:ph type="title"/>
          </p:nvPr>
        </p:nvSpPr>
        <p:spPr>
          <a:xfrm>
            <a:off x="457199" y="38469"/>
            <a:ext cx="8229601" cy="58477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5238" spc="158">
                <a:effectLst>
                  <a:outerShdw blurRad="36957" dist="36957" dir="2700000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4000" dirty="0"/>
              <a:t>Keep up with</a:t>
            </a:r>
            <a:r>
              <a:rPr lang="en-US" sz="4000" dirty="0"/>
              <a:t> </a:t>
            </a:r>
            <a:r>
              <a:rPr sz="4000" dirty="0"/>
              <a:t>AOSA</a:t>
            </a:r>
            <a:r>
              <a:rPr lang="en-US" sz="4000" dirty="0"/>
              <a:t>/SCST</a:t>
            </a:r>
            <a:endParaRPr sz="4000" dirty="0"/>
          </a:p>
        </p:txBody>
      </p:sp>
      <p:sp>
        <p:nvSpPr>
          <p:cNvPr id="23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456034" y="2231940"/>
            <a:ext cx="6463060" cy="33082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AOSA and SCST</a:t>
            </a:r>
          </a:p>
        </p:txBody>
      </p:sp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85" y="2070717"/>
            <a:ext cx="649620" cy="653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34" y="3438371"/>
            <a:ext cx="653271" cy="65327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Box 8"/>
          <p:cNvSpPr txBox="1"/>
          <p:nvPr/>
        </p:nvSpPr>
        <p:spPr>
          <a:xfrm>
            <a:off x="2456034" y="3559840"/>
            <a:ext cx="166306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@analyzeseeds</a:t>
            </a:r>
          </a:p>
        </p:txBody>
      </p:sp>
      <p:sp>
        <p:nvSpPr>
          <p:cNvPr id="236" name="TextBox 9"/>
          <p:cNvSpPr txBox="1"/>
          <p:nvPr/>
        </p:nvSpPr>
        <p:spPr>
          <a:xfrm>
            <a:off x="1857635" y="898804"/>
            <a:ext cx="542872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 i="1">
                <a:solidFill>
                  <a:srgbClr val="1482A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Follow/Like/Share</a:t>
            </a:r>
            <a:r>
              <a:rPr lang="en-US" dirty="0"/>
              <a:t>/Watch</a:t>
            </a:r>
            <a:r>
              <a:rPr dirty="0"/>
              <a:t>!</a:t>
            </a:r>
          </a:p>
        </p:txBody>
      </p:sp>
      <p:sp>
        <p:nvSpPr>
          <p:cNvPr id="237" name="TextBox 10"/>
          <p:cNvSpPr txBox="1"/>
          <p:nvPr/>
        </p:nvSpPr>
        <p:spPr>
          <a:xfrm>
            <a:off x="723897" y="5259983"/>
            <a:ext cx="769620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Connect with us via Twitter and Facebook to stay updated on events, news, job postings and more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38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38" y="2085393"/>
            <a:ext cx="682623" cy="6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extBox 13"/>
          <p:cNvSpPr txBox="1"/>
          <p:nvPr/>
        </p:nvSpPr>
        <p:spPr>
          <a:xfrm>
            <a:off x="5524727" y="2107934"/>
            <a:ext cx="3619273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AOSA and SCST</a:t>
            </a:r>
          </a:p>
          <a:p>
            <a:pPr>
              <a:defRPr sz="16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www.linkedin.com/analyzeseeds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81943-8673-4AC3-A94B-886C77FC4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755" y="3418995"/>
            <a:ext cx="667708" cy="682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33E53-DF68-43EF-8B95-1F336BEE4B1B}"/>
              </a:ext>
            </a:extLst>
          </p:cNvPr>
          <p:cNvSpPr txBox="1"/>
          <p:nvPr/>
        </p:nvSpPr>
        <p:spPr>
          <a:xfrm>
            <a:off x="5524727" y="3392470"/>
            <a:ext cx="3472690" cy="89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defRPr sz="20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AOSA and SCST</a:t>
            </a:r>
          </a:p>
          <a:p>
            <a:pPr>
              <a:defRPr sz="16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www.youtube.com </a:t>
            </a:r>
          </a:p>
          <a:p>
            <a:pPr>
              <a:defRPr sz="1600">
                <a:solidFill>
                  <a:srgbClr val="081F5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Seed Analysts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at a podium&#10;&#10;Description automatically generated">
            <a:extLst>
              <a:ext uri="{FF2B5EF4-FFF2-40B4-BE49-F238E27FC236}">
                <a16:creationId xmlns:a16="http://schemas.microsoft.com/office/drawing/2014/main" id="{A52BAEBF-9EDF-CC4C-EB02-4B1F88F9F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r="9303" b="-1"/>
          <a:stretch/>
        </p:blipFill>
        <p:spPr>
          <a:xfrm>
            <a:off x="143313" y="171715"/>
            <a:ext cx="5859289" cy="3724422"/>
          </a:xfrm>
          <a:prstGeom prst="rect">
            <a:avLst/>
          </a:prstGeom>
        </p:spPr>
      </p:pic>
      <p:pic>
        <p:nvPicPr>
          <p:cNvPr id="8" name="Picture 7" descr="A logo for an annual meeting&#10;&#10;Description automatically generated with low confidence">
            <a:extLst>
              <a:ext uri="{FF2B5EF4-FFF2-40B4-BE49-F238E27FC236}">
                <a16:creationId xmlns:a16="http://schemas.microsoft.com/office/drawing/2014/main" id="{A9E992A7-50B7-9132-A3AE-5C41D760F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110"/>
          <a:stretch/>
        </p:blipFill>
        <p:spPr>
          <a:xfrm>
            <a:off x="6146999" y="169254"/>
            <a:ext cx="2870033" cy="2066161"/>
          </a:xfrm>
          <a:prstGeom prst="rect">
            <a:avLst/>
          </a:prstGeom>
        </p:spPr>
      </p:pic>
      <p:pic>
        <p:nvPicPr>
          <p:cNvPr id="20" name="Picture 19" descr="A group of men standing together&#10;&#10;Description automatically generated with low confidence">
            <a:extLst>
              <a:ext uri="{FF2B5EF4-FFF2-40B4-BE49-F238E27FC236}">
                <a16:creationId xmlns:a16="http://schemas.microsoft.com/office/drawing/2014/main" id="{0C7F7A83-BAA8-CA55-B381-64C8AE84F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34093" b="-2"/>
          <a:stretch/>
        </p:blipFill>
        <p:spPr>
          <a:xfrm>
            <a:off x="143315" y="4070780"/>
            <a:ext cx="2856520" cy="2624098"/>
          </a:xfrm>
          <a:prstGeom prst="rect">
            <a:avLst/>
          </a:prstGeom>
        </p:spPr>
      </p:pic>
      <p:pic>
        <p:nvPicPr>
          <p:cNvPr id="30" name="Picture 2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D0CFBB1-25B6-0852-12A1-D39119793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r="5932"/>
          <a:stretch/>
        </p:blipFill>
        <p:spPr>
          <a:xfrm>
            <a:off x="3139219" y="4074509"/>
            <a:ext cx="2860637" cy="2605117"/>
          </a:xfrm>
          <a:prstGeom prst="rect">
            <a:avLst/>
          </a:prstGeom>
        </p:spPr>
      </p:pic>
      <p:pic>
        <p:nvPicPr>
          <p:cNvPr id="26" name="Picture 2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C332AB-EE08-2AC1-A834-C2AD47BC68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 b="-5"/>
          <a:stretch/>
        </p:blipFill>
        <p:spPr>
          <a:xfrm>
            <a:off x="6134581" y="2391883"/>
            <a:ext cx="2870033" cy="2072296"/>
          </a:xfrm>
          <a:prstGeom prst="rect">
            <a:avLst/>
          </a:prstGeom>
        </p:spPr>
      </p:pic>
      <p:pic>
        <p:nvPicPr>
          <p:cNvPr id="36" name="Picture 3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BF2F02E-D969-867B-841F-90EA2E5474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r="6693" b="-3"/>
          <a:stretch/>
        </p:blipFill>
        <p:spPr>
          <a:xfrm>
            <a:off x="6145495" y="4620643"/>
            <a:ext cx="2870033" cy="20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31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724340-211F-25AD-4D58-EBFB786B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759912"/>
            <a:ext cx="7198799" cy="1280890"/>
          </a:xfrm>
        </p:spPr>
        <p:txBody>
          <a:bodyPr>
            <a:noAutofit/>
          </a:bodyPr>
          <a:lstStyle/>
          <a:p>
            <a:r>
              <a:rPr lang="en-US" sz="2700" b="1" dirty="0"/>
              <a:t>What’s New on </a:t>
            </a:r>
            <a:r>
              <a:rPr lang="en-US" sz="2700" b="1" dirty="0">
                <a:hlinkClick r:id="rId2"/>
              </a:rPr>
              <a:t>www.analyzeseeds.com</a:t>
            </a:r>
            <a:r>
              <a:rPr lang="en-US" sz="2700" b="1" dirty="0"/>
              <a:t> ?</a:t>
            </a:r>
            <a:br>
              <a:rPr lang="en-US" sz="2700" b="1" dirty="0"/>
            </a:br>
            <a:endParaRPr lang="en-US" sz="2700" b="1" dirty="0"/>
          </a:p>
        </p:txBody>
      </p:sp>
      <p:graphicFrame>
        <p:nvGraphicFramePr>
          <p:cNvPr id="330" name="Home page was updated to enhance the identity of the site…">
            <a:extLst>
              <a:ext uri="{FF2B5EF4-FFF2-40B4-BE49-F238E27FC236}">
                <a16:creationId xmlns:a16="http://schemas.microsoft.com/office/drawing/2014/main" id="{1B5BAE01-23CC-3D86-0C3F-2DF6837B2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69529"/>
              </p:ext>
            </p:extLst>
          </p:nvPr>
        </p:nvGraphicFramePr>
        <p:xfrm>
          <a:off x="2125236" y="1922720"/>
          <a:ext cx="6838728" cy="209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text, emblem, symbol, circle&#10;&#10;Description automatically generated">
            <a:extLst>
              <a:ext uri="{FF2B5EF4-FFF2-40B4-BE49-F238E27FC236}">
                <a16:creationId xmlns:a16="http://schemas.microsoft.com/office/drawing/2014/main" id="{F927CECD-DFCC-CF15-0CDA-D22998488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7" y="4805595"/>
            <a:ext cx="2132062" cy="20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Visit us on LinkedIn for industry related job postings"/>
          <p:cNvSpPr txBox="1"/>
          <p:nvPr/>
        </p:nvSpPr>
        <p:spPr>
          <a:xfrm>
            <a:off x="1726702" y="1850263"/>
            <a:ext cx="7204917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 b="1">
                <a:solidFill>
                  <a:srgbClr val="41572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dirty="0"/>
              <a:t>Visit us on </a:t>
            </a:r>
            <a:r>
              <a:rPr lang="en-US" dirty="0"/>
              <a:t>YouTube for Understanding Seed Testing</a:t>
            </a:r>
          </a:p>
        </p:txBody>
      </p:sp>
      <p:pic>
        <p:nvPicPr>
          <p:cNvPr id="37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762" y="3002297"/>
            <a:ext cx="1058728" cy="1082676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TextBox 13"/>
          <p:cNvSpPr txBox="1"/>
          <p:nvPr/>
        </p:nvSpPr>
        <p:spPr>
          <a:xfrm>
            <a:off x="3742809" y="3002297"/>
            <a:ext cx="5027207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546F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AOSA and SCST</a:t>
            </a:r>
          </a:p>
          <a:p>
            <a:pPr>
              <a:defRPr sz="2800" b="1">
                <a:solidFill>
                  <a:srgbClr val="546F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hlinkClick r:id="rId3"/>
              </a:rPr>
              <a:t>www.</a:t>
            </a:r>
            <a:r>
              <a:rPr lang="en-US" dirty="0">
                <a:hlinkClick r:id="rId3"/>
              </a:rPr>
              <a:t>youtube.com</a:t>
            </a:r>
            <a:endParaRPr lang="en-US" dirty="0"/>
          </a:p>
          <a:p>
            <a:pPr>
              <a:defRPr sz="2800" b="1">
                <a:solidFill>
                  <a:srgbClr val="546F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And search Seed Analysts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77C072-76E9-F0E3-AF7E-D863A840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Films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62424-D0C4-42B1-1CEF-091B7533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22" y="5571633"/>
            <a:ext cx="1652159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73ADC-D178-364D-712E-012EB7A70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479" y="5610109"/>
            <a:ext cx="1335140" cy="12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00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creen Shot 2019-05-23 at 9.33.25 AM.png" descr="Screen Shot 2019-05-23 at 9.33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1362451"/>
            <a:ext cx="1836249" cy="238712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Jess Peterson - SCST Executive Director"/>
          <p:cNvSpPr txBox="1"/>
          <p:nvPr/>
        </p:nvSpPr>
        <p:spPr>
          <a:xfrm>
            <a:off x="2990576" y="1358493"/>
            <a:ext cx="423743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Jess Peterson </a:t>
            </a:r>
            <a:r>
              <a:rPr lang="en-US" dirty="0"/>
              <a:t>–</a:t>
            </a:r>
            <a:r>
              <a:rPr dirty="0"/>
              <a:t> Executive Director</a:t>
            </a:r>
          </a:p>
        </p:txBody>
      </p:sp>
      <p:sp>
        <p:nvSpPr>
          <p:cNvPr id="297" name="Oversees SCST Operations…"/>
          <p:cNvSpPr txBox="1"/>
          <p:nvPr/>
        </p:nvSpPr>
        <p:spPr>
          <a:xfrm>
            <a:off x="2990576" y="1788735"/>
            <a:ext cx="3162845" cy="156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Oversees SCST Operations</a:t>
            </a:r>
          </a:p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Implements Programs and Policies</a:t>
            </a:r>
          </a:p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Annual Meeting Management</a:t>
            </a:r>
          </a:p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Ensures Budget Compliance</a:t>
            </a:r>
          </a:p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Outreach and Public Relations</a:t>
            </a:r>
          </a:p>
          <a:p>
            <a:pPr marL="180472" indent="-180472">
              <a:lnSpc>
                <a:spcPct val="11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Admin Support to Elected Officers</a:t>
            </a:r>
          </a:p>
        </p:txBody>
      </p:sp>
      <p:pic>
        <p:nvPicPr>
          <p:cNvPr id="298" name="Screen Shot 2019-05-23 at 9.39.40 AM.png" descr="Screen Shot 2019-05-23 at 9.39.4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34" y="4305944"/>
            <a:ext cx="1851959" cy="2387125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Kelly Polzin - SCST Director of Membership Services"/>
          <p:cNvSpPr txBox="1"/>
          <p:nvPr/>
        </p:nvSpPr>
        <p:spPr>
          <a:xfrm>
            <a:off x="431999" y="4232077"/>
            <a:ext cx="4605872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Kelly Polzin </a:t>
            </a:r>
            <a:r>
              <a:rPr lang="en-US" dirty="0"/>
              <a:t>– </a:t>
            </a:r>
            <a:r>
              <a:rPr dirty="0"/>
              <a:t>Director of </a:t>
            </a:r>
            <a:r>
              <a:rPr lang="en-US" dirty="0"/>
              <a:t>Operations</a:t>
            </a:r>
            <a:endParaRPr dirty="0"/>
          </a:p>
        </p:txBody>
      </p:sp>
      <p:sp>
        <p:nvSpPr>
          <p:cNvPr id="300" name="Maintains Membership Services…"/>
          <p:cNvSpPr txBox="1"/>
          <p:nvPr/>
        </p:nvSpPr>
        <p:spPr>
          <a:xfrm>
            <a:off x="410715" y="4662320"/>
            <a:ext cx="5155446" cy="2134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Maintains Membership Services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and Updates Seed Technologists Training Manual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Processes and Tracks Publication Orders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Social Media and Email Inquiries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Committee Activities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Maintains Exam Candidate Database</a:t>
            </a:r>
            <a:endParaRPr lang="en-US" dirty="0"/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2D43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Updates and Maintains analyzeseeds.com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B6215-04DD-A7CD-BE51-E4EBB7D7C810}"/>
              </a:ext>
            </a:extLst>
          </p:cNvPr>
          <p:cNvSpPr txBox="1"/>
          <p:nvPr/>
        </p:nvSpPr>
        <p:spPr>
          <a:xfrm>
            <a:off x="0" y="208230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AOSA/SCST Executive Office</a:t>
            </a:r>
          </a:p>
        </p:txBody>
      </p:sp>
    </p:spTree>
    <p:extLst>
      <p:ext uri="{BB962C8B-B14F-4D97-AF65-F5344CB8AC3E}">
        <p14:creationId xmlns:p14="http://schemas.microsoft.com/office/powerpoint/2010/main" val="102691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BD0F1-4525-08E8-12B1-EFDFDBCD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25" y="307238"/>
            <a:ext cx="7284749" cy="516627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AOSA/SCST Executive Office Cont.</a:t>
            </a:r>
          </a:p>
        </p:txBody>
      </p:sp>
      <p:sp>
        <p:nvSpPr>
          <p:cNvPr id="315" name="Lia Biondo - SCST Membership &amp; Public Outreach"/>
          <p:cNvSpPr txBox="1"/>
          <p:nvPr/>
        </p:nvSpPr>
        <p:spPr>
          <a:xfrm>
            <a:off x="3297283" y="2851116"/>
            <a:ext cx="5559916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defTabSz="310896">
              <a:spcAft>
                <a:spcPts val="600"/>
              </a:spcAft>
            </a:pPr>
            <a:r>
              <a:rPr b="1" kern="1200" dirty="0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Lia Biondo - Membership &amp; Public Outreach</a:t>
            </a:r>
            <a:endParaRPr dirty="0"/>
          </a:p>
        </p:txBody>
      </p:sp>
      <p:sp>
        <p:nvSpPr>
          <p:cNvPr id="316" name="Maintain Active Presence on Social Media…"/>
          <p:cNvSpPr txBox="1"/>
          <p:nvPr/>
        </p:nvSpPr>
        <p:spPr>
          <a:xfrm>
            <a:off x="3840477" y="3333189"/>
            <a:ext cx="4473528" cy="147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22721" indent="-122721" defTabSz="310896">
              <a:lnSpc>
                <a:spcPct val="120000"/>
              </a:lnSpc>
              <a:spcAft>
                <a:spcPts val="600"/>
              </a:spcAft>
              <a:buSzPct val="100000"/>
              <a:buChar char="•"/>
              <a:defRPr sz="1700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Maintain Active Presence on Social Media </a:t>
            </a:r>
          </a:p>
          <a:p>
            <a:pPr marL="122721" indent="-122721" defTabSz="310896">
              <a:lnSpc>
                <a:spcPct val="120000"/>
              </a:lnSpc>
              <a:spcAft>
                <a:spcPts val="600"/>
              </a:spcAft>
              <a:buSzPct val="100000"/>
              <a:buChar char="•"/>
              <a:defRPr sz="1700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Job Posting Advertisement</a:t>
            </a:r>
            <a:r>
              <a:rPr lang="en-US"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 on Social Media outlets</a:t>
            </a:r>
            <a:r>
              <a:rPr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</a:p>
          <a:p>
            <a:pPr marL="122721" indent="-122721" defTabSz="310896">
              <a:lnSpc>
                <a:spcPct val="120000"/>
              </a:lnSpc>
              <a:spcAft>
                <a:spcPts val="600"/>
              </a:spcAft>
              <a:buSzPct val="100000"/>
              <a:buChar char="•"/>
              <a:defRPr sz="1700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Design Public Relations Materials</a:t>
            </a:r>
          </a:p>
          <a:p>
            <a:pPr marL="122721" indent="-122721" defTabSz="310896">
              <a:lnSpc>
                <a:spcPct val="120000"/>
              </a:lnSpc>
              <a:spcAft>
                <a:spcPts val="600"/>
              </a:spcAft>
              <a:buSzPct val="100000"/>
              <a:buChar char="•"/>
              <a:defRPr sz="1700">
                <a:solidFill>
                  <a:srgbClr val="283B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kern="1200" dirty="0">
                <a:solidFill>
                  <a:srgbClr val="283B1B"/>
                </a:solidFill>
                <a:latin typeface="Times New Roman"/>
                <a:ea typeface="+mn-ea"/>
                <a:cs typeface="Times New Roman"/>
                <a:sym typeface="Times New Roman"/>
              </a:rPr>
              <a:t>Draft Press Statements</a:t>
            </a:r>
            <a:endParaRPr sz="1600" dirty="0"/>
          </a:p>
        </p:txBody>
      </p:sp>
      <p:pic>
        <p:nvPicPr>
          <p:cNvPr id="317" name="Screen Shot 2019-05-23 at 10.48.17 AM.png" descr="Screen Shot 2019-05-23 at 10.48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25" y="2434996"/>
            <a:ext cx="1822230" cy="23774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20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creen Shot 2019-05-23 at 9.43.47 AM.png" descr="Screen Shot 2019-05-23 at 9.43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10" y="4319164"/>
            <a:ext cx="1702515" cy="2384927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Kristin Albers - SCST Director of Finance"/>
          <p:cNvSpPr txBox="1"/>
          <p:nvPr/>
        </p:nvSpPr>
        <p:spPr>
          <a:xfrm>
            <a:off x="356051" y="4598835"/>
            <a:ext cx="5059523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Krist</a:t>
            </a:r>
            <a:r>
              <a:rPr lang="en-US" dirty="0"/>
              <a:t>e</a:t>
            </a:r>
            <a:r>
              <a:rPr dirty="0"/>
              <a:t>n </a:t>
            </a:r>
            <a:r>
              <a:rPr lang="en-US" dirty="0"/>
              <a:t>Robertson</a:t>
            </a:r>
            <a:r>
              <a:rPr dirty="0"/>
              <a:t> - Director of Finance</a:t>
            </a:r>
          </a:p>
        </p:txBody>
      </p:sp>
      <p:sp>
        <p:nvSpPr>
          <p:cNvPr id="307" name="Manages Online Accounts Payable System…"/>
          <p:cNvSpPr txBox="1"/>
          <p:nvPr/>
        </p:nvSpPr>
        <p:spPr>
          <a:xfrm>
            <a:off x="356051" y="5029718"/>
            <a:ext cx="3823047" cy="167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Online Accounts Payable System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Expense Reports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Scheduling of Outside Audits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Manages Cash Flow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Maintains Payment Information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Vendor Point of Contact</a:t>
            </a:r>
          </a:p>
        </p:txBody>
      </p:sp>
      <p:sp>
        <p:nvSpPr>
          <p:cNvPr id="308" name="Kelly Fogarty - AOSA Event Operations"/>
          <p:cNvSpPr txBox="1"/>
          <p:nvPr/>
        </p:nvSpPr>
        <p:spPr>
          <a:xfrm>
            <a:off x="3114377" y="1421650"/>
            <a:ext cx="4977948" cy="40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Kelly Fogarty - AOSA Event Operations </a:t>
            </a:r>
          </a:p>
        </p:txBody>
      </p:sp>
      <p:sp>
        <p:nvSpPr>
          <p:cNvPr id="309" name="Act as Liaison to Host/Local Planning Committees…"/>
          <p:cNvSpPr txBox="1"/>
          <p:nvPr/>
        </p:nvSpPr>
        <p:spPr>
          <a:xfrm>
            <a:off x="3114377" y="1831417"/>
            <a:ext cx="4477891" cy="167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Act as Liaison to Host/Local Planning Committees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Manage Negotiations and Requests From Host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Act as Liaison to Hotel Negotiator 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Point of Contact for Annual Meeting 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Provide Insight in Preparing Bids</a:t>
            </a:r>
          </a:p>
          <a:p>
            <a:pPr marL="180472" indent="-180472">
              <a:lnSpc>
                <a:spcPct val="120000"/>
              </a:lnSpc>
              <a:buSzPct val="100000"/>
              <a:buChar char="•"/>
              <a:defRPr sz="1600">
                <a:solidFill>
                  <a:srgbClr val="3149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Provide Consulting for Annual Meeting Tours</a:t>
            </a:r>
          </a:p>
        </p:txBody>
      </p:sp>
      <p:pic>
        <p:nvPicPr>
          <p:cNvPr id="310" name="Screen Shot 2019-05-23 at 10.49.19 AM.png" descr="Screen Shot 2019-05-23 at 10.49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1" y="1315786"/>
            <a:ext cx="1822113" cy="23849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836BF-0B0D-3858-8619-0ADAEB4C7F38}"/>
              </a:ext>
            </a:extLst>
          </p:cNvPr>
          <p:cNvSpPr txBox="1"/>
          <p:nvPr/>
        </p:nvSpPr>
        <p:spPr>
          <a:xfrm>
            <a:off x="0" y="15390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AOSA/SCST Executive Office Cont.</a:t>
            </a:r>
          </a:p>
        </p:txBody>
      </p:sp>
    </p:spTree>
    <p:extLst>
      <p:ext uri="{BB962C8B-B14F-4D97-AF65-F5344CB8AC3E}">
        <p14:creationId xmlns:p14="http://schemas.microsoft.com/office/powerpoint/2010/main" val="26434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rrently focusing on critical elements of the proposed USTO bylaws…"/>
          <p:cNvSpPr txBox="1"/>
          <p:nvPr/>
        </p:nvSpPr>
        <p:spPr>
          <a:xfrm>
            <a:off x="4525803" y="2543301"/>
            <a:ext cx="92393" cy="54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70000"/>
              </a:lnSpc>
              <a:buSzPct val="100000"/>
              <a:defRPr sz="2000" b="1">
                <a:solidFill>
                  <a:srgbClr val="293E1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A9CC8-A097-430E-FBD3-8615873F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99" y="633162"/>
            <a:ext cx="6589199" cy="738664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Uniformity Working Group</a:t>
            </a:r>
            <a:br>
              <a:rPr lang="en-US" b="1" dirty="0"/>
            </a:br>
            <a:br>
              <a:rPr lang="en-US" b="1" dirty="0"/>
            </a:br>
            <a:br>
              <a:rPr kumimoji="0" lang="en-US" sz="21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</a:b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95C2E-AC3D-8546-8ABF-7817130BC1B9}"/>
              </a:ext>
            </a:extLst>
          </p:cNvPr>
          <p:cNvSpPr txBox="1"/>
          <p:nvPr/>
        </p:nvSpPr>
        <p:spPr>
          <a:xfrm>
            <a:off x="1837853" y="1846200"/>
            <a:ext cx="33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Purity &amp; Contamination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2F8CB-C948-6FD3-EE97-C6B46829EF87}"/>
              </a:ext>
            </a:extLst>
          </p:cNvPr>
          <p:cNvSpPr txBox="1"/>
          <p:nvPr/>
        </p:nvSpPr>
        <p:spPr>
          <a:xfrm>
            <a:off x="5423026" y="1861589"/>
            <a:ext cx="229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Report of Analysis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AE64A-F8E2-0DB4-C188-91ABD87C6452}"/>
              </a:ext>
            </a:extLst>
          </p:cNvPr>
          <p:cNvSpPr txBox="1"/>
          <p:nvPr/>
        </p:nvSpPr>
        <p:spPr>
          <a:xfrm>
            <a:off x="1837853" y="2435726"/>
            <a:ext cx="2073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Continued to try to tackle the issue of how to report noxious weeds when found in the purity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Labs are split 50/50 on how it is being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Admitted defeat on the topic as it is hard to make half the membership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2425C-A7DC-2206-5152-EAEE2A47054A}"/>
              </a:ext>
            </a:extLst>
          </p:cNvPr>
          <p:cNvSpPr txBox="1"/>
          <p:nvPr/>
        </p:nvSpPr>
        <p:spPr>
          <a:xfrm>
            <a:off x="5423026" y="2435726"/>
            <a:ext cx="1883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Worked with the Handbook Committee to update the ROA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Created a guide for Seed Companies on how to interpret the 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Created an Excel generic ROA template for anyone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19C42-F22B-2837-7A34-22FF1F1343EB}"/>
              </a:ext>
            </a:extLst>
          </p:cNvPr>
          <p:cNvSpPr txBox="1"/>
          <p:nvPr/>
        </p:nvSpPr>
        <p:spPr>
          <a:xfrm>
            <a:off x="1837853" y="5298048"/>
            <a:ext cx="5468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Both groups are on hiatus.  However, if issues should arise, they will resume.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sz="14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9AB0E-5E9E-4592-92A1-F266F49E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99" y="5875367"/>
            <a:ext cx="1137168" cy="885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4ED0A3-F439-2075-ECDD-C0B080FDD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664" y="5875367"/>
            <a:ext cx="918966" cy="8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74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4130</TotalTime>
  <Words>1317</Words>
  <Application>Microsoft Office PowerPoint</Application>
  <PresentationFormat>On-screen Show (4:3)</PresentationFormat>
  <Paragraphs>231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Calisto MT</vt:lpstr>
      <vt:lpstr>Century Gothic</vt:lpstr>
      <vt:lpstr>Nella Sue Demo</vt:lpstr>
      <vt:lpstr>Times</vt:lpstr>
      <vt:lpstr>Times New Roman</vt:lpstr>
      <vt:lpstr>Tw Cen MT</vt:lpstr>
      <vt:lpstr>Tw Cen MT Condensed</vt:lpstr>
      <vt:lpstr>Verdana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What’s New on www.analyzeseeds.com ? </vt:lpstr>
      <vt:lpstr>Short Films</vt:lpstr>
      <vt:lpstr>PowerPoint Presentation</vt:lpstr>
      <vt:lpstr>AOSA/SCST Executive Office Cont.</vt:lpstr>
      <vt:lpstr>PowerPoint Presentation</vt:lpstr>
      <vt:lpstr>Uniformity Working Group    </vt:lpstr>
      <vt:lpstr>Uniformity Working Group Cont.</vt:lpstr>
      <vt:lpstr>AOSA Membership</vt:lpstr>
      <vt:lpstr>PowerPoint Presentation</vt:lpstr>
      <vt:lpstr>Sneak Peak… Future Annual Meetings </vt:lpstr>
      <vt:lpstr>PowerPoint Presentation</vt:lpstr>
      <vt:lpstr>Seed Today &amp; Seed World</vt:lpstr>
      <vt:lpstr>AOSA Publications</vt:lpstr>
      <vt:lpstr>SCST Publications</vt:lpstr>
      <vt:lpstr>Job Postings</vt:lpstr>
      <vt:lpstr>PowerPoint Presentation</vt:lpstr>
      <vt:lpstr>Keep up with AOSA/SCST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Polzin</dc:creator>
  <cp:lastModifiedBy>Kelly Polzin</cp:lastModifiedBy>
  <cp:revision>150</cp:revision>
  <dcterms:modified xsi:type="dcterms:W3CDTF">2023-07-03T21:11:20Z</dcterms:modified>
</cp:coreProperties>
</file>