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71" r:id="rId4"/>
    <p:sldId id="270" r:id="rId5"/>
    <p:sldId id="266" r:id="rId6"/>
    <p:sldId id="267" r:id="rId7"/>
    <p:sldId id="268" r:id="rId8"/>
    <p:sldId id="269" r:id="rId9"/>
    <p:sldId id="258" r:id="rId10"/>
    <p:sldId id="260" r:id="rId11"/>
    <p:sldId id="263" r:id="rId12"/>
    <p:sldId id="262"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FBE60-949A-4E3E-A954-49649091E03C}"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FB429C65-18D8-48EB-9604-5846DB352DA0}">
      <dgm:prSet/>
      <dgm:spPr/>
      <dgm:t>
        <a:bodyPr/>
        <a:lstStyle/>
        <a:p>
          <a:r>
            <a:rPr lang="en-US" dirty="0"/>
            <a:t>Seed Lots</a:t>
          </a:r>
        </a:p>
      </dgm:t>
    </dgm:pt>
    <dgm:pt modelId="{2611225E-CAAB-4BF8-8F2B-48FF114D36D1}" type="parTrans" cxnId="{455CB8FA-7AE1-4CB8-9BCD-4FE8FAA724AC}">
      <dgm:prSet/>
      <dgm:spPr/>
      <dgm:t>
        <a:bodyPr/>
        <a:lstStyle/>
        <a:p>
          <a:endParaRPr lang="en-US"/>
        </a:p>
      </dgm:t>
    </dgm:pt>
    <dgm:pt modelId="{F2705762-CA30-4F8F-9020-7B1D5B7DF10A}" type="sibTrans" cxnId="{455CB8FA-7AE1-4CB8-9BCD-4FE8FAA724AC}">
      <dgm:prSet/>
      <dgm:spPr/>
      <dgm:t>
        <a:bodyPr/>
        <a:lstStyle/>
        <a:p>
          <a:endParaRPr lang="en-US"/>
        </a:p>
      </dgm:t>
    </dgm:pt>
    <dgm:pt modelId="{A041E547-3D18-4045-8125-E4A13BBD59BB}">
      <dgm:prSet/>
      <dgm:spPr/>
      <dgm:t>
        <a:bodyPr/>
        <a:lstStyle/>
        <a:p>
          <a:r>
            <a:rPr lang="en-US"/>
            <a:t>Test 6 lots of T. michelianum with varying quality.</a:t>
          </a:r>
        </a:p>
      </dgm:t>
    </dgm:pt>
    <dgm:pt modelId="{860A3376-61FB-4DA0-BE5B-2C0E81F49F2D}" type="parTrans" cxnId="{3C3FC9E3-5E25-4C1E-B6E6-7AE1DAEAAB3F}">
      <dgm:prSet/>
      <dgm:spPr/>
      <dgm:t>
        <a:bodyPr/>
        <a:lstStyle/>
        <a:p>
          <a:endParaRPr lang="en-US"/>
        </a:p>
      </dgm:t>
    </dgm:pt>
    <dgm:pt modelId="{52E46F88-207D-49AD-B246-2DCAAE89B03D}" type="sibTrans" cxnId="{3C3FC9E3-5E25-4C1E-B6E6-7AE1DAEAAB3F}">
      <dgm:prSet/>
      <dgm:spPr/>
      <dgm:t>
        <a:bodyPr/>
        <a:lstStyle/>
        <a:p>
          <a:endParaRPr lang="en-US"/>
        </a:p>
      </dgm:t>
    </dgm:pt>
    <dgm:pt modelId="{C0268D99-95CD-4ECE-A2B9-76F67E0A4084}">
      <dgm:prSet/>
      <dgm:spPr/>
      <dgm:t>
        <a:bodyPr/>
        <a:lstStyle/>
        <a:p>
          <a:r>
            <a:rPr lang="en-US" dirty="0"/>
            <a:t>Temperature</a:t>
          </a:r>
        </a:p>
      </dgm:t>
    </dgm:pt>
    <dgm:pt modelId="{F70E94A6-73DE-427B-A331-CF63D4CC938B}" type="parTrans" cxnId="{5B00FAF6-54B7-4318-8EBC-DCA81A25B544}">
      <dgm:prSet/>
      <dgm:spPr/>
      <dgm:t>
        <a:bodyPr/>
        <a:lstStyle/>
        <a:p>
          <a:endParaRPr lang="en-US"/>
        </a:p>
      </dgm:t>
    </dgm:pt>
    <dgm:pt modelId="{2D1D9B7E-EAD5-4851-A787-B1078F162B74}" type="sibTrans" cxnId="{5B00FAF6-54B7-4318-8EBC-DCA81A25B544}">
      <dgm:prSet/>
      <dgm:spPr/>
      <dgm:t>
        <a:bodyPr/>
        <a:lstStyle/>
        <a:p>
          <a:endParaRPr lang="en-US"/>
        </a:p>
      </dgm:t>
    </dgm:pt>
    <dgm:pt modelId="{4A5AF184-BDA4-4AD1-A4A3-1662AB990A76}">
      <dgm:prSet/>
      <dgm:spPr/>
      <dgm:t>
        <a:bodyPr/>
        <a:lstStyle/>
        <a:p>
          <a:r>
            <a:rPr lang="en-US"/>
            <a:t>Test using two Temperatures:  20°C and 15 °C</a:t>
          </a:r>
        </a:p>
      </dgm:t>
    </dgm:pt>
    <dgm:pt modelId="{CF88C04F-3BC7-45E2-87BD-90C1557A9450}" type="parTrans" cxnId="{CFE7D907-3021-4974-999F-6550CD0E0EC5}">
      <dgm:prSet/>
      <dgm:spPr/>
      <dgm:t>
        <a:bodyPr/>
        <a:lstStyle/>
        <a:p>
          <a:endParaRPr lang="en-US"/>
        </a:p>
      </dgm:t>
    </dgm:pt>
    <dgm:pt modelId="{3C67E305-0035-4F52-9362-8EF0A2CDFC3F}" type="sibTrans" cxnId="{CFE7D907-3021-4974-999F-6550CD0E0EC5}">
      <dgm:prSet/>
      <dgm:spPr/>
      <dgm:t>
        <a:bodyPr/>
        <a:lstStyle/>
        <a:p>
          <a:endParaRPr lang="en-US"/>
        </a:p>
      </dgm:t>
    </dgm:pt>
    <dgm:pt modelId="{D6DDA800-6FEE-4970-8CB1-8B79182E3178}">
      <dgm:prSet/>
      <dgm:spPr/>
      <dgm:t>
        <a:bodyPr/>
        <a:lstStyle/>
        <a:p>
          <a:r>
            <a:rPr lang="en-US" dirty="0"/>
            <a:t>Substrate</a:t>
          </a:r>
        </a:p>
      </dgm:t>
    </dgm:pt>
    <dgm:pt modelId="{98358069-2180-4709-8ED1-7AD78CBDCF54}" type="parTrans" cxnId="{38C51A75-B93F-486D-9470-F1BA5415E2F0}">
      <dgm:prSet/>
      <dgm:spPr/>
      <dgm:t>
        <a:bodyPr/>
        <a:lstStyle/>
        <a:p>
          <a:endParaRPr lang="en-US"/>
        </a:p>
      </dgm:t>
    </dgm:pt>
    <dgm:pt modelId="{D9A4086D-78FE-4413-BEE6-8DAF1EEF4A4E}" type="sibTrans" cxnId="{38C51A75-B93F-486D-9470-F1BA5415E2F0}">
      <dgm:prSet/>
      <dgm:spPr/>
      <dgm:t>
        <a:bodyPr/>
        <a:lstStyle/>
        <a:p>
          <a:endParaRPr lang="en-US"/>
        </a:p>
      </dgm:t>
    </dgm:pt>
    <dgm:pt modelId="{294234C9-7C0F-40B5-A32C-703D6C41095A}">
      <dgm:prSet/>
      <dgm:spPr/>
      <dgm:t>
        <a:bodyPr/>
        <a:lstStyle/>
        <a:p>
          <a:r>
            <a:rPr lang="en-US"/>
            <a:t>Test using 3 substrates:</a:t>
          </a:r>
        </a:p>
      </dgm:t>
    </dgm:pt>
    <dgm:pt modelId="{971A685D-A7C8-432D-851D-0A7E91F80B29}" type="parTrans" cxnId="{1E238167-6E8F-4FA5-8E4B-C68397C460D6}">
      <dgm:prSet/>
      <dgm:spPr/>
      <dgm:t>
        <a:bodyPr/>
        <a:lstStyle/>
        <a:p>
          <a:endParaRPr lang="en-US"/>
        </a:p>
      </dgm:t>
    </dgm:pt>
    <dgm:pt modelId="{F5E63E2A-9831-4C31-A39B-C43112993BB2}" type="sibTrans" cxnId="{1E238167-6E8F-4FA5-8E4B-C68397C460D6}">
      <dgm:prSet/>
      <dgm:spPr/>
      <dgm:t>
        <a:bodyPr/>
        <a:lstStyle/>
        <a:p>
          <a:endParaRPr lang="en-US"/>
        </a:p>
      </dgm:t>
    </dgm:pt>
    <dgm:pt modelId="{F943FDB1-5631-488A-B411-96609761ABF3}">
      <dgm:prSet/>
      <dgm:spPr/>
      <dgm:t>
        <a:bodyPr/>
        <a:lstStyle/>
        <a:p>
          <a:r>
            <a:rPr lang="en-US"/>
            <a:t>Top of Blotter</a:t>
          </a:r>
        </a:p>
      </dgm:t>
    </dgm:pt>
    <dgm:pt modelId="{322FFD3E-8639-48F4-8EE5-03817C8B21AC}" type="parTrans" cxnId="{90540BD6-02AB-449C-A634-E6DB522F176F}">
      <dgm:prSet/>
      <dgm:spPr/>
      <dgm:t>
        <a:bodyPr/>
        <a:lstStyle/>
        <a:p>
          <a:endParaRPr lang="en-US"/>
        </a:p>
      </dgm:t>
    </dgm:pt>
    <dgm:pt modelId="{088A7E05-83BE-4080-8B21-D24349C51C15}" type="sibTrans" cxnId="{90540BD6-02AB-449C-A634-E6DB522F176F}">
      <dgm:prSet/>
      <dgm:spPr/>
      <dgm:t>
        <a:bodyPr/>
        <a:lstStyle/>
        <a:p>
          <a:endParaRPr lang="en-US"/>
        </a:p>
      </dgm:t>
    </dgm:pt>
    <dgm:pt modelId="{61A9D9A6-A4A9-46DF-82DC-2B49ABECB7CF}">
      <dgm:prSet/>
      <dgm:spPr/>
      <dgm:t>
        <a:bodyPr/>
        <a:lstStyle/>
        <a:p>
          <a:r>
            <a:rPr lang="en-US"/>
            <a:t>Between Blotter</a:t>
          </a:r>
        </a:p>
      </dgm:t>
    </dgm:pt>
    <dgm:pt modelId="{1F553DA8-DB79-437A-815A-0D83891C03AD}" type="parTrans" cxnId="{3BF2CF34-A605-4300-BFE3-30CD162C3BFF}">
      <dgm:prSet/>
      <dgm:spPr/>
      <dgm:t>
        <a:bodyPr/>
        <a:lstStyle/>
        <a:p>
          <a:endParaRPr lang="en-US"/>
        </a:p>
      </dgm:t>
    </dgm:pt>
    <dgm:pt modelId="{E9D00663-AADB-4067-A634-28F056A53DD5}" type="sibTrans" cxnId="{3BF2CF34-A605-4300-BFE3-30CD162C3BFF}">
      <dgm:prSet/>
      <dgm:spPr/>
      <dgm:t>
        <a:bodyPr/>
        <a:lstStyle/>
        <a:p>
          <a:endParaRPr lang="en-US"/>
        </a:p>
      </dgm:t>
    </dgm:pt>
    <dgm:pt modelId="{5F847816-F22C-4D87-934C-EA9A66271C72}">
      <dgm:prSet/>
      <dgm:spPr/>
      <dgm:t>
        <a:bodyPr/>
        <a:lstStyle/>
        <a:p>
          <a:r>
            <a:rPr lang="en-US"/>
            <a:t>Rolled Towel</a:t>
          </a:r>
        </a:p>
      </dgm:t>
    </dgm:pt>
    <dgm:pt modelId="{D5E785D4-329E-4C2D-ABEF-2FDAFE411BEA}" type="parTrans" cxnId="{20F7AE4D-6CB4-49BC-8CD4-DAB8C11FAA7B}">
      <dgm:prSet/>
      <dgm:spPr/>
      <dgm:t>
        <a:bodyPr/>
        <a:lstStyle/>
        <a:p>
          <a:endParaRPr lang="en-US"/>
        </a:p>
      </dgm:t>
    </dgm:pt>
    <dgm:pt modelId="{937B5DA0-DDFF-43C2-9C48-B58478C4B040}" type="sibTrans" cxnId="{20F7AE4D-6CB4-49BC-8CD4-DAB8C11FAA7B}">
      <dgm:prSet/>
      <dgm:spPr/>
      <dgm:t>
        <a:bodyPr/>
        <a:lstStyle/>
        <a:p>
          <a:endParaRPr lang="en-US"/>
        </a:p>
      </dgm:t>
    </dgm:pt>
    <dgm:pt modelId="{DAB2520A-4625-4A7F-B911-E7AD384A6823}" type="pres">
      <dgm:prSet presAssocID="{BB4FBE60-949A-4E3E-A954-49649091E03C}" presName="Name0" presStyleCnt="0">
        <dgm:presLayoutVars>
          <dgm:dir/>
          <dgm:animLvl val="lvl"/>
          <dgm:resizeHandles val="exact"/>
        </dgm:presLayoutVars>
      </dgm:prSet>
      <dgm:spPr/>
    </dgm:pt>
    <dgm:pt modelId="{56C48317-6F15-4156-96A0-C6A06AAE105D}" type="pres">
      <dgm:prSet presAssocID="{FB429C65-18D8-48EB-9604-5846DB352DA0}" presName="composite" presStyleCnt="0"/>
      <dgm:spPr/>
    </dgm:pt>
    <dgm:pt modelId="{839B441F-75DC-4AA2-B554-0A74BBE752D7}" type="pres">
      <dgm:prSet presAssocID="{FB429C65-18D8-48EB-9604-5846DB352DA0}" presName="parTx" presStyleLbl="alignNode1" presStyleIdx="0" presStyleCnt="3">
        <dgm:presLayoutVars>
          <dgm:chMax val="0"/>
          <dgm:chPref val="0"/>
        </dgm:presLayoutVars>
      </dgm:prSet>
      <dgm:spPr/>
    </dgm:pt>
    <dgm:pt modelId="{720C3FB1-FE4C-4126-9E6B-E87615E3F203}" type="pres">
      <dgm:prSet presAssocID="{FB429C65-18D8-48EB-9604-5846DB352DA0}" presName="desTx" presStyleLbl="alignAccFollowNode1" presStyleIdx="0" presStyleCnt="3">
        <dgm:presLayoutVars/>
      </dgm:prSet>
      <dgm:spPr/>
    </dgm:pt>
    <dgm:pt modelId="{891F0712-D942-4C3E-A840-89C7ECF3D74D}" type="pres">
      <dgm:prSet presAssocID="{F2705762-CA30-4F8F-9020-7B1D5B7DF10A}" presName="space" presStyleCnt="0"/>
      <dgm:spPr/>
    </dgm:pt>
    <dgm:pt modelId="{51B55A67-B0FD-4C99-B3DD-84F9560C94B8}" type="pres">
      <dgm:prSet presAssocID="{C0268D99-95CD-4ECE-A2B9-76F67E0A4084}" presName="composite" presStyleCnt="0"/>
      <dgm:spPr/>
    </dgm:pt>
    <dgm:pt modelId="{B52D99F0-8A80-41CC-8FE9-7CEEA386CC2F}" type="pres">
      <dgm:prSet presAssocID="{C0268D99-95CD-4ECE-A2B9-76F67E0A4084}" presName="parTx" presStyleLbl="alignNode1" presStyleIdx="1" presStyleCnt="3">
        <dgm:presLayoutVars>
          <dgm:chMax val="0"/>
          <dgm:chPref val="0"/>
        </dgm:presLayoutVars>
      </dgm:prSet>
      <dgm:spPr/>
    </dgm:pt>
    <dgm:pt modelId="{A639258D-7DCA-4E30-A147-CFADE892DED5}" type="pres">
      <dgm:prSet presAssocID="{C0268D99-95CD-4ECE-A2B9-76F67E0A4084}" presName="desTx" presStyleLbl="alignAccFollowNode1" presStyleIdx="1" presStyleCnt="3">
        <dgm:presLayoutVars/>
      </dgm:prSet>
      <dgm:spPr/>
    </dgm:pt>
    <dgm:pt modelId="{C570F03F-712E-4027-AAAA-5C10ADD87262}" type="pres">
      <dgm:prSet presAssocID="{2D1D9B7E-EAD5-4851-A787-B1078F162B74}" presName="space" presStyleCnt="0"/>
      <dgm:spPr/>
    </dgm:pt>
    <dgm:pt modelId="{FDF014EC-E16D-4E5D-9D3F-E267086B125F}" type="pres">
      <dgm:prSet presAssocID="{D6DDA800-6FEE-4970-8CB1-8B79182E3178}" presName="composite" presStyleCnt="0"/>
      <dgm:spPr/>
    </dgm:pt>
    <dgm:pt modelId="{3A338BC2-8E12-484E-86D4-F14AAE2BB827}" type="pres">
      <dgm:prSet presAssocID="{D6DDA800-6FEE-4970-8CB1-8B79182E3178}" presName="parTx" presStyleLbl="alignNode1" presStyleIdx="2" presStyleCnt="3">
        <dgm:presLayoutVars>
          <dgm:chMax val="0"/>
          <dgm:chPref val="0"/>
        </dgm:presLayoutVars>
      </dgm:prSet>
      <dgm:spPr/>
    </dgm:pt>
    <dgm:pt modelId="{7FCBF014-4A0E-4C8F-AA2D-22263A3800B2}" type="pres">
      <dgm:prSet presAssocID="{D6DDA800-6FEE-4970-8CB1-8B79182E3178}" presName="desTx" presStyleLbl="alignAccFollowNode1" presStyleIdx="2" presStyleCnt="3">
        <dgm:presLayoutVars/>
      </dgm:prSet>
      <dgm:spPr/>
    </dgm:pt>
  </dgm:ptLst>
  <dgm:cxnLst>
    <dgm:cxn modelId="{CFE7D907-3021-4974-999F-6550CD0E0EC5}" srcId="{C0268D99-95CD-4ECE-A2B9-76F67E0A4084}" destId="{4A5AF184-BDA4-4AD1-A4A3-1662AB990A76}" srcOrd="0" destOrd="0" parTransId="{CF88C04F-3BC7-45E2-87BD-90C1557A9450}" sibTransId="{3C67E305-0035-4F52-9362-8EF0A2CDFC3F}"/>
    <dgm:cxn modelId="{CAC6950F-AE7F-428E-8D07-15495C0A90BD}" type="presOf" srcId="{F943FDB1-5631-488A-B411-96609761ABF3}" destId="{7FCBF014-4A0E-4C8F-AA2D-22263A3800B2}" srcOrd="0" destOrd="1" presId="urn:microsoft.com/office/officeart/2016/7/layout/HorizontalActionList"/>
    <dgm:cxn modelId="{3BF2CF34-A605-4300-BFE3-30CD162C3BFF}" srcId="{294234C9-7C0F-40B5-A32C-703D6C41095A}" destId="{61A9D9A6-A4A9-46DF-82DC-2B49ABECB7CF}" srcOrd="1" destOrd="0" parTransId="{1F553DA8-DB79-437A-815A-0D83891C03AD}" sibTransId="{E9D00663-AADB-4067-A634-28F056A53DD5}"/>
    <dgm:cxn modelId="{33C74C44-4E9A-4EDD-AB6B-423753EA7BED}" type="presOf" srcId="{BB4FBE60-949A-4E3E-A954-49649091E03C}" destId="{DAB2520A-4625-4A7F-B911-E7AD384A6823}" srcOrd="0" destOrd="0" presId="urn:microsoft.com/office/officeart/2016/7/layout/HorizontalActionList"/>
    <dgm:cxn modelId="{1E238167-6E8F-4FA5-8E4B-C68397C460D6}" srcId="{D6DDA800-6FEE-4970-8CB1-8B79182E3178}" destId="{294234C9-7C0F-40B5-A32C-703D6C41095A}" srcOrd="0" destOrd="0" parTransId="{971A685D-A7C8-432D-851D-0A7E91F80B29}" sibTransId="{F5E63E2A-9831-4C31-A39B-C43112993BB2}"/>
    <dgm:cxn modelId="{095B566A-4EF6-4058-A60F-F6E9F5864ED1}" type="presOf" srcId="{61A9D9A6-A4A9-46DF-82DC-2B49ABECB7CF}" destId="{7FCBF014-4A0E-4C8F-AA2D-22263A3800B2}" srcOrd="0" destOrd="2" presId="urn:microsoft.com/office/officeart/2016/7/layout/HorizontalActionList"/>
    <dgm:cxn modelId="{20F7AE4D-6CB4-49BC-8CD4-DAB8C11FAA7B}" srcId="{294234C9-7C0F-40B5-A32C-703D6C41095A}" destId="{5F847816-F22C-4D87-934C-EA9A66271C72}" srcOrd="2" destOrd="0" parTransId="{D5E785D4-329E-4C2D-ABEF-2FDAFE411BEA}" sibTransId="{937B5DA0-DDFF-43C2-9C48-B58478C4B040}"/>
    <dgm:cxn modelId="{38C51A75-B93F-486D-9470-F1BA5415E2F0}" srcId="{BB4FBE60-949A-4E3E-A954-49649091E03C}" destId="{D6DDA800-6FEE-4970-8CB1-8B79182E3178}" srcOrd="2" destOrd="0" parTransId="{98358069-2180-4709-8ED1-7AD78CBDCF54}" sibTransId="{D9A4086D-78FE-4413-BEE6-8DAF1EEF4A4E}"/>
    <dgm:cxn modelId="{FF039F56-F265-4D20-9DE4-D04F47C47CE3}" type="presOf" srcId="{4A5AF184-BDA4-4AD1-A4A3-1662AB990A76}" destId="{A639258D-7DCA-4E30-A147-CFADE892DED5}" srcOrd="0" destOrd="0" presId="urn:microsoft.com/office/officeart/2016/7/layout/HorizontalActionList"/>
    <dgm:cxn modelId="{02EB50BE-9042-409E-87BB-D064DC84ECF7}" type="presOf" srcId="{D6DDA800-6FEE-4970-8CB1-8B79182E3178}" destId="{3A338BC2-8E12-484E-86D4-F14AAE2BB827}" srcOrd="0" destOrd="0" presId="urn:microsoft.com/office/officeart/2016/7/layout/HorizontalActionList"/>
    <dgm:cxn modelId="{9D220DCC-89C7-4820-B367-C65E01E5339B}" type="presOf" srcId="{C0268D99-95CD-4ECE-A2B9-76F67E0A4084}" destId="{B52D99F0-8A80-41CC-8FE9-7CEEA386CC2F}" srcOrd="0" destOrd="0" presId="urn:microsoft.com/office/officeart/2016/7/layout/HorizontalActionList"/>
    <dgm:cxn modelId="{8C1873D0-6377-4ACD-94F7-867D9959F835}" type="presOf" srcId="{294234C9-7C0F-40B5-A32C-703D6C41095A}" destId="{7FCBF014-4A0E-4C8F-AA2D-22263A3800B2}" srcOrd="0" destOrd="0" presId="urn:microsoft.com/office/officeart/2016/7/layout/HorizontalActionList"/>
    <dgm:cxn modelId="{90540BD6-02AB-449C-A634-E6DB522F176F}" srcId="{294234C9-7C0F-40B5-A32C-703D6C41095A}" destId="{F943FDB1-5631-488A-B411-96609761ABF3}" srcOrd="0" destOrd="0" parTransId="{322FFD3E-8639-48F4-8EE5-03817C8B21AC}" sibTransId="{088A7E05-83BE-4080-8B21-D24349C51C15}"/>
    <dgm:cxn modelId="{B5168AE0-46D7-439B-9298-7DD9424B0D6D}" type="presOf" srcId="{5F847816-F22C-4D87-934C-EA9A66271C72}" destId="{7FCBF014-4A0E-4C8F-AA2D-22263A3800B2}" srcOrd="0" destOrd="3" presId="urn:microsoft.com/office/officeart/2016/7/layout/HorizontalActionList"/>
    <dgm:cxn modelId="{3C3FC9E3-5E25-4C1E-B6E6-7AE1DAEAAB3F}" srcId="{FB429C65-18D8-48EB-9604-5846DB352DA0}" destId="{A041E547-3D18-4045-8125-E4A13BBD59BB}" srcOrd="0" destOrd="0" parTransId="{860A3376-61FB-4DA0-BE5B-2C0E81F49F2D}" sibTransId="{52E46F88-207D-49AD-B246-2DCAAE89B03D}"/>
    <dgm:cxn modelId="{4922FAE3-C474-410E-AAB9-04F8DA972575}" type="presOf" srcId="{FB429C65-18D8-48EB-9604-5846DB352DA0}" destId="{839B441F-75DC-4AA2-B554-0A74BBE752D7}" srcOrd="0" destOrd="0" presId="urn:microsoft.com/office/officeart/2016/7/layout/HorizontalActionList"/>
    <dgm:cxn modelId="{387D85F6-4612-44BC-90FD-0CE1BE1E6800}" type="presOf" srcId="{A041E547-3D18-4045-8125-E4A13BBD59BB}" destId="{720C3FB1-FE4C-4126-9E6B-E87615E3F203}" srcOrd="0" destOrd="0" presId="urn:microsoft.com/office/officeart/2016/7/layout/HorizontalActionList"/>
    <dgm:cxn modelId="{5B00FAF6-54B7-4318-8EBC-DCA81A25B544}" srcId="{BB4FBE60-949A-4E3E-A954-49649091E03C}" destId="{C0268D99-95CD-4ECE-A2B9-76F67E0A4084}" srcOrd="1" destOrd="0" parTransId="{F70E94A6-73DE-427B-A331-CF63D4CC938B}" sibTransId="{2D1D9B7E-EAD5-4851-A787-B1078F162B74}"/>
    <dgm:cxn modelId="{455CB8FA-7AE1-4CB8-9BCD-4FE8FAA724AC}" srcId="{BB4FBE60-949A-4E3E-A954-49649091E03C}" destId="{FB429C65-18D8-48EB-9604-5846DB352DA0}" srcOrd="0" destOrd="0" parTransId="{2611225E-CAAB-4BF8-8F2B-48FF114D36D1}" sibTransId="{F2705762-CA30-4F8F-9020-7B1D5B7DF10A}"/>
    <dgm:cxn modelId="{73E234C4-BA35-4C0C-8459-2A25C5693D8D}" type="presParOf" srcId="{DAB2520A-4625-4A7F-B911-E7AD384A6823}" destId="{56C48317-6F15-4156-96A0-C6A06AAE105D}" srcOrd="0" destOrd="0" presId="urn:microsoft.com/office/officeart/2016/7/layout/HorizontalActionList"/>
    <dgm:cxn modelId="{3436F30E-9040-4BFD-B511-AD7F603F2A00}" type="presParOf" srcId="{56C48317-6F15-4156-96A0-C6A06AAE105D}" destId="{839B441F-75DC-4AA2-B554-0A74BBE752D7}" srcOrd="0" destOrd="0" presId="urn:microsoft.com/office/officeart/2016/7/layout/HorizontalActionList"/>
    <dgm:cxn modelId="{CEAC6DDE-C29B-475C-8341-2D6E18107050}" type="presParOf" srcId="{56C48317-6F15-4156-96A0-C6A06AAE105D}" destId="{720C3FB1-FE4C-4126-9E6B-E87615E3F203}" srcOrd="1" destOrd="0" presId="urn:microsoft.com/office/officeart/2016/7/layout/HorizontalActionList"/>
    <dgm:cxn modelId="{F80E0834-F74A-4882-99E9-787D560B9F5A}" type="presParOf" srcId="{DAB2520A-4625-4A7F-B911-E7AD384A6823}" destId="{891F0712-D942-4C3E-A840-89C7ECF3D74D}" srcOrd="1" destOrd="0" presId="urn:microsoft.com/office/officeart/2016/7/layout/HorizontalActionList"/>
    <dgm:cxn modelId="{AEDE3DF9-5041-426A-8187-DE5E26E00101}" type="presParOf" srcId="{DAB2520A-4625-4A7F-B911-E7AD384A6823}" destId="{51B55A67-B0FD-4C99-B3DD-84F9560C94B8}" srcOrd="2" destOrd="0" presId="urn:microsoft.com/office/officeart/2016/7/layout/HorizontalActionList"/>
    <dgm:cxn modelId="{558B260A-73C1-4D32-A5D1-F6C7FA5E4BA9}" type="presParOf" srcId="{51B55A67-B0FD-4C99-B3DD-84F9560C94B8}" destId="{B52D99F0-8A80-41CC-8FE9-7CEEA386CC2F}" srcOrd="0" destOrd="0" presId="urn:microsoft.com/office/officeart/2016/7/layout/HorizontalActionList"/>
    <dgm:cxn modelId="{F6B8CB79-B31F-4B21-81DB-C2C808D96DF6}" type="presParOf" srcId="{51B55A67-B0FD-4C99-B3DD-84F9560C94B8}" destId="{A639258D-7DCA-4E30-A147-CFADE892DED5}" srcOrd="1" destOrd="0" presId="urn:microsoft.com/office/officeart/2016/7/layout/HorizontalActionList"/>
    <dgm:cxn modelId="{FFDB6690-89D5-45B6-ADD6-32A476DE654D}" type="presParOf" srcId="{DAB2520A-4625-4A7F-B911-E7AD384A6823}" destId="{C570F03F-712E-4027-AAAA-5C10ADD87262}" srcOrd="3" destOrd="0" presId="urn:microsoft.com/office/officeart/2016/7/layout/HorizontalActionList"/>
    <dgm:cxn modelId="{2C5EF1B4-CB0F-45F1-9588-5344C64F806A}" type="presParOf" srcId="{DAB2520A-4625-4A7F-B911-E7AD384A6823}" destId="{FDF014EC-E16D-4E5D-9D3F-E267086B125F}" srcOrd="4" destOrd="0" presId="urn:microsoft.com/office/officeart/2016/7/layout/HorizontalActionList"/>
    <dgm:cxn modelId="{CEF02652-1430-4DBF-B935-BB7D80B211C5}" type="presParOf" srcId="{FDF014EC-E16D-4E5D-9D3F-E267086B125F}" destId="{3A338BC2-8E12-484E-86D4-F14AAE2BB827}" srcOrd="0" destOrd="0" presId="urn:microsoft.com/office/officeart/2016/7/layout/HorizontalActionList"/>
    <dgm:cxn modelId="{E67C86E5-7D9F-43B7-AD07-2F8DF4E8FDEE}" type="presParOf" srcId="{FDF014EC-E16D-4E5D-9D3F-E267086B125F}" destId="{7FCBF014-4A0E-4C8F-AA2D-22263A3800B2}"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B441F-75DC-4AA2-B554-0A74BBE752D7}">
      <dsp:nvSpPr>
        <dsp:cNvPr id="0" name=""/>
        <dsp:cNvSpPr/>
      </dsp:nvSpPr>
      <dsp:spPr>
        <a:xfrm>
          <a:off x="7058" y="418041"/>
          <a:ext cx="3129409" cy="93882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dirty="0"/>
            <a:t>Seed Lots</a:t>
          </a:r>
        </a:p>
      </dsp:txBody>
      <dsp:txXfrm>
        <a:off x="7058" y="418041"/>
        <a:ext cx="3129409" cy="938822"/>
      </dsp:txXfrm>
    </dsp:sp>
    <dsp:sp modelId="{720C3FB1-FE4C-4126-9E6B-E87615E3F203}">
      <dsp:nvSpPr>
        <dsp:cNvPr id="0" name=""/>
        <dsp:cNvSpPr/>
      </dsp:nvSpPr>
      <dsp:spPr>
        <a:xfrm>
          <a:off x="7058" y="1356864"/>
          <a:ext cx="3129409" cy="231857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1111250">
            <a:lnSpc>
              <a:spcPct val="90000"/>
            </a:lnSpc>
            <a:spcBef>
              <a:spcPct val="0"/>
            </a:spcBef>
            <a:spcAft>
              <a:spcPct val="35000"/>
            </a:spcAft>
            <a:buNone/>
          </a:pPr>
          <a:r>
            <a:rPr lang="en-US" sz="2500" kern="1200"/>
            <a:t>Test 6 lots of T. michelianum with varying quality.</a:t>
          </a:r>
        </a:p>
      </dsp:txBody>
      <dsp:txXfrm>
        <a:off x="7058" y="1356864"/>
        <a:ext cx="3129409" cy="2318575"/>
      </dsp:txXfrm>
    </dsp:sp>
    <dsp:sp modelId="{B52D99F0-8A80-41CC-8FE9-7CEEA386CC2F}">
      <dsp:nvSpPr>
        <dsp:cNvPr id="0" name=""/>
        <dsp:cNvSpPr/>
      </dsp:nvSpPr>
      <dsp:spPr>
        <a:xfrm>
          <a:off x="3244361" y="418041"/>
          <a:ext cx="3129409" cy="93882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dirty="0"/>
            <a:t>Temperature</a:t>
          </a:r>
        </a:p>
      </dsp:txBody>
      <dsp:txXfrm>
        <a:off x="3244361" y="418041"/>
        <a:ext cx="3129409" cy="938822"/>
      </dsp:txXfrm>
    </dsp:sp>
    <dsp:sp modelId="{A639258D-7DCA-4E30-A147-CFADE892DED5}">
      <dsp:nvSpPr>
        <dsp:cNvPr id="0" name=""/>
        <dsp:cNvSpPr/>
      </dsp:nvSpPr>
      <dsp:spPr>
        <a:xfrm>
          <a:off x="3244361" y="1356864"/>
          <a:ext cx="3129409" cy="2318575"/>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1111250">
            <a:lnSpc>
              <a:spcPct val="90000"/>
            </a:lnSpc>
            <a:spcBef>
              <a:spcPct val="0"/>
            </a:spcBef>
            <a:spcAft>
              <a:spcPct val="35000"/>
            </a:spcAft>
            <a:buNone/>
          </a:pPr>
          <a:r>
            <a:rPr lang="en-US" sz="2500" kern="1200"/>
            <a:t>Test using two Temperatures:  20°C and 15 °C</a:t>
          </a:r>
        </a:p>
      </dsp:txBody>
      <dsp:txXfrm>
        <a:off x="3244361" y="1356864"/>
        <a:ext cx="3129409" cy="2318575"/>
      </dsp:txXfrm>
    </dsp:sp>
    <dsp:sp modelId="{3A338BC2-8E12-484E-86D4-F14AAE2BB827}">
      <dsp:nvSpPr>
        <dsp:cNvPr id="0" name=""/>
        <dsp:cNvSpPr/>
      </dsp:nvSpPr>
      <dsp:spPr>
        <a:xfrm>
          <a:off x="6481665" y="418041"/>
          <a:ext cx="3129409" cy="93882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dirty="0"/>
            <a:t>Substrate</a:t>
          </a:r>
        </a:p>
      </dsp:txBody>
      <dsp:txXfrm>
        <a:off x="6481665" y="418041"/>
        <a:ext cx="3129409" cy="938822"/>
      </dsp:txXfrm>
    </dsp:sp>
    <dsp:sp modelId="{7FCBF014-4A0E-4C8F-AA2D-22263A3800B2}">
      <dsp:nvSpPr>
        <dsp:cNvPr id="0" name=""/>
        <dsp:cNvSpPr/>
      </dsp:nvSpPr>
      <dsp:spPr>
        <a:xfrm>
          <a:off x="6481665" y="1356864"/>
          <a:ext cx="3129409" cy="2318575"/>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1111250">
            <a:lnSpc>
              <a:spcPct val="90000"/>
            </a:lnSpc>
            <a:spcBef>
              <a:spcPct val="0"/>
            </a:spcBef>
            <a:spcAft>
              <a:spcPct val="35000"/>
            </a:spcAft>
            <a:buNone/>
          </a:pPr>
          <a:r>
            <a:rPr lang="en-US" sz="2500" kern="1200"/>
            <a:t>Test using 3 substrates:</a:t>
          </a:r>
        </a:p>
        <a:p>
          <a:pPr marL="228600" lvl="1" indent="-228600" algn="l" defTabSz="889000">
            <a:lnSpc>
              <a:spcPct val="90000"/>
            </a:lnSpc>
            <a:spcBef>
              <a:spcPct val="0"/>
            </a:spcBef>
            <a:spcAft>
              <a:spcPct val="15000"/>
            </a:spcAft>
            <a:buChar char="•"/>
          </a:pPr>
          <a:r>
            <a:rPr lang="en-US" sz="2000" kern="1200"/>
            <a:t>Top of Blotter</a:t>
          </a:r>
        </a:p>
        <a:p>
          <a:pPr marL="228600" lvl="1" indent="-228600" algn="l" defTabSz="889000">
            <a:lnSpc>
              <a:spcPct val="90000"/>
            </a:lnSpc>
            <a:spcBef>
              <a:spcPct val="0"/>
            </a:spcBef>
            <a:spcAft>
              <a:spcPct val="15000"/>
            </a:spcAft>
            <a:buChar char="•"/>
          </a:pPr>
          <a:r>
            <a:rPr lang="en-US" sz="2000" kern="1200"/>
            <a:t>Between Blotter</a:t>
          </a:r>
        </a:p>
        <a:p>
          <a:pPr marL="228600" lvl="1" indent="-228600" algn="l" defTabSz="889000">
            <a:lnSpc>
              <a:spcPct val="90000"/>
            </a:lnSpc>
            <a:spcBef>
              <a:spcPct val="0"/>
            </a:spcBef>
            <a:spcAft>
              <a:spcPct val="15000"/>
            </a:spcAft>
            <a:buChar char="•"/>
          </a:pPr>
          <a:r>
            <a:rPr lang="en-US" sz="2000" kern="1200"/>
            <a:t>Rolled Towel</a:t>
          </a:r>
        </a:p>
      </dsp:txBody>
      <dsp:txXfrm>
        <a:off x="6481665" y="1356864"/>
        <a:ext cx="3129409" cy="231857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6/11/2023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46B6-81B3-261A-F492-90B4232D8CB8}"/>
              </a:ext>
            </a:extLst>
          </p:cNvPr>
          <p:cNvSpPr>
            <a:spLocks noGrp="1"/>
          </p:cNvSpPr>
          <p:nvPr>
            <p:ph type="ctrTitle"/>
          </p:nvPr>
        </p:nvSpPr>
        <p:spPr>
          <a:xfrm>
            <a:off x="1507067" y="1385455"/>
            <a:ext cx="7766936" cy="2665381"/>
          </a:xfrm>
        </p:spPr>
        <p:txBody>
          <a:bodyPr/>
          <a:lstStyle/>
          <a:p>
            <a:pPr algn="l"/>
            <a:r>
              <a:rPr lang="en-US" dirty="0" err="1"/>
              <a:t>Balansa</a:t>
            </a:r>
            <a:r>
              <a:rPr lang="en-US" dirty="0"/>
              <a:t> Clover </a:t>
            </a:r>
            <a:br>
              <a:rPr lang="en-US" dirty="0"/>
            </a:br>
            <a:r>
              <a:rPr lang="en-US" dirty="0"/>
              <a:t>Germ Referee </a:t>
            </a:r>
            <a:br>
              <a:rPr lang="en-US" dirty="0"/>
            </a:br>
            <a:r>
              <a:rPr lang="en-US" i="1" dirty="0"/>
              <a:t>(Trifolium </a:t>
            </a:r>
            <a:r>
              <a:rPr lang="en-US" i="1" dirty="0" err="1"/>
              <a:t>michelianum</a:t>
            </a:r>
            <a:r>
              <a:rPr lang="en-US" i="1" dirty="0"/>
              <a:t>)</a:t>
            </a:r>
          </a:p>
        </p:txBody>
      </p:sp>
      <p:sp>
        <p:nvSpPr>
          <p:cNvPr id="3" name="Subtitle 2">
            <a:extLst>
              <a:ext uri="{FF2B5EF4-FFF2-40B4-BE49-F238E27FC236}">
                <a16:creationId xmlns:a16="http://schemas.microsoft.com/office/drawing/2014/main" id="{5F996578-8CB3-617C-D9E5-23E404978470}"/>
              </a:ext>
            </a:extLst>
          </p:cNvPr>
          <p:cNvSpPr>
            <a:spLocks noGrp="1"/>
          </p:cNvSpPr>
          <p:nvPr>
            <p:ph type="subTitle" idx="1"/>
          </p:nvPr>
        </p:nvSpPr>
        <p:spPr/>
        <p:txBody>
          <a:bodyPr/>
          <a:lstStyle/>
          <a:p>
            <a:r>
              <a:rPr lang="en-US" dirty="0"/>
              <a:t>Rachel Henricks, RST</a:t>
            </a:r>
          </a:p>
        </p:txBody>
      </p:sp>
    </p:spTree>
    <p:extLst>
      <p:ext uri="{BB962C8B-B14F-4D97-AF65-F5344CB8AC3E}">
        <p14:creationId xmlns:p14="http://schemas.microsoft.com/office/powerpoint/2010/main" val="374617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CURRENT GERMINATION RULES for </a:t>
            </a:r>
            <a:br>
              <a:rPr lang="en-US" dirty="0"/>
            </a:br>
            <a:r>
              <a:rPr lang="en-US" dirty="0"/>
              <a:t>T. </a:t>
            </a:r>
            <a:r>
              <a:rPr lang="en-US" dirty="0" err="1"/>
              <a:t>michelianum</a:t>
            </a:r>
            <a:endParaRPr lang="en-US" dirty="0"/>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a:xfrm>
            <a:off x="677334" y="2160590"/>
            <a:ext cx="3485363" cy="2767012"/>
          </a:xfrm>
        </p:spPr>
        <p:txBody>
          <a:bodyPr/>
          <a:lstStyle/>
          <a:p>
            <a:pPr marL="0" indent="0" algn="ctr">
              <a:buNone/>
            </a:pPr>
            <a:r>
              <a:rPr lang="en-US" sz="2000" b="1" u="sng" dirty="0"/>
              <a:t>ISTA</a:t>
            </a:r>
          </a:p>
          <a:p>
            <a:pPr marL="0" indent="0" algn="ctr">
              <a:buNone/>
            </a:pPr>
            <a:r>
              <a:rPr lang="en-US" sz="2000" dirty="0"/>
              <a:t>Substrate: Top of Paper</a:t>
            </a:r>
          </a:p>
          <a:p>
            <a:pPr marL="0" indent="0" algn="ctr">
              <a:buNone/>
            </a:pPr>
            <a:r>
              <a:rPr lang="en-US" sz="2000" dirty="0"/>
              <a:t>Temperature:  20°C or 15°C</a:t>
            </a:r>
          </a:p>
          <a:p>
            <a:pPr marL="0" indent="0" algn="ctr">
              <a:buNone/>
            </a:pPr>
            <a:r>
              <a:rPr lang="en-US" sz="2000" dirty="0"/>
              <a:t>First count: 4 days </a:t>
            </a:r>
          </a:p>
          <a:p>
            <a:pPr marL="0" indent="0" algn="ctr">
              <a:buNone/>
            </a:pPr>
            <a:r>
              <a:rPr lang="en-US" sz="2000" dirty="0"/>
              <a:t>Final count 10</a:t>
            </a:r>
          </a:p>
          <a:p>
            <a:pPr marL="0" indent="0" algn="ctr">
              <a:buNone/>
            </a:pPr>
            <a:r>
              <a:rPr lang="en-US" sz="2000" dirty="0"/>
              <a:t>Prechill Dormant seed</a:t>
            </a:r>
          </a:p>
          <a:p>
            <a:pPr marL="0" indent="0">
              <a:buNone/>
            </a:pPr>
            <a:endParaRPr lang="en-US" dirty="0"/>
          </a:p>
        </p:txBody>
      </p:sp>
      <p:sp>
        <p:nvSpPr>
          <p:cNvPr id="4" name="Content Placeholder 2">
            <a:extLst>
              <a:ext uri="{FF2B5EF4-FFF2-40B4-BE49-F238E27FC236}">
                <a16:creationId xmlns:a16="http://schemas.microsoft.com/office/drawing/2014/main" id="{D38E25B0-839E-BE63-7AD7-C5700C7217D3}"/>
              </a:ext>
            </a:extLst>
          </p:cNvPr>
          <p:cNvSpPr txBox="1">
            <a:spLocks/>
          </p:cNvSpPr>
          <p:nvPr/>
        </p:nvSpPr>
        <p:spPr>
          <a:xfrm>
            <a:off x="5110964" y="2161452"/>
            <a:ext cx="3485363"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t>                 </a:t>
            </a:r>
            <a:r>
              <a:rPr lang="en-US" sz="2000" b="1" u="sng" dirty="0"/>
              <a:t>AOSA</a:t>
            </a:r>
          </a:p>
          <a:p>
            <a:pPr marL="0" indent="0" algn="ctr">
              <a:buFont typeface="Wingdings 3" charset="2"/>
              <a:buNone/>
            </a:pPr>
            <a:r>
              <a:rPr lang="en-US" dirty="0"/>
              <a:t>No Rule</a:t>
            </a:r>
          </a:p>
        </p:txBody>
      </p:sp>
      <p:sp>
        <p:nvSpPr>
          <p:cNvPr id="5" name="Content Placeholder 2">
            <a:extLst>
              <a:ext uri="{FF2B5EF4-FFF2-40B4-BE49-F238E27FC236}">
                <a16:creationId xmlns:a16="http://schemas.microsoft.com/office/drawing/2014/main" id="{071B8F40-D58A-8C24-B68F-E8801CD1D85D}"/>
              </a:ext>
            </a:extLst>
          </p:cNvPr>
          <p:cNvSpPr txBox="1">
            <a:spLocks/>
          </p:cNvSpPr>
          <p:nvPr/>
        </p:nvSpPr>
        <p:spPr>
          <a:xfrm>
            <a:off x="5110963" y="3660915"/>
            <a:ext cx="3485363"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t>                </a:t>
            </a:r>
            <a:r>
              <a:rPr lang="en-US" sz="2000" b="1" u="sng" dirty="0"/>
              <a:t>Canada</a:t>
            </a:r>
          </a:p>
          <a:p>
            <a:pPr marL="0" indent="0" algn="ctr">
              <a:buFont typeface="Wingdings 3" charset="2"/>
              <a:buNone/>
            </a:pPr>
            <a:r>
              <a:rPr lang="en-US" dirty="0"/>
              <a:t>No Rule</a:t>
            </a:r>
          </a:p>
        </p:txBody>
      </p:sp>
    </p:spTree>
    <p:extLst>
      <p:ext uri="{BB962C8B-B14F-4D97-AF65-F5344CB8AC3E}">
        <p14:creationId xmlns:p14="http://schemas.microsoft.com/office/powerpoint/2010/main" val="42302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normAutofit/>
          </a:bodyPr>
          <a:lstStyle/>
          <a:p>
            <a:r>
              <a:rPr lang="en-US" dirty="0"/>
              <a:t>CURRENT GERMINATION RULES FOR MAJORITY OF OTHER TRIFOLIUM SPECIES</a:t>
            </a:r>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a:xfrm>
            <a:off x="677334" y="2160589"/>
            <a:ext cx="3485363" cy="3343227"/>
          </a:xfrm>
        </p:spPr>
        <p:txBody>
          <a:bodyPr>
            <a:normAutofit/>
          </a:bodyPr>
          <a:lstStyle/>
          <a:p>
            <a:pPr marL="0" indent="0" algn="ctr">
              <a:buNone/>
            </a:pPr>
            <a:r>
              <a:rPr lang="en-US" sz="2000" b="1" u="sng" dirty="0"/>
              <a:t>ISTA</a:t>
            </a:r>
          </a:p>
          <a:p>
            <a:pPr marL="0" indent="0" algn="ctr">
              <a:buNone/>
            </a:pPr>
            <a:r>
              <a:rPr lang="en-US" sz="2000" dirty="0"/>
              <a:t>17 Trifolium species listed in Table 5A Part 1</a:t>
            </a:r>
          </a:p>
          <a:p>
            <a:pPr marL="0" indent="0" algn="ctr">
              <a:buNone/>
            </a:pPr>
            <a:r>
              <a:rPr lang="en-US" sz="2000" dirty="0"/>
              <a:t>Temperature:  20°C or 15°C</a:t>
            </a:r>
          </a:p>
          <a:p>
            <a:pPr marL="0" indent="0" algn="ctr">
              <a:buNone/>
            </a:pPr>
            <a:r>
              <a:rPr lang="en-US" sz="2000" dirty="0"/>
              <a:t>Substrate: Top of Paper or Between Paper</a:t>
            </a:r>
          </a:p>
          <a:p>
            <a:pPr marL="0" indent="0" algn="ctr">
              <a:buNone/>
            </a:pPr>
            <a:r>
              <a:rPr lang="en-US" sz="2000" dirty="0"/>
              <a:t>Prechill Dormant seed</a:t>
            </a:r>
          </a:p>
          <a:p>
            <a:pPr marL="0" indent="0">
              <a:buNone/>
            </a:pPr>
            <a:endParaRPr lang="en-US" dirty="0"/>
          </a:p>
        </p:txBody>
      </p:sp>
      <p:sp>
        <p:nvSpPr>
          <p:cNvPr id="4" name="Content Placeholder 2">
            <a:extLst>
              <a:ext uri="{FF2B5EF4-FFF2-40B4-BE49-F238E27FC236}">
                <a16:creationId xmlns:a16="http://schemas.microsoft.com/office/drawing/2014/main" id="{D38E25B0-839E-BE63-7AD7-C5700C7217D3}"/>
              </a:ext>
            </a:extLst>
          </p:cNvPr>
          <p:cNvSpPr txBox="1">
            <a:spLocks/>
          </p:cNvSpPr>
          <p:nvPr/>
        </p:nvSpPr>
        <p:spPr>
          <a:xfrm>
            <a:off x="5110964" y="2161451"/>
            <a:ext cx="4546842" cy="20970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000" b="1" u="sng" dirty="0"/>
              <a:t>AOSA</a:t>
            </a:r>
          </a:p>
          <a:p>
            <a:pPr marL="0" indent="0" algn="ctr">
              <a:buFont typeface="Wingdings 3" charset="2"/>
              <a:buNone/>
            </a:pPr>
            <a:r>
              <a:rPr lang="en-US" dirty="0"/>
              <a:t>16 Trifolium species listed in Table 6A.</a:t>
            </a:r>
          </a:p>
          <a:p>
            <a:pPr marL="0" indent="0" algn="ctr">
              <a:buFont typeface="Wingdings 3" charset="2"/>
              <a:buNone/>
            </a:pPr>
            <a:r>
              <a:rPr lang="en-US" dirty="0"/>
              <a:t>Temperature @ 20</a:t>
            </a:r>
            <a:r>
              <a:rPr lang="en-US" sz="1800" dirty="0"/>
              <a:t>°C </a:t>
            </a:r>
          </a:p>
          <a:p>
            <a:pPr marL="0" indent="0" algn="ctr">
              <a:buFont typeface="Wingdings 3" charset="2"/>
              <a:buNone/>
            </a:pPr>
            <a:r>
              <a:rPr lang="en-US" dirty="0"/>
              <a:t>Substrates: B, T, S</a:t>
            </a:r>
          </a:p>
          <a:p>
            <a:pPr marL="0" indent="0" algn="ctr">
              <a:buFont typeface="Wingdings 3" charset="2"/>
              <a:buNone/>
            </a:pPr>
            <a:r>
              <a:rPr lang="en-US" sz="1800" dirty="0"/>
              <a:t>Prechill Dormant at 15°C </a:t>
            </a:r>
          </a:p>
          <a:p>
            <a:pPr marL="0" indent="0" algn="ctr">
              <a:buFont typeface="Wingdings 3" charset="2"/>
              <a:buNone/>
            </a:pPr>
            <a:endParaRPr lang="en-US" dirty="0"/>
          </a:p>
          <a:p>
            <a:pPr marL="0" indent="0" algn="ctr">
              <a:buFont typeface="Wingdings 3" charset="2"/>
              <a:buNone/>
            </a:pPr>
            <a:endParaRPr lang="en-US" dirty="0"/>
          </a:p>
        </p:txBody>
      </p:sp>
      <p:sp>
        <p:nvSpPr>
          <p:cNvPr id="5" name="Content Placeholder 2">
            <a:extLst>
              <a:ext uri="{FF2B5EF4-FFF2-40B4-BE49-F238E27FC236}">
                <a16:creationId xmlns:a16="http://schemas.microsoft.com/office/drawing/2014/main" id="{071B8F40-D58A-8C24-B68F-E8801CD1D85D}"/>
              </a:ext>
            </a:extLst>
          </p:cNvPr>
          <p:cNvSpPr txBox="1">
            <a:spLocks/>
          </p:cNvSpPr>
          <p:nvPr/>
        </p:nvSpPr>
        <p:spPr>
          <a:xfrm>
            <a:off x="5110963" y="4489541"/>
            <a:ext cx="4546841" cy="20970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000" b="1" u="sng" dirty="0"/>
              <a:t>Canada</a:t>
            </a:r>
          </a:p>
          <a:p>
            <a:pPr marL="0" indent="0" algn="ctr">
              <a:buFont typeface="Wingdings 3" charset="2"/>
              <a:buNone/>
            </a:pPr>
            <a:r>
              <a:rPr lang="en-US" dirty="0"/>
              <a:t>10 Trifolium species listed in Table 5</a:t>
            </a:r>
          </a:p>
          <a:p>
            <a:pPr marL="0" indent="0" algn="ctr">
              <a:buFont typeface="Wingdings 3" charset="2"/>
              <a:buNone/>
            </a:pPr>
            <a:r>
              <a:rPr lang="en-US" dirty="0"/>
              <a:t>Temperatures @ 20</a:t>
            </a:r>
            <a:r>
              <a:rPr lang="en-US" sz="1800" dirty="0"/>
              <a:t>°C  or 18°C </a:t>
            </a:r>
          </a:p>
          <a:p>
            <a:pPr marL="0" indent="0" algn="ctr">
              <a:buFont typeface="Wingdings 3" charset="2"/>
              <a:buNone/>
            </a:pPr>
            <a:r>
              <a:rPr lang="en-US" dirty="0"/>
              <a:t>Substrates: Between paper; Rolled towel</a:t>
            </a:r>
          </a:p>
          <a:p>
            <a:pPr marL="0" indent="0" algn="ctr">
              <a:buFont typeface="Wingdings 3" charset="2"/>
              <a:buNone/>
            </a:pPr>
            <a:r>
              <a:rPr lang="en-US" dirty="0"/>
              <a:t>Prechill Dormant seed</a:t>
            </a:r>
          </a:p>
        </p:txBody>
      </p:sp>
    </p:spTree>
    <p:extLst>
      <p:ext uri="{BB962C8B-B14F-4D97-AF65-F5344CB8AC3E}">
        <p14:creationId xmlns:p14="http://schemas.microsoft.com/office/powerpoint/2010/main" val="221137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a:xfrm>
            <a:off x="1286933" y="609600"/>
            <a:ext cx="10197494" cy="1099457"/>
          </a:xfrm>
        </p:spPr>
        <p:txBody>
          <a:bodyPr>
            <a:normAutofit/>
          </a:bodyPr>
          <a:lstStyle/>
          <a:p>
            <a:r>
              <a:rPr lang="en-US" dirty="0"/>
              <a:t>PROPOSED REFEREE STUDY  (Summer 2023)</a:t>
            </a:r>
          </a:p>
        </p:txBody>
      </p:sp>
      <p:sp>
        <p:nvSpPr>
          <p:cNvPr id="21" name="Isosceles Triangle 2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 name="Content Placeholder 2">
            <a:extLst>
              <a:ext uri="{FF2B5EF4-FFF2-40B4-BE49-F238E27FC236}">
                <a16:creationId xmlns:a16="http://schemas.microsoft.com/office/drawing/2014/main" id="{640599AB-2FA9-0B19-3D5A-DF83E33640C9}"/>
              </a:ext>
            </a:extLst>
          </p:cNvPr>
          <p:cNvGraphicFramePr/>
          <p:nvPr>
            <p:extLst>
              <p:ext uri="{D42A27DB-BD31-4B8C-83A1-F6EECF244321}">
                <p14:modId xmlns:p14="http://schemas.microsoft.com/office/powerpoint/2010/main" val="112705317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26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INTERESTED?</a:t>
            </a:r>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p:txBody>
          <a:bodyPr/>
          <a:lstStyle/>
          <a:p>
            <a:r>
              <a:rPr lang="en-US" sz="3600" dirty="0"/>
              <a:t>Sign up sheet in the back.</a:t>
            </a:r>
          </a:p>
          <a:p>
            <a:r>
              <a:rPr lang="en-US" sz="3600" dirty="0"/>
              <a:t>Questions?  Suggestions?</a:t>
            </a:r>
          </a:p>
          <a:p>
            <a:pPr marL="0" indent="0">
              <a:buNone/>
            </a:pPr>
            <a:r>
              <a:rPr lang="en-US" sz="3600" dirty="0"/>
              <a:t>	Contact: Rachel Henricks</a:t>
            </a:r>
          </a:p>
          <a:p>
            <a:pPr marL="0" indent="0">
              <a:buNone/>
            </a:pPr>
            <a:r>
              <a:rPr lang="en-US" sz="3600" dirty="0"/>
              <a:t>	Henricks Seed Lab</a:t>
            </a:r>
          </a:p>
          <a:p>
            <a:pPr marL="0" indent="0">
              <a:buNone/>
            </a:pPr>
            <a:r>
              <a:rPr lang="en-US" sz="3600" dirty="0"/>
              <a:t>	rachel.henricks@gmail.com</a:t>
            </a:r>
          </a:p>
          <a:p>
            <a:endParaRPr lang="en-US" sz="36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47677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REQUEST FOR INFORMATION</a:t>
            </a:r>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p:txBody>
          <a:bodyPr>
            <a:normAutofit fontScale="92500"/>
          </a:bodyPr>
          <a:lstStyle/>
          <a:p>
            <a:r>
              <a:rPr lang="en-US" sz="3600" dirty="0"/>
              <a:t>Currently collecting seed count data for T. </a:t>
            </a:r>
            <a:r>
              <a:rPr lang="en-US" sz="3600" dirty="0" err="1"/>
              <a:t>michelianum</a:t>
            </a:r>
            <a:r>
              <a:rPr lang="en-US" sz="3600" dirty="0"/>
              <a:t>.  </a:t>
            </a:r>
          </a:p>
          <a:p>
            <a:r>
              <a:rPr lang="en-US" sz="3600" dirty="0"/>
              <a:t>Would like to add this species to AOSA Rules for Testing Seeds Volume 1 Table 2A.</a:t>
            </a:r>
          </a:p>
          <a:p>
            <a:r>
              <a:rPr lang="en-US" sz="3600" dirty="0"/>
              <a:t>Please send any data to Rachel:</a:t>
            </a:r>
          </a:p>
          <a:p>
            <a:pPr marL="0" indent="0">
              <a:buNone/>
            </a:pPr>
            <a:r>
              <a:rPr lang="en-US" sz="3600" dirty="0"/>
              <a:t> 	rachel.henricks@gmail.com</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81601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a:xfrm>
            <a:off x="677334" y="1341984"/>
            <a:ext cx="8596668" cy="2576874"/>
          </a:xfrm>
        </p:spPr>
        <p:txBody>
          <a:bodyPr>
            <a:normAutofit/>
          </a:bodyPr>
          <a:lstStyle/>
          <a:p>
            <a:pPr algn="l"/>
            <a:r>
              <a:rPr lang="en-US" sz="2400" dirty="0" err="1"/>
              <a:t>Balansa</a:t>
            </a:r>
            <a:r>
              <a:rPr lang="en-US" sz="2400" dirty="0"/>
              <a:t> clover is a versatile crop growing in popularity.  </a:t>
            </a:r>
          </a:p>
          <a:p>
            <a:pPr algn="l"/>
            <a:r>
              <a:rPr lang="en-US" sz="2400" dirty="0">
                <a:solidFill>
                  <a:srgbClr val="000000"/>
                </a:solidFill>
                <a:latin typeface="Museo Sans 300"/>
              </a:rPr>
              <a:t>“It </a:t>
            </a:r>
            <a:r>
              <a:rPr lang="en-US" sz="2400" b="0" i="0" u="none" strike="noStrike" baseline="0" dirty="0">
                <a:solidFill>
                  <a:srgbClr val="221E1F"/>
                </a:solidFill>
                <a:latin typeface="Museo Sans 300"/>
              </a:rPr>
              <a:t>can be used as a cover crop for nitrogen production and weed control or as a forage in mixtures with other legumes and grasses.  It can also be used for hay; silage (by itself, with small grains, or in rotation with corn silage); or for over-seeding warm season grasses. “  </a:t>
            </a:r>
            <a:r>
              <a:rPr lang="en-US" sz="1400" b="0" i="1" u="none" strike="noStrike" baseline="0" dirty="0">
                <a:solidFill>
                  <a:srgbClr val="221E1F"/>
                </a:solidFill>
                <a:latin typeface="Museo Sans 300"/>
              </a:rPr>
              <a:t>https://goseed.com/cover-crops/balansa-clover</a:t>
            </a:r>
          </a:p>
          <a:p>
            <a:pPr marL="0" indent="0" algn="l">
              <a:buNone/>
            </a:pPr>
            <a:endParaRPr lang="en-US" sz="3200" dirty="0"/>
          </a:p>
          <a:p>
            <a:pPr marL="0" indent="0">
              <a:buNone/>
            </a:pPr>
            <a:endParaRPr lang="en-US" sz="1600" dirty="0"/>
          </a:p>
        </p:txBody>
      </p:sp>
      <p:sp>
        <p:nvSpPr>
          <p:cNvPr id="4" name="Oval 3">
            <a:extLst>
              <a:ext uri="{FF2B5EF4-FFF2-40B4-BE49-F238E27FC236}">
                <a16:creationId xmlns:a16="http://schemas.microsoft.com/office/drawing/2014/main" id="{1B62170D-8C24-F6CA-1391-58F0D7FA6415}"/>
              </a:ext>
            </a:extLst>
          </p:cNvPr>
          <p:cNvSpPr/>
          <p:nvPr/>
        </p:nvSpPr>
        <p:spPr>
          <a:xfrm>
            <a:off x="2316480" y="3918858"/>
            <a:ext cx="5303520" cy="250806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BF848-3593-A3F2-780F-06ED85D7EF45}"/>
              </a:ext>
            </a:extLst>
          </p:cNvPr>
          <p:cNvSpPr txBox="1"/>
          <p:nvPr/>
        </p:nvSpPr>
        <p:spPr>
          <a:xfrm>
            <a:off x="2825931" y="6495732"/>
            <a:ext cx="4284617" cy="246221"/>
          </a:xfrm>
          <a:prstGeom prst="rect">
            <a:avLst/>
          </a:prstGeom>
          <a:noFill/>
        </p:spPr>
        <p:txBody>
          <a:bodyPr wrap="square" rtlCol="0">
            <a:spAutoFit/>
          </a:bodyPr>
          <a:lstStyle/>
          <a:p>
            <a:r>
              <a:rPr lang="en-US" sz="1000" dirty="0"/>
              <a:t>Image credit: https://forages.oregonstate.edu/forages/balansa-clover</a:t>
            </a:r>
          </a:p>
        </p:txBody>
      </p:sp>
    </p:spTree>
    <p:extLst>
      <p:ext uri="{BB962C8B-B14F-4D97-AF65-F5344CB8AC3E}">
        <p14:creationId xmlns:p14="http://schemas.microsoft.com/office/powerpoint/2010/main" val="144027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a:xfrm>
            <a:off x="677334" y="1341984"/>
            <a:ext cx="8596668" cy="4906416"/>
          </a:xfrm>
        </p:spPr>
        <p:txBody>
          <a:bodyPr>
            <a:normAutofit/>
          </a:bodyPr>
          <a:lstStyle/>
          <a:p>
            <a:pPr marL="0" marR="0">
              <a:spcBef>
                <a:spcPts val="0"/>
              </a:spcBef>
              <a:spcAft>
                <a:spcPts val="0"/>
              </a:spcAft>
            </a:pPr>
            <a:r>
              <a:rPr lang="en-US" sz="2800" dirty="0">
                <a:effectLst/>
                <a:latin typeface="Arial" panose="020B0604020202020204" pitchFamily="34" charset="0"/>
                <a:ea typeface="Times New Roman" panose="02020603050405020304" pitchFamily="18" charset="0"/>
              </a:rPr>
              <a:t>In the past 10 years the market for </a:t>
            </a:r>
            <a:r>
              <a:rPr lang="en-US" sz="2800" dirty="0" err="1">
                <a:effectLst/>
                <a:latin typeface="Arial" panose="020B0604020202020204" pitchFamily="34" charset="0"/>
                <a:ea typeface="Times New Roman" panose="02020603050405020304" pitchFamily="18" charset="0"/>
              </a:rPr>
              <a:t>balansa</a:t>
            </a:r>
            <a:r>
              <a:rPr lang="en-US" sz="2800" dirty="0">
                <a:effectLst/>
                <a:latin typeface="Arial" panose="020B0604020202020204" pitchFamily="34" charset="0"/>
                <a:ea typeface="Times New Roman" panose="02020603050405020304" pitchFamily="18" charset="0"/>
              </a:rPr>
              <a:t> clover in North America has grown from less than 20,000 pounds to close to 2,000,000 pounds.  It is presently the fourth most popular clover by volume following red, crimson, and white clovers.  With the growing popularity of cover crops it is estimated that the market for </a:t>
            </a:r>
            <a:r>
              <a:rPr lang="en-US" sz="2800" dirty="0" err="1">
                <a:effectLst/>
                <a:latin typeface="Arial" panose="020B0604020202020204" pitchFamily="34" charset="0"/>
                <a:ea typeface="Times New Roman" panose="02020603050405020304" pitchFamily="18" charset="0"/>
              </a:rPr>
              <a:t>balansa</a:t>
            </a:r>
            <a:r>
              <a:rPr lang="en-US" sz="2800" dirty="0">
                <a:effectLst/>
                <a:latin typeface="Arial" panose="020B0604020202020204" pitchFamily="34" charset="0"/>
                <a:ea typeface="Times New Roman" panose="02020603050405020304" pitchFamily="18" charset="0"/>
              </a:rPr>
              <a:t> clover could double in size by 2030, putting the volume of seed movement in the future on par with that of white clover.  </a:t>
            </a:r>
          </a:p>
          <a:p>
            <a:pPr marL="0" marR="0" indent="0">
              <a:spcBef>
                <a:spcPts val="0"/>
              </a:spcBef>
              <a:spcAft>
                <a:spcPts val="0"/>
              </a:spcAft>
              <a:buNone/>
            </a:pPr>
            <a:endParaRPr lang="en-US" sz="2800" i="1" dirty="0">
              <a:effectLst/>
              <a:latin typeface="Times New Roman" panose="02020603050405020304" pitchFamily="18" charset="0"/>
              <a:ea typeface="Times New Roman" panose="02020603050405020304" pitchFamily="18" charset="0"/>
            </a:endParaRPr>
          </a:p>
          <a:p>
            <a:pPr marL="0" marR="0" indent="0">
              <a:lnSpc>
                <a:spcPct val="115000"/>
              </a:lnSpc>
              <a:spcBef>
                <a:spcPts val="0"/>
              </a:spcBef>
              <a:spcAft>
                <a:spcPts val="0"/>
              </a:spcAft>
              <a:buNone/>
            </a:pPr>
            <a:r>
              <a:rPr lang="en-US" sz="1050" i="1" dirty="0">
                <a:effectLst/>
                <a:latin typeface="Calibri" panose="020F0502020204030204" pitchFamily="34" charset="0"/>
                <a:ea typeface="Calibri" panose="020F0502020204030204" pitchFamily="34" charset="0"/>
                <a:cs typeface="Times New Roman" panose="02020603050405020304" pitchFamily="18" charset="0"/>
              </a:rPr>
              <a:t>Jerry Hall,</a:t>
            </a:r>
            <a:r>
              <a:rPr lang="en-US" sz="105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Co-founder, President of Grassland Oregon; </a:t>
            </a:r>
            <a:r>
              <a:rPr lang="en-US" sz="105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BALANSA CLOVER | Cover Crops | Go Seed</a:t>
            </a:r>
            <a:endParaRPr lang="en-US" sz="105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p>
          <a:p>
            <a:pPr marL="0" indent="0">
              <a:buNone/>
            </a:pPr>
            <a:endParaRPr lang="en-US" sz="1600" dirty="0"/>
          </a:p>
        </p:txBody>
      </p:sp>
    </p:spTree>
    <p:extLst>
      <p:ext uri="{BB962C8B-B14F-4D97-AF65-F5344CB8AC3E}">
        <p14:creationId xmlns:p14="http://schemas.microsoft.com/office/powerpoint/2010/main" val="367667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0995-5116-7913-77B7-4701DFB56165}"/>
              </a:ext>
            </a:extLst>
          </p:cNvPr>
          <p:cNvSpPr>
            <a:spLocks noGrp="1"/>
          </p:cNvSpPr>
          <p:nvPr>
            <p:ph type="title"/>
          </p:nvPr>
        </p:nvSpPr>
        <p:spPr/>
        <p:txBody>
          <a:bodyPr/>
          <a:lstStyle/>
          <a:p>
            <a:r>
              <a:rPr lang="en-US" dirty="0"/>
              <a:t>Update on purity procedures for </a:t>
            </a:r>
            <a:r>
              <a:rPr lang="en-US" i="1" dirty="0"/>
              <a:t>Trifolium </a:t>
            </a:r>
            <a:r>
              <a:rPr lang="en-US" i="1" dirty="0" err="1"/>
              <a:t>michelianum</a:t>
            </a:r>
            <a:endParaRPr lang="en-US" dirty="0"/>
          </a:p>
        </p:txBody>
      </p:sp>
      <p:sp>
        <p:nvSpPr>
          <p:cNvPr id="3" name="Content Placeholder 2">
            <a:extLst>
              <a:ext uri="{FF2B5EF4-FFF2-40B4-BE49-F238E27FC236}">
                <a16:creationId xmlns:a16="http://schemas.microsoft.com/office/drawing/2014/main" id="{72BE0EF6-DE6C-FCCA-6E46-E6431F9CFF14}"/>
              </a:ext>
            </a:extLst>
          </p:cNvPr>
          <p:cNvSpPr>
            <a:spLocks noGrp="1"/>
          </p:cNvSpPr>
          <p:nvPr>
            <p:ph idx="1"/>
          </p:nvPr>
        </p:nvSpPr>
        <p:spPr/>
        <p:txBody>
          <a:bodyPr/>
          <a:lstStyle/>
          <a:p>
            <a:r>
              <a:rPr lang="en-US" dirty="0"/>
              <a:t>Seed counts for 12 lots conducted by three separate labs over three years have been completed. </a:t>
            </a:r>
          </a:p>
          <a:p>
            <a:r>
              <a:rPr lang="en-US" dirty="0"/>
              <a:t>PSU of 2 recommended, to harmonize with other agricultural crop clover seeds, based on seed count and to harmonize with ISTA.</a:t>
            </a:r>
          </a:p>
          <a:p>
            <a:r>
              <a:rPr lang="en-US" dirty="0"/>
              <a:t>Average purity weight of 2 grams, with a bulk weight of 20 grams recommended, based on seed count and to harmonize with ISTA.</a:t>
            </a:r>
          </a:p>
          <a:p>
            <a:r>
              <a:rPr lang="en-US" dirty="0"/>
              <a:t>Species class of A, Agricultural recommended based on use as a cover crop. </a:t>
            </a:r>
          </a:p>
          <a:p>
            <a:r>
              <a:rPr lang="en-US" dirty="0"/>
              <a:t>Next Steps:</a:t>
            </a:r>
          </a:p>
          <a:p>
            <a:pPr lvl="1"/>
            <a:r>
              <a:rPr lang="en-US" dirty="0"/>
              <a:t>Seed count data to be analyzed by statistics committee</a:t>
            </a:r>
          </a:p>
          <a:p>
            <a:pPr marL="457200" lvl="1" indent="0">
              <a:buNone/>
            </a:pPr>
            <a:r>
              <a:rPr lang="en-US" dirty="0"/>
              <a:t>(Purity committee has been consulted for confirmation of species class and PSU)</a:t>
            </a:r>
          </a:p>
          <a:p>
            <a:pPr marL="0" indent="0">
              <a:buNone/>
            </a:pPr>
            <a:endParaRPr lang="en-US" dirty="0"/>
          </a:p>
        </p:txBody>
      </p:sp>
    </p:spTree>
    <p:extLst>
      <p:ext uri="{BB962C8B-B14F-4D97-AF65-F5344CB8AC3E}">
        <p14:creationId xmlns:p14="http://schemas.microsoft.com/office/powerpoint/2010/main" val="26165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CURRENT PURITY RULES for </a:t>
            </a:r>
            <a:br>
              <a:rPr lang="en-US" dirty="0"/>
            </a:br>
            <a:r>
              <a:rPr lang="en-US" dirty="0"/>
              <a:t>T. </a:t>
            </a:r>
            <a:r>
              <a:rPr lang="en-US" dirty="0" err="1"/>
              <a:t>michelianum</a:t>
            </a:r>
            <a:endParaRPr lang="en-US" dirty="0"/>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a:xfrm>
            <a:off x="677334" y="2160590"/>
            <a:ext cx="3485363" cy="2767012"/>
          </a:xfrm>
        </p:spPr>
        <p:txBody>
          <a:bodyPr/>
          <a:lstStyle/>
          <a:p>
            <a:pPr marL="0" indent="0" algn="ctr">
              <a:buNone/>
            </a:pPr>
            <a:r>
              <a:rPr lang="en-US" sz="2000" b="1" u="sng" dirty="0"/>
              <a:t>ISTA</a:t>
            </a:r>
          </a:p>
          <a:p>
            <a:pPr marL="0" indent="0">
              <a:buNone/>
            </a:pPr>
            <a:r>
              <a:rPr lang="en-US" sz="2000" dirty="0"/>
              <a:t>Purity weight: 2 grams</a:t>
            </a:r>
          </a:p>
          <a:p>
            <a:pPr marL="0" indent="0">
              <a:buNone/>
            </a:pPr>
            <a:r>
              <a:rPr lang="en-US" sz="2000" dirty="0"/>
              <a:t>Other Seed Determination weight: 20 grams</a:t>
            </a:r>
          </a:p>
          <a:p>
            <a:pPr marL="0" indent="0">
              <a:buNone/>
            </a:pPr>
            <a:endParaRPr lang="en-US" sz="2000" dirty="0"/>
          </a:p>
          <a:p>
            <a:pPr marL="0" indent="0">
              <a:buNone/>
            </a:pPr>
            <a:endParaRPr lang="en-US" dirty="0"/>
          </a:p>
        </p:txBody>
      </p:sp>
      <p:sp>
        <p:nvSpPr>
          <p:cNvPr id="4" name="Content Placeholder 2">
            <a:extLst>
              <a:ext uri="{FF2B5EF4-FFF2-40B4-BE49-F238E27FC236}">
                <a16:creationId xmlns:a16="http://schemas.microsoft.com/office/drawing/2014/main" id="{D38E25B0-839E-BE63-7AD7-C5700C7217D3}"/>
              </a:ext>
            </a:extLst>
          </p:cNvPr>
          <p:cNvSpPr txBox="1">
            <a:spLocks/>
          </p:cNvSpPr>
          <p:nvPr/>
        </p:nvSpPr>
        <p:spPr>
          <a:xfrm>
            <a:off x="5110964" y="2161452"/>
            <a:ext cx="3485363"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t>                 </a:t>
            </a:r>
            <a:r>
              <a:rPr lang="en-US" sz="2000" b="1" u="sng" dirty="0"/>
              <a:t>AOSA</a:t>
            </a:r>
          </a:p>
          <a:p>
            <a:pPr marL="0" indent="0" algn="ctr">
              <a:buFont typeface="Wingdings 3" charset="2"/>
              <a:buNone/>
            </a:pPr>
            <a:r>
              <a:rPr lang="en-US" dirty="0"/>
              <a:t>No Rule</a:t>
            </a:r>
          </a:p>
        </p:txBody>
      </p:sp>
      <p:sp>
        <p:nvSpPr>
          <p:cNvPr id="5" name="Content Placeholder 2">
            <a:extLst>
              <a:ext uri="{FF2B5EF4-FFF2-40B4-BE49-F238E27FC236}">
                <a16:creationId xmlns:a16="http://schemas.microsoft.com/office/drawing/2014/main" id="{071B8F40-D58A-8C24-B68F-E8801CD1D85D}"/>
              </a:ext>
            </a:extLst>
          </p:cNvPr>
          <p:cNvSpPr txBox="1">
            <a:spLocks/>
          </p:cNvSpPr>
          <p:nvPr/>
        </p:nvSpPr>
        <p:spPr>
          <a:xfrm>
            <a:off x="5110963" y="3660915"/>
            <a:ext cx="3485363" cy="1268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t>                </a:t>
            </a:r>
            <a:r>
              <a:rPr lang="en-US" sz="2000" b="1" u="sng" dirty="0"/>
              <a:t>Canada</a:t>
            </a:r>
          </a:p>
          <a:p>
            <a:pPr marL="0" indent="0" algn="ctr">
              <a:buFont typeface="Wingdings 3" charset="2"/>
              <a:buNone/>
            </a:pPr>
            <a:r>
              <a:rPr lang="en-US" dirty="0"/>
              <a:t>No Rule</a:t>
            </a:r>
          </a:p>
        </p:txBody>
      </p:sp>
    </p:spTree>
    <p:extLst>
      <p:ext uri="{BB962C8B-B14F-4D97-AF65-F5344CB8AC3E}">
        <p14:creationId xmlns:p14="http://schemas.microsoft.com/office/powerpoint/2010/main" val="100912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C3DE39-D48B-80D8-D494-5D5039413668}"/>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Seed Count Data</a:t>
            </a:r>
          </a:p>
        </p:txBody>
      </p:sp>
      <p:graphicFrame>
        <p:nvGraphicFramePr>
          <p:cNvPr id="5" name="Table 4">
            <a:extLst>
              <a:ext uri="{FF2B5EF4-FFF2-40B4-BE49-F238E27FC236}">
                <a16:creationId xmlns:a16="http://schemas.microsoft.com/office/drawing/2014/main" id="{075B1E46-A7F1-85F5-E25C-D8E654570C83}"/>
              </a:ext>
            </a:extLst>
          </p:cNvPr>
          <p:cNvGraphicFramePr>
            <a:graphicFrameLocks noGrp="1"/>
          </p:cNvGraphicFramePr>
          <p:nvPr>
            <p:extLst>
              <p:ext uri="{D42A27DB-BD31-4B8C-83A1-F6EECF244321}">
                <p14:modId xmlns:p14="http://schemas.microsoft.com/office/powerpoint/2010/main" val="1796928584"/>
              </p:ext>
            </p:extLst>
          </p:nvPr>
        </p:nvGraphicFramePr>
        <p:xfrm>
          <a:off x="677334" y="1375819"/>
          <a:ext cx="8596307" cy="4667920"/>
        </p:xfrm>
        <a:graphic>
          <a:graphicData uri="http://schemas.openxmlformats.org/drawingml/2006/table">
            <a:tbl>
              <a:tblPr>
                <a:tableStyleId>{5C22544A-7EE6-4342-B048-85BDC9FD1C3A}</a:tableStyleId>
              </a:tblPr>
              <a:tblGrid>
                <a:gridCol w="495487">
                  <a:extLst>
                    <a:ext uri="{9D8B030D-6E8A-4147-A177-3AD203B41FA5}">
                      <a16:colId xmlns:a16="http://schemas.microsoft.com/office/drawing/2014/main" val="1077972019"/>
                    </a:ext>
                  </a:extLst>
                </a:gridCol>
                <a:gridCol w="495487">
                  <a:extLst>
                    <a:ext uri="{9D8B030D-6E8A-4147-A177-3AD203B41FA5}">
                      <a16:colId xmlns:a16="http://schemas.microsoft.com/office/drawing/2014/main" val="1475403179"/>
                    </a:ext>
                  </a:extLst>
                </a:gridCol>
                <a:gridCol w="503352">
                  <a:extLst>
                    <a:ext uri="{9D8B030D-6E8A-4147-A177-3AD203B41FA5}">
                      <a16:colId xmlns:a16="http://schemas.microsoft.com/office/drawing/2014/main" val="2721073500"/>
                    </a:ext>
                  </a:extLst>
                </a:gridCol>
                <a:gridCol w="495487">
                  <a:extLst>
                    <a:ext uri="{9D8B030D-6E8A-4147-A177-3AD203B41FA5}">
                      <a16:colId xmlns:a16="http://schemas.microsoft.com/office/drawing/2014/main" val="332128968"/>
                    </a:ext>
                  </a:extLst>
                </a:gridCol>
                <a:gridCol w="495487">
                  <a:extLst>
                    <a:ext uri="{9D8B030D-6E8A-4147-A177-3AD203B41FA5}">
                      <a16:colId xmlns:a16="http://schemas.microsoft.com/office/drawing/2014/main" val="4064142355"/>
                    </a:ext>
                  </a:extLst>
                </a:gridCol>
                <a:gridCol w="495487">
                  <a:extLst>
                    <a:ext uri="{9D8B030D-6E8A-4147-A177-3AD203B41FA5}">
                      <a16:colId xmlns:a16="http://schemas.microsoft.com/office/drawing/2014/main" val="965135923"/>
                    </a:ext>
                  </a:extLst>
                </a:gridCol>
                <a:gridCol w="495487">
                  <a:extLst>
                    <a:ext uri="{9D8B030D-6E8A-4147-A177-3AD203B41FA5}">
                      <a16:colId xmlns:a16="http://schemas.microsoft.com/office/drawing/2014/main" val="956191888"/>
                    </a:ext>
                  </a:extLst>
                </a:gridCol>
                <a:gridCol w="495487">
                  <a:extLst>
                    <a:ext uri="{9D8B030D-6E8A-4147-A177-3AD203B41FA5}">
                      <a16:colId xmlns:a16="http://schemas.microsoft.com/office/drawing/2014/main" val="1258557529"/>
                    </a:ext>
                  </a:extLst>
                </a:gridCol>
                <a:gridCol w="495487">
                  <a:extLst>
                    <a:ext uri="{9D8B030D-6E8A-4147-A177-3AD203B41FA5}">
                      <a16:colId xmlns:a16="http://schemas.microsoft.com/office/drawing/2014/main" val="2602484274"/>
                    </a:ext>
                  </a:extLst>
                </a:gridCol>
                <a:gridCol w="495487">
                  <a:extLst>
                    <a:ext uri="{9D8B030D-6E8A-4147-A177-3AD203B41FA5}">
                      <a16:colId xmlns:a16="http://schemas.microsoft.com/office/drawing/2014/main" val="2953808269"/>
                    </a:ext>
                  </a:extLst>
                </a:gridCol>
                <a:gridCol w="495487">
                  <a:extLst>
                    <a:ext uri="{9D8B030D-6E8A-4147-A177-3AD203B41FA5}">
                      <a16:colId xmlns:a16="http://schemas.microsoft.com/office/drawing/2014/main" val="3653142130"/>
                    </a:ext>
                  </a:extLst>
                </a:gridCol>
                <a:gridCol w="495487">
                  <a:extLst>
                    <a:ext uri="{9D8B030D-6E8A-4147-A177-3AD203B41FA5}">
                      <a16:colId xmlns:a16="http://schemas.microsoft.com/office/drawing/2014/main" val="4287933020"/>
                    </a:ext>
                  </a:extLst>
                </a:gridCol>
                <a:gridCol w="660650">
                  <a:extLst>
                    <a:ext uri="{9D8B030D-6E8A-4147-A177-3AD203B41FA5}">
                      <a16:colId xmlns:a16="http://schemas.microsoft.com/office/drawing/2014/main" val="2324888878"/>
                    </a:ext>
                  </a:extLst>
                </a:gridCol>
                <a:gridCol w="495487">
                  <a:extLst>
                    <a:ext uri="{9D8B030D-6E8A-4147-A177-3AD203B41FA5}">
                      <a16:colId xmlns:a16="http://schemas.microsoft.com/office/drawing/2014/main" val="968639112"/>
                    </a:ext>
                  </a:extLst>
                </a:gridCol>
                <a:gridCol w="495487">
                  <a:extLst>
                    <a:ext uri="{9D8B030D-6E8A-4147-A177-3AD203B41FA5}">
                      <a16:colId xmlns:a16="http://schemas.microsoft.com/office/drawing/2014/main" val="1284358943"/>
                    </a:ext>
                  </a:extLst>
                </a:gridCol>
                <a:gridCol w="495487">
                  <a:extLst>
                    <a:ext uri="{9D8B030D-6E8A-4147-A177-3AD203B41FA5}">
                      <a16:colId xmlns:a16="http://schemas.microsoft.com/office/drawing/2014/main" val="2822413445"/>
                    </a:ext>
                  </a:extLst>
                </a:gridCol>
                <a:gridCol w="495487">
                  <a:extLst>
                    <a:ext uri="{9D8B030D-6E8A-4147-A177-3AD203B41FA5}">
                      <a16:colId xmlns:a16="http://schemas.microsoft.com/office/drawing/2014/main" val="1315136172"/>
                    </a:ext>
                  </a:extLst>
                </a:gridCol>
              </a:tblGrid>
              <a:tr h="336353">
                <a:tc>
                  <a:txBody>
                    <a:bodyPr/>
                    <a:lstStyle/>
                    <a:p>
                      <a:pPr algn="ctr" fontAlgn="b"/>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Lab #</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Variety</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rep 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rep 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rep 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 rep 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 rep 5 </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rep 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 rep 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 rep 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Mean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Variance</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STDEV</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CoVar</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seeds/#</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purity wt.</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671447587"/>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47953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Taipan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0.0808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0.0791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0.0839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7.56857E-06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0.002751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3.279027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540643.6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2.098</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811088620"/>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51059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Taipan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0.0925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0.0957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0.0927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0.0892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0.0859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0.0912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0.0877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l" fontAlgn="b"/>
                      <a:r>
                        <a:rPr lang="en-US" sz="900" u="none" strike="noStrike">
                          <a:effectLst/>
                        </a:rPr>
                        <a:t>0.0901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0.090625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9.585E-06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0.003096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3.416237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500524.1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2.266</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3715272572"/>
                  </a:ext>
                </a:extLst>
              </a:tr>
              <a:tr h="188329">
                <a:tc>
                  <a:txBody>
                    <a:bodyPr/>
                    <a:lstStyle/>
                    <a:p>
                      <a:pPr algn="ctr" fontAlgn="b"/>
                      <a:r>
                        <a:rPr lang="en-US" sz="900" u="none" strike="noStrike">
                          <a:effectLst/>
                        </a:rPr>
                        <a:t>2020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51060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Taipan</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0.0958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0.0915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0.0975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0.0946</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0.1059</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0.09585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2.00029E-05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0.004472</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4.666098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473239.4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2.396</a:t>
                      </a:r>
                      <a:endParaRPr lang="en-US" sz="900" b="0" i="0" u="none" strike="noStrike">
                        <a:solidFill>
                          <a:srgbClr val="FF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1639110612"/>
                  </a:ext>
                </a:extLst>
              </a:tr>
              <a:tr h="188329">
                <a:tc>
                  <a:txBody>
                    <a:bodyPr/>
                    <a:lstStyle/>
                    <a:p>
                      <a:pPr algn="ctr" fontAlgn="b"/>
                      <a:r>
                        <a:rPr lang="en-US" sz="900" u="none" strike="noStrike">
                          <a:effectLst/>
                        </a:rPr>
                        <a:t>2020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51061</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Taipan</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0.0827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0.0823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0.0819</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0.0929</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0.084313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1.27241E-05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0.003567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4.230792</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537998.5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2.108</a:t>
                      </a:r>
                      <a:endParaRPr lang="en-US" sz="900" b="0" i="0" u="none" strike="noStrike">
                        <a:solidFill>
                          <a:srgbClr val="FF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3824473198"/>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51062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Taipan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0.0918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0.0916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0.0957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0.09035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9.83714E-06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0.003136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3.471413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502047.6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2.259</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465729962"/>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51063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Taipan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0.0980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0.0980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0.0968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0.0973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0.1015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0.1012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0.1005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0.098513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5.54411E-06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0.002355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2.390146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460449.2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2.463</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451167681"/>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51165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Fixation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0.1127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0.1139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0.1136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0.1109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0.1093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0.1102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0.111525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3.19357E-06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0.001787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1.602382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406724.9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2.788</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1895590902"/>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51656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Vista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0.0938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0.0934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0.0955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0.0960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0.0973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0.094925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1.66786E-06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0.001291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1.360501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477850.9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2.373</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90387490"/>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51657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Vista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0.0877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0.0937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0.0910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0.0899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5.09429E-06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0.002257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2.510626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504560.6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2.248</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582218078"/>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51658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Vista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0.0875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0.089525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3.99643E-06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0.001999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2.233015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506674.1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2.238</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3641496629"/>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51659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Vista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0.0937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0.0962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0.0994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0.0970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0.0957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0.095488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4.28411E-06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0.00207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2.167622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475036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2.387</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677151537"/>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51660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Vista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0.089388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7.93839E-06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0.002818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3.152024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507453.5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2.235</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1934210402"/>
                  </a:ext>
                </a:extLst>
              </a:tr>
              <a:tr h="188329">
                <a:tc>
                  <a:txBody>
                    <a:bodyPr/>
                    <a:lstStyle/>
                    <a:p>
                      <a:pPr algn="ctr" fontAlgn="b"/>
                      <a:r>
                        <a:rPr lang="en-US" sz="900" u="none" strike="noStrike">
                          <a:effectLst/>
                        </a:rPr>
                        <a:t>2020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51725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VNS</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0.1099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0.1127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0.1133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0.1147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0.1124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0.1129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0.1169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0.112925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4.85357E-06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0.002203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1.950925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401682.5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2.823</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276016564"/>
                  </a:ext>
                </a:extLst>
              </a:tr>
              <a:tr h="188329">
                <a:tc>
                  <a:txBody>
                    <a:bodyPr/>
                    <a:lstStyle/>
                    <a:p>
                      <a:pPr algn="ctr" fontAlgn="b"/>
                      <a:r>
                        <a:rPr lang="en-US" sz="900" u="none" strike="noStrike">
                          <a:effectLst/>
                        </a:rPr>
                        <a:t>2020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OSU</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0.1024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0.1068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0.1038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0.1051</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0.0996</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0.0921</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0.0917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0.1022</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0.100463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3.24341E-05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0.005695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5.668876</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451511.8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2.512</a:t>
                      </a:r>
                      <a:endParaRPr lang="en-US" sz="900" b="0" i="0" u="none" strike="noStrike">
                        <a:solidFill>
                          <a:srgbClr val="FF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775699060"/>
                  </a:ext>
                </a:extLst>
              </a:tr>
              <a:tr h="188329">
                <a:tc>
                  <a:txBody>
                    <a:bodyPr/>
                    <a:lstStyle/>
                    <a:p>
                      <a:pPr algn="ctr" fontAlgn="b"/>
                      <a:r>
                        <a:rPr lang="en-US" sz="900" u="none" strike="noStrike">
                          <a:effectLst/>
                        </a:rPr>
                        <a:t>2021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54307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Paradana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0.0813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0.0802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0.0810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0.083338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6.69696E-06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0.002588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3.105264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544292.8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2.083</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189765098"/>
                  </a:ext>
                </a:extLst>
              </a:tr>
              <a:tr h="188329">
                <a:tc>
                  <a:txBody>
                    <a:bodyPr/>
                    <a:lstStyle/>
                    <a:p>
                      <a:pPr algn="ctr" fontAlgn="b"/>
                      <a:r>
                        <a:rPr lang="en-US" sz="900" u="none" strike="noStrike">
                          <a:effectLst/>
                        </a:rPr>
                        <a:t>2021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54308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Paradana</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0.0835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0.0893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0.084863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5.18268E-06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0.002277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2.682633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534511.7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2.122</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018430287"/>
                  </a:ext>
                </a:extLst>
              </a:tr>
              <a:tr h="188329">
                <a:tc>
                  <a:txBody>
                    <a:bodyPr/>
                    <a:lstStyle/>
                    <a:p>
                      <a:pPr algn="ctr" fontAlgn="b"/>
                      <a:r>
                        <a:rPr lang="en-US" sz="900" u="none" strike="noStrike">
                          <a:effectLst/>
                        </a:rPr>
                        <a:t>2015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AGRI</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0.0990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0.1030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0.1000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0.0980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0.1020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0.1030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0.1000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0.0980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0.100375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4.26786E-06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0.002066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2.058161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451905.4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2.509</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562272142"/>
                  </a:ext>
                </a:extLst>
              </a:tr>
              <a:tr h="188329">
                <a:tc>
                  <a:txBody>
                    <a:bodyPr/>
                    <a:lstStyle/>
                    <a:p>
                      <a:pPr algn="ctr" fontAlgn="b"/>
                      <a:r>
                        <a:rPr lang="en-US" sz="900" u="none" strike="noStrike">
                          <a:effectLst/>
                        </a:rPr>
                        <a:t>2022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67544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Fixation</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0.1090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0.1076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0.1098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0.1097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0.1055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0.1087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0.1037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0.1036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0.1072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6.68E-06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0.002585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2.410979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423134.3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2444832550"/>
                  </a:ext>
                </a:extLst>
              </a:tr>
              <a:tr h="188329">
                <a:tc>
                  <a:txBody>
                    <a:bodyPr/>
                    <a:lstStyle/>
                    <a:p>
                      <a:pPr algn="ctr" fontAlgn="b"/>
                      <a:r>
                        <a:rPr lang="en-US" sz="900" u="none" strike="noStrike">
                          <a:effectLst/>
                        </a:rPr>
                        <a:t>2022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68714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VNS</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0.0825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0.0805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0.0804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0.0828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0.0786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0.0793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0.0792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0.080363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2.38554E-06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0.001545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1.921939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564442.4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2.009</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161162299"/>
                  </a:ext>
                </a:extLst>
              </a:tr>
              <a:tr h="188329">
                <a:tc>
                  <a:txBody>
                    <a:bodyPr/>
                    <a:lstStyle/>
                    <a:p>
                      <a:pPr algn="ctr" fontAlgn="b"/>
                      <a:r>
                        <a:rPr lang="en-US" sz="900" u="none" strike="noStrike">
                          <a:effectLst/>
                        </a:rPr>
                        <a:t>2022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68563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VNS</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0.0766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0.0796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0.0737</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0.0791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0.0715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0.0740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0.0742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0.0738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0.075313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8.10982E-06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0.002848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3.781278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602290.5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1.883</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3779553336"/>
                  </a:ext>
                </a:extLst>
              </a:tr>
              <a:tr h="188329">
                <a:tc>
                  <a:txBody>
                    <a:bodyPr/>
                    <a:lstStyle/>
                    <a:p>
                      <a:pPr algn="ctr" fontAlgn="b"/>
                      <a:r>
                        <a:rPr lang="en-US" sz="900" u="none" strike="noStrike">
                          <a:effectLst/>
                        </a:rPr>
                        <a:t>2022</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68564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VNS</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0.0813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0.0901</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0.0860</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0.0883</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0.08685</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8.06571E-06</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0.00284</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3.270029</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522279.8</a:t>
                      </a:r>
                      <a:endParaRPr lang="en-US" sz="900" b="0" i="0" u="none" strike="noStrike">
                        <a:solidFill>
                          <a:srgbClr val="00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2.171</a:t>
                      </a:r>
                      <a:endParaRPr lang="en-US" sz="900" b="0" i="0" u="none" strike="noStrike">
                        <a:solidFill>
                          <a:srgbClr val="00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1368224044"/>
                  </a:ext>
                </a:extLst>
              </a:tr>
              <a:tr h="188329">
                <a:tc>
                  <a:txBody>
                    <a:bodyPr/>
                    <a:lstStyle/>
                    <a:p>
                      <a:pPr algn="ctr" fontAlgn="b"/>
                      <a:r>
                        <a:rPr lang="en-US" sz="900" u="none" strike="noStrike">
                          <a:effectLst/>
                        </a:rPr>
                        <a:t>2022</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66899</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Fixation</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0.0926</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0.0887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0.1046</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0.0981</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0.0878</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0.0942</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0.092913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3.82755E-05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0.006187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6.658655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488201.3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2.323</a:t>
                      </a:r>
                      <a:endParaRPr lang="en-US" sz="900" b="0" i="0" u="none" strike="noStrike">
                        <a:solidFill>
                          <a:srgbClr val="FF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1025589400"/>
                  </a:ext>
                </a:extLst>
              </a:tr>
              <a:tr h="188329">
                <a:tc>
                  <a:txBody>
                    <a:bodyPr/>
                    <a:lstStyle/>
                    <a:p>
                      <a:pPr algn="ctr" fontAlgn="b"/>
                      <a:r>
                        <a:rPr lang="en-US" sz="900" u="none" strike="noStrike">
                          <a:effectLst/>
                        </a:rPr>
                        <a:t>2022</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66900</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Fixation</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0.0847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0.0874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0.0877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0.0977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0.0867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0.0875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0.0924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ctr" fontAlgn="b"/>
                      <a:r>
                        <a:rPr lang="en-US" sz="900" u="none" strike="noStrike">
                          <a:effectLst/>
                        </a:rPr>
                        <a:t>0.0857</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0.088725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1.82593E-05</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0.004273</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4.816104</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a:effectLst/>
                        </a:rPr>
                        <a:t>511242.6</a:t>
                      </a:r>
                      <a:endParaRPr lang="en-US" sz="900" b="0" i="0" u="none" strike="noStrike">
                        <a:solidFill>
                          <a:srgbClr val="FF0000"/>
                        </a:solidFill>
                        <a:effectLst/>
                        <a:latin typeface="Calibri" panose="020F0502020204030204" pitchFamily="34" charset="0"/>
                      </a:endParaRPr>
                    </a:p>
                  </a:txBody>
                  <a:tcPr marL="7901" marR="7901" marT="7901" marB="0" anchor="b"/>
                </a:tc>
                <a:tc>
                  <a:txBody>
                    <a:bodyPr/>
                    <a:lstStyle/>
                    <a:p>
                      <a:pPr algn="r" fontAlgn="b"/>
                      <a:r>
                        <a:rPr lang="en-US" sz="900" u="none" strike="noStrike" dirty="0">
                          <a:effectLst/>
                        </a:rPr>
                        <a:t>2.218</a:t>
                      </a:r>
                      <a:endParaRPr lang="en-US" sz="900" b="0" i="0" u="none" strike="noStrike" dirty="0">
                        <a:solidFill>
                          <a:srgbClr val="FF0000"/>
                        </a:solidFill>
                        <a:effectLst/>
                        <a:latin typeface="Calibri" panose="020F0502020204030204" pitchFamily="34" charset="0"/>
                      </a:endParaRPr>
                    </a:p>
                  </a:txBody>
                  <a:tcPr marL="7901" marR="7901" marT="7901" marB="0" anchor="b"/>
                </a:tc>
                <a:extLst>
                  <a:ext uri="{0D108BD9-81ED-4DB2-BD59-A6C34878D82A}">
                    <a16:rowId xmlns:a16="http://schemas.microsoft.com/office/drawing/2014/main" val="52341791"/>
                  </a:ext>
                </a:extLst>
              </a:tr>
            </a:tbl>
          </a:graphicData>
        </a:graphic>
      </p:graphicFrame>
    </p:spTree>
    <p:extLst>
      <p:ext uri="{BB962C8B-B14F-4D97-AF65-F5344CB8AC3E}">
        <p14:creationId xmlns:p14="http://schemas.microsoft.com/office/powerpoint/2010/main" val="293793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CB32-D252-6AF3-6FAC-86E7B30BE943}"/>
              </a:ext>
            </a:extLst>
          </p:cNvPr>
          <p:cNvSpPr>
            <a:spLocks noGrp="1"/>
          </p:cNvSpPr>
          <p:nvPr>
            <p:ph type="title"/>
          </p:nvPr>
        </p:nvSpPr>
        <p:spPr/>
        <p:txBody>
          <a:bodyPr/>
          <a:lstStyle/>
          <a:p>
            <a:r>
              <a:rPr lang="en-US" dirty="0"/>
              <a:t>Proposed Rule</a:t>
            </a:r>
          </a:p>
        </p:txBody>
      </p:sp>
      <p:graphicFrame>
        <p:nvGraphicFramePr>
          <p:cNvPr id="5" name="Table 4">
            <a:extLst>
              <a:ext uri="{FF2B5EF4-FFF2-40B4-BE49-F238E27FC236}">
                <a16:creationId xmlns:a16="http://schemas.microsoft.com/office/drawing/2014/main" id="{2AAEF03E-0471-B1AB-C817-F121C870E29B}"/>
              </a:ext>
            </a:extLst>
          </p:cNvPr>
          <p:cNvGraphicFramePr>
            <a:graphicFrameLocks noGrp="1"/>
          </p:cNvGraphicFramePr>
          <p:nvPr>
            <p:extLst>
              <p:ext uri="{D42A27DB-BD31-4B8C-83A1-F6EECF244321}">
                <p14:modId xmlns:p14="http://schemas.microsoft.com/office/powerpoint/2010/main" val="1783281690"/>
              </p:ext>
            </p:extLst>
          </p:nvPr>
        </p:nvGraphicFramePr>
        <p:xfrm>
          <a:off x="677334" y="1781176"/>
          <a:ext cx="8514293" cy="1647824"/>
        </p:xfrm>
        <a:graphic>
          <a:graphicData uri="http://schemas.openxmlformats.org/drawingml/2006/table">
            <a:tbl>
              <a:tblPr firstRow="1" firstCol="1" bandRow="1"/>
              <a:tblGrid>
                <a:gridCol w="811832">
                  <a:extLst>
                    <a:ext uri="{9D8B030D-6E8A-4147-A177-3AD203B41FA5}">
                      <a16:colId xmlns:a16="http://schemas.microsoft.com/office/drawing/2014/main" val="3024936473"/>
                    </a:ext>
                  </a:extLst>
                </a:gridCol>
                <a:gridCol w="801188">
                  <a:extLst>
                    <a:ext uri="{9D8B030D-6E8A-4147-A177-3AD203B41FA5}">
                      <a16:colId xmlns:a16="http://schemas.microsoft.com/office/drawing/2014/main" val="713841507"/>
                    </a:ext>
                  </a:extLst>
                </a:gridCol>
                <a:gridCol w="2338001">
                  <a:extLst>
                    <a:ext uri="{9D8B030D-6E8A-4147-A177-3AD203B41FA5}">
                      <a16:colId xmlns:a16="http://schemas.microsoft.com/office/drawing/2014/main" val="2517434769"/>
                    </a:ext>
                  </a:extLst>
                </a:gridCol>
                <a:gridCol w="1140818">
                  <a:extLst>
                    <a:ext uri="{9D8B030D-6E8A-4147-A177-3AD203B41FA5}">
                      <a16:colId xmlns:a16="http://schemas.microsoft.com/office/drawing/2014/main" val="3727084146"/>
                    </a:ext>
                  </a:extLst>
                </a:gridCol>
                <a:gridCol w="1140818">
                  <a:extLst>
                    <a:ext uri="{9D8B030D-6E8A-4147-A177-3AD203B41FA5}">
                      <a16:colId xmlns:a16="http://schemas.microsoft.com/office/drawing/2014/main" val="3026163313"/>
                    </a:ext>
                  </a:extLst>
                </a:gridCol>
                <a:gridCol w="1140818">
                  <a:extLst>
                    <a:ext uri="{9D8B030D-6E8A-4147-A177-3AD203B41FA5}">
                      <a16:colId xmlns:a16="http://schemas.microsoft.com/office/drawing/2014/main" val="3463581422"/>
                    </a:ext>
                  </a:extLst>
                </a:gridCol>
                <a:gridCol w="1140818">
                  <a:extLst>
                    <a:ext uri="{9D8B030D-6E8A-4147-A177-3AD203B41FA5}">
                      <a16:colId xmlns:a16="http://schemas.microsoft.com/office/drawing/2014/main" val="1748344941"/>
                    </a:ext>
                  </a:extLst>
                </a:gridCol>
              </a:tblGrid>
              <a:tr h="1038971">
                <a:tc rowSpan="2">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Pure Seed Unit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Chaffy (C ) or Super Chaffy (SC)</a:t>
                      </a:r>
                      <a:r>
                        <a:rPr lang="en-US" sz="1000" kern="100" baseline="300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Kind of seed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Minimum weight for purity analysis</a:t>
                      </a:r>
                      <a:r>
                        <a:rPr lang="en-US" sz="1000" kern="100" baseline="300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Minimum weight for noxious weed seed or bulk examination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Approximate number of seeds per gram</a:t>
                      </a:r>
                      <a:r>
                        <a:rPr lang="en-US" sz="1000" kern="100" baseline="300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Approximate number of seeds per ounce</a:t>
                      </a:r>
                      <a:r>
                        <a:rPr lang="en-US" sz="1000" kern="100" baseline="30000">
                          <a:effectLst/>
                          <a:latin typeface="Times New Roman" panose="02020603050405020304" pitchFamily="18" charset="0"/>
                          <a:ea typeface="Calibri" panose="020F0502020204030204" pitchFamily="34" charset="0"/>
                          <a:cs typeface="Times New Roman" panose="02020603050405020304" pitchFamily="18" charset="0"/>
                        </a:rPr>
                        <a:t>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021849"/>
                  </a:ext>
                </a:extLst>
              </a:tr>
              <a:tr h="1994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Grams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Grams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Number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Number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339602"/>
                  </a:ext>
                </a:extLst>
              </a:tr>
              <a:tr h="409361">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i="1" kern="100" dirty="0">
                          <a:effectLst/>
                          <a:latin typeface="Times New Roman" panose="02020603050405020304" pitchFamily="18" charset="0"/>
                          <a:ea typeface="Calibri" panose="020F0502020204030204" pitchFamily="34" charset="0"/>
                          <a:cs typeface="Times New Roman" panose="02020603050405020304" pitchFamily="18" charset="0"/>
                        </a:rPr>
                        <a:t>Trifolium </a:t>
                      </a:r>
                      <a:r>
                        <a:rPr lang="en-US" sz="1000" i="1" kern="100" dirty="0" err="1">
                          <a:effectLst/>
                          <a:latin typeface="Times New Roman" panose="02020603050405020304" pitchFamily="18" charset="0"/>
                          <a:ea typeface="Calibri" panose="020F0502020204030204" pitchFamily="34" charset="0"/>
                          <a:cs typeface="Times New Roman" panose="02020603050405020304" pitchFamily="18" charset="0"/>
                        </a:rPr>
                        <a:t>michelianum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Balansa</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clover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a:effectLst/>
                          <a:latin typeface="Times New Roman" panose="02020603050405020304" pitchFamily="18" charset="0"/>
                          <a:ea typeface="Calibri" panose="020F0502020204030204" pitchFamily="34" charset="0"/>
                          <a:cs typeface="Times New Roman" panose="02020603050405020304" pitchFamily="18" charset="0"/>
                        </a:rPr>
                        <a:t>1081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30948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971928"/>
                  </a:ext>
                </a:extLst>
              </a:tr>
            </a:tbl>
          </a:graphicData>
        </a:graphic>
      </p:graphicFrame>
      <p:sp>
        <p:nvSpPr>
          <p:cNvPr id="9" name="TextBox 8">
            <a:extLst>
              <a:ext uri="{FF2B5EF4-FFF2-40B4-BE49-F238E27FC236}">
                <a16:creationId xmlns:a16="http://schemas.microsoft.com/office/drawing/2014/main" id="{B110E3F0-AF96-2979-EE45-F6529BA8C8C4}"/>
              </a:ext>
            </a:extLst>
          </p:cNvPr>
          <p:cNvSpPr txBox="1"/>
          <p:nvPr/>
        </p:nvSpPr>
        <p:spPr>
          <a:xfrm>
            <a:off x="677334" y="1438275"/>
            <a:ext cx="2618316" cy="369332"/>
          </a:xfrm>
          <a:prstGeom prst="rect">
            <a:avLst/>
          </a:prstGeom>
          <a:noFill/>
        </p:spPr>
        <p:txBody>
          <a:bodyPr wrap="square" rtlCol="0">
            <a:spAutoFit/>
          </a:bodyPr>
          <a:lstStyle/>
          <a:p>
            <a:r>
              <a:rPr lang="en-US" dirty="0" err="1"/>
              <a:t>Voume</a:t>
            </a:r>
            <a:r>
              <a:rPr lang="en-US" dirty="0"/>
              <a:t> 1, Table 2A</a:t>
            </a:r>
          </a:p>
        </p:txBody>
      </p:sp>
      <p:sp>
        <p:nvSpPr>
          <p:cNvPr id="10" name="TextBox 9">
            <a:extLst>
              <a:ext uri="{FF2B5EF4-FFF2-40B4-BE49-F238E27FC236}">
                <a16:creationId xmlns:a16="http://schemas.microsoft.com/office/drawing/2014/main" id="{4747F199-B769-BDE2-895D-3DB08CF359D9}"/>
              </a:ext>
            </a:extLst>
          </p:cNvPr>
          <p:cNvSpPr txBox="1"/>
          <p:nvPr/>
        </p:nvSpPr>
        <p:spPr>
          <a:xfrm>
            <a:off x="677334" y="3667149"/>
            <a:ext cx="3761316" cy="369332"/>
          </a:xfrm>
          <a:prstGeom prst="rect">
            <a:avLst/>
          </a:prstGeom>
          <a:noFill/>
        </p:spPr>
        <p:txBody>
          <a:bodyPr wrap="square" rtlCol="0">
            <a:spAutoFit/>
          </a:bodyPr>
          <a:lstStyle/>
          <a:p>
            <a:r>
              <a:rPr lang="en-US" dirty="0" err="1"/>
              <a:t>Voume</a:t>
            </a:r>
            <a:r>
              <a:rPr lang="en-US" dirty="0"/>
              <a:t> 3, Uniform Classification</a:t>
            </a:r>
          </a:p>
        </p:txBody>
      </p:sp>
      <p:graphicFrame>
        <p:nvGraphicFramePr>
          <p:cNvPr id="4" name="Table 3">
            <a:extLst>
              <a:ext uri="{FF2B5EF4-FFF2-40B4-BE49-F238E27FC236}">
                <a16:creationId xmlns:a16="http://schemas.microsoft.com/office/drawing/2014/main" id="{D4C2CEC7-0BC3-D90B-D338-7F2AE30739B6}"/>
              </a:ext>
            </a:extLst>
          </p:cNvPr>
          <p:cNvGraphicFramePr>
            <a:graphicFrameLocks noGrp="1"/>
          </p:cNvGraphicFramePr>
          <p:nvPr>
            <p:extLst>
              <p:ext uri="{D42A27DB-BD31-4B8C-83A1-F6EECF244321}">
                <p14:modId xmlns:p14="http://schemas.microsoft.com/office/powerpoint/2010/main" val="2456272033"/>
              </p:ext>
            </p:extLst>
          </p:nvPr>
        </p:nvGraphicFramePr>
        <p:xfrm>
          <a:off x="677333" y="4166156"/>
          <a:ext cx="8514291" cy="1514797"/>
        </p:xfrm>
        <a:graphic>
          <a:graphicData uri="http://schemas.openxmlformats.org/drawingml/2006/table">
            <a:tbl>
              <a:tblPr firstRow="1" firstCol="1" lastRow="1" lastCol="1" bandRow="1" bandCol="1"/>
              <a:tblGrid>
                <a:gridCol w="1132827">
                  <a:extLst>
                    <a:ext uri="{9D8B030D-6E8A-4147-A177-3AD203B41FA5}">
                      <a16:colId xmlns:a16="http://schemas.microsoft.com/office/drawing/2014/main" val="3505029772"/>
                    </a:ext>
                  </a:extLst>
                </a:gridCol>
                <a:gridCol w="1868481">
                  <a:extLst>
                    <a:ext uri="{9D8B030D-6E8A-4147-A177-3AD203B41FA5}">
                      <a16:colId xmlns:a16="http://schemas.microsoft.com/office/drawing/2014/main" val="144377620"/>
                    </a:ext>
                  </a:extLst>
                </a:gridCol>
                <a:gridCol w="1374025">
                  <a:extLst>
                    <a:ext uri="{9D8B030D-6E8A-4147-A177-3AD203B41FA5}">
                      <a16:colId xmlns:a16="http://schemas.microsoft.com/office/drawing/2014/main" val="363315404"/>
                    </a:ext>
                  </a:extLst>
                </a:gridCol>
                <a:gridCol w="1013836">
                  <a:extLst>
                    <a:ext uri="{9D8B030D-6E8A-4147-A177-3AD203B41FA5}">
                      <a16:colId xmlns:a16="http://schemas.microsoft.com/office/drawing/2014/main" val="392077967"/>
                    </a:ext>
                  </a:extLst>
                </a:gridCol>
                <a:gridCol w="579679">
                  <a:extLst>
                    <a:ext uri="{9D8B030D-6E8A-4147-A177-3AD203B41FA5}">
                      <a16:colId xmlns:a16="http://schemas.microsoft.com/office/drawing/2014/main" val="4142674936"/>
                    </a:ext>
                  </a:extLst>
                </a:gridCol>
                <a:gridCol w="363405">
                  <a:extLst>
                    <a:ext uri="{9D8B030D-6E8A-4147-A177-3AD203B41FA5}">
                      <a16:colId xmlns:a16="http://schemas.microsoft.com/office/drawing/2014/main" val="2471233799"/>
                    </a:ext>
                  </a:extLst>
                </a:gridCol>
                <a:gridCol w="364209">
                  <a:extLst>
                    <a:ext uri="{9D8B030D-6E8A-4147-A177-3AD203B41FA5}">
                      <a16:colId xmlns:a16="http://schemas.microsoft.com/office/drawing/2014/main" val="2187140558"/>
                    </a:ext>
                  </a:extLst>
                </a:gridCol>
                <a:gridCol w="364209">
                  <a:extLst>
                    <a:ext uri="{9D8B030D-6E8A-4147-A177-3AD203B41FA5}">
                      <a16:colId xmlns:a16="http://schemas.microsoft.com/office/drawing/2014/main" val="2537192157"/>
                    </a:ext>
                  </a:extLst>
                </a:gridCol>
                <a:gridCol w="363405">
                  <a:extLst>
                    <a:ext uri="{9D8B030D-6E8A-4147-A177-3AD203B41FA5}">
                      <a16:colId xmlns:a16="http://schemas.microsoft.com/office/drawing/2014/main" val="2478617740"/>
                    </a:ext>
                  </a:extLst>
                </a:gridCol>
                <a:gridCol w="363405">
                  <a:extLst>
                    <a:ext uri="{9D8B030D-6E8A-4147-A177-3AD203B41FA5}">
                      <a16:colId xmlns:a16="http://schemas.microsoft.com/office/drawing/2014/main" val="2297956963"/>
                    </a:ext>
                  </a:extLst>
                </a:gridCol>
                <a:gridCol w="363405">
                  <a:extLst>
                    <a:ext uri="{9D8B030D-6E8A-4147-A177-3AD203B41FA5}">
                      <a16:colId xmlns:a16="http://schemas.microsoft.com/office/drawing/2014/main" val="1321160445"/>
                    </a:ext>
                  </a:extLst>
                </a:gridCol>
                <a:gridCol w="363405">
                  <a:extLst>
                    <a:ext uri="{9D8B030D-6E8A-4147-A177-3AD203B41FA5}">
                      <a16:colId xmlns:a16="http://schemas.microsoft.com/office/drawing/2014/main" val="2363412781"/>
                    </a:ext>
                  </a:extLst>
                </a:gridCol>
              </a:tblGrid>
              <a:tr h="629300">
                <a:tc rowSpan="2">
                  <a:txBody>
                    <a:bodyPr/>
                    <a:lstStyle/>
                    <a:p>
                      <a:pPr marL="0" marR="0">
                        <a:lnSpc>
                          <a:spcPts val="1135"/>
                        </a:lnSpc>
                        <a:spcBef>
                          <a:spcPts val="20"/>
                        </a:spcBef>
                        <a:spcAft>
                          <a:spcPts val="0"/>
                        </a:spcAft>
                      </a:pPr>
                      <a:r>
                        <a:rPr lang="en-US" sz="105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208915" marR="101600" indent="-100965">
                        <a:lnSpc>
                          <a:spcPts val="1260"/>
                        </a:lnSpc>
                        <a:spcBef>
                          <a:spcPts val="0"/>
                        </a:spcBef>
                        <a:spcAft>
                          <a:spcPts val="0"/>
                        </a:spcAft>
                      </a:pPr>
                      <a:r>
                        <a:rPr lang="en-US" sz="1100" spc="-20">
                          <a:effectLst/>
                          <a:latin typeface="Arial" panose="020B0604020202020204" pitchFamily="34" charset="0"/>
                          <a:ea typeface="Arial" panose="020B0604020202020204" pitchFamily="34" charset="0"/>
                          <a:cs typeface="Times New Roman" panose="02020603050405020304" pitchFamily="18" charset="0"/>
                        </a:rPr>
                        <a:t>NOME</a:t>
                      </a:r>
                      <a:r>
                        <a:rPr lang="en-US" sz="1100">
                          <a:effectLst/>
                          <a:latin typeface="Arial" panose="020B0604020202020204" pitchFamily="34" charset="0"/>
                          <a:ea typeface="Arial" panose="020B0604020202020204" pitchFamily="34" charset="0"/>
                          <a:cs typeface="Times New Roman" panose="02020603050405020304" pitchFamily="18" charset="0"/>
                        </a:rPr>
                        <a:t>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ts val="1135"/>
                        </a:lnSpc>
                        <a:spcBef>
                          <a:spcPts val="35"/>
                        </a:spcBef>
                        <a:spcAft>
                          <a:spcPts val="0"/>
                        </a:spcAft>
                      </a:pPr>
                      <a:r>
                        <a:rPr lang="en-US" sz="105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122555" marR="0">
                        <a:lnSpc>
                          <a:spcPts val="1135"/>
                        </a:lnSpc>
                        <a:spcBef>
                          <a:spcPts val="5"/>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SCIENTIFIC</a:t>
                      </a:r>
                      <a:r>
                        <a:rPr lang="en-US" sz="1100" b="1" spc="-45">
                          <a:effectLst/>
                          <a:latin typeface="Arial" panose="020B0604020202020204" pitchFamily="34" charset="0"/>
                          <a:ea typeface="Arial" panose="020B0604020202020204" pitchFamily="34" charset="0"/>
                          <a:cs typeface="Times New Roman" panose="02020603050405020304" pitchFamily="18" charset="0"/>
                        </a:rPr>
                        <a:t> </a:t>
                      </a:r>
                      <a:r>
                        <a:rPr lang="en-US" sz="1100" b="1" spc="-20">
                          <a:effectLst/>
                          <a:latin typeface="Arial" panose="020B0604020202020204" pitchFamily="34" charset="0"/>
                          <a:ea typeface="Arial" panose="020B0604020202020204" pitchFamily="34" charset="0"/>
                          <a:cs typeface="Times New Roman" panose="02020603050405020304" pitchFamily="18" charset="0"/>
                        </a:rPr>
                        <a:t>NAME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ts val="1135"/>
                        </a:lnSpc>
                        <a:spcBef>
                          <a:spcPts val="20"/>
                        </a:spcBef>
                        <a:spcAft>
                          <a:spcPts val="0"/>
                        </a:spcAft>
                      </a:pPr>
                      <a:r>
                        <a:rPr lang="en-US" sz="105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334645" marR="207645" indent="-120650">
                        <a:lnSpc>
                          <a:spcPts val="1260"/>
                        </a:lnSpc>
                        <a:spcBef>
                          <a:spcPts val="0"/>
                        </a:spcBef>
                        <a:spcAft>
                          <a:spcPts val="0"/>
                        </a:spcAft>
                      </a:pPr>
                      <a:r>
                        <a:rPr lang="en-US" sz="1100" b="1" spc="-10">
                          <a:effectLst/>
                          <a:latin typeface="Arial" panose="020B0604020202020204" pitchFamily="34" charset="0"/>
                          <a:ea typeface="Arial" panose="020B0604020202020204" pitchFamily="34" charset="0"/>
                          <a:cs typeface="Times New Roman" panose="02020603050405020304" pitchFamily="18" charset="0"/>
                        </a:rPr>
                        <a:t>COMMON </a:t>
                      </a:r>
                      <a:r>
                        <a:rPr lang="en-US" sz="1100" b="1" spc="-20">
                          <a:effectLst/>
                          <a:latin typeface="Arial" panose="020B0604020202020204" pitchFamily="34" charset="0"/>
                          <a:ea typeface="Arial" panose="020B0604020202020204" pitchFamily="34" charset="0"/>
                          <a:cs typeface="Times New Roman" panose="02020603050405020304" pitchFamily="18" charset="0"/>
                        </a:rPr>
                        <a:t>NAME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ts val="1135"/>
                        </a:lnSpc>
                        <a:spcBef>
                          <a:spcPts val="35"/>
                        </a:spcBef>
                        <a:spcAft>
                          <a:spcPts val="0"/>
                        </a:spcAft>
                      </a:pPr>
                      <a:r>
                        <a:rPr lang="en-US" sz="1050" b="1">
                          <a:effectLst/>
                          <a:latin typeface="Arial" panose="020B0604020202020204" pitchFamily="34" charset="0"/>
                          <a:ea typeface="Arial" panose="020B0604020202020204" pitchFamily="34" charset="0"/>
                          <a:cs typeface="Times New Roman" panose="02020603050405020304" pitchFamily="18"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139065" marR="0">
                        <a:lnSpc>
                          <a:spcPts val="1135"/>
                        </a:lnSpc>
                        <a:spcBef>
                          <a:spcPts val="5"/>
                        </a:spcBef>
                        <a:spcAft>
                          <a:spcPts val="0"/>
                        </a:spcAft>
                      </a:pPr>
                      <a:r>
                        <a:rPr lang="en-US" sz="1100" b="1" spc="-10">
                          <a:effectLst/>
                          <a:latin typeface="Arial" panose="020B0604020202020204" pitchFamily="34" charset="0"/>
                          <a:ea typeface="Arial" panose="020B0604020202020204" pitchFamily="34" charset="0"/>
                          <a:cs typeface="Times New Roman" panose="02020603050405020304" pitchFamily="18" charset="0"/>
                        </a:rPr>
                        <a:t>FAMILY</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83820" marR="0" indent="-17145">
                        <a:lnSpc>
                          <a:spcPts val="1240"/>
                        </a:lnSpc>
                        <a:spcBef>
                          <a:spcPts val="0"/>
                        </a:spcBef>
                        <a:spcAft>
                          <a:spcPts val="0"/>
                        </a:spcAft>
                      </a:pPr>
                      <a:r>
                        <a:rPr lang="en-US" sz="1100" b="1" spc="-20">
                          <a:effectLst/>
                          <a:latin typeface="Arial" panose="020B0604020202020204" pitchFamily="34" charset="0"/>
                          <a:ea typeface="Arial" panose="020B0604020202020204" pitchFamily="34" charset="0"/>
                          <a:cs typeface="Times New Roman" panose="02020603050405020304" pitchFamily="18" charset="0"/>
                        </a:rPr>
                        <a:t>SPP.</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134620" marR="74930" indent="-50800">
                        <a:lnSpc>
                          <a:spcPts val="1260"/>
                        </a:lnSpc>
                        <a:spcBef>
                          <a:spcPts val="0"/>
                        </a:spcBef>
                        <a:spcAft>
                          <a:spcPts val="0"/>
                        </a:spcAft>
                      </a:pPr>
                      <a:r>
                        <a:rPr lang="en-US" sz="1100" b="1" spc="-20">
                          <a:effectLst/>
                          <a:latin typeface="Arial" panose="020B0604020202020204" pitchFamily="34" charset="0"/>
                          <a:ea typeface="Arial" panose="020B0604020202020204" pitchFamily="34" charset="0"/>
                          <a:cs typeface="Times New Roman" panose="02020603050405020304" pitchFamily="18" charset="0"/>
                        </a:rPr>
                        <a:t>CLA </a:t>
                      </a:r>
                      <a:r>
                        <a:rPr lang="en-US" sz="1100" b="1" spc="-30">
                          <a:effectLst/>
                          <a:latin typeface="Arial" panose="020B0604020202020204" pitchFamily="34" charset="0"/>
                          <a:ea typeface="Arial" panose="020B0604020202020204" pitchFamily="34" charset="0"/>
                          <a:cs typeface="Times New Roman" panose="02020603050405020304" pitchFamily="18" charset="0"/>
                        </a:rPr>
                        <a:t>SS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403225" marR="0">
                        <a:lnSpc>
                          <a:spcPts val="1240"/>
                        </a:lnSpc>
                        <a:spcBef>
                          <a:spcPts val="0"/>
                        </a:spcBef>
                        <a:spcAft>
                          <a:spcPts val="0"/>
                        </a:spcAft>
                      </a:pPr>
                      <a:r>
                        <a:rPr lang="en-US" sz="1100" b="1" spc="-10">
                          <a:effectLst/>
                          <a:latin typeface="Arial" panose="020B0604020202020204" pitchFamily="34" charset="0"/>
                          <a:ea typeface="Arial" panose="020B0604020202020204" pitchFamily="34" charset="0"/>
                          <a:cs typeface="Times New Roman" panose="02020603050405020304" pitchFamily="18" charset="0"/>
                        </a:rPr>
                        <a:t>CONTAMINATING</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410845" marR="0">
                        <a:lnSpc>
                          <a:spcPts val="1185"/>
                        </a:lnSpc>
                        <a:spcBef>
                          <a:spcPts val="5"/>
                        </a:spcBef>
                        <a:spcAft>
                          <a:spcPts val="0"/>
                        </a:spcAft>
                      </a:pPr>
                      <a:r>
                        <a:rPr lang="en-US" sz="1100" b="1" spc="-10">
                          <a:effectLst/>
                          <a:latin typeface="Arial" panose="020B0604020202020204" pitchFamily="34" charset="0"/>
                          <a:ea typeface="Arial" panose="020B0604020202020204" pitchFamily="34" charset="0"/>
                          <a:cs typeface="Times New Roman" panose="02020603050405020304" pitchFamily="18" charset="0"/>
                        </a:rPr>
                        <a:t>CLASSIFICATION</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7419143"/>
                  </a:ext>
                </a:extLst>
              </a:tr>
              <a:tr h="3158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0">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F</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H</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R</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985" algn="ctr">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T</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marR="0">
                        <a:lnSpc>
                          <a:spcPts val="1170"/>
                        </a:lnSpc>
                        <a:spcBef>
                          <a:spcPts val="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V</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819608"/>
                  </a:ext>
                </a:extLst>
              </a:tr>
              <a:tr h="569603">
                <a:tc>
                  <a:txBody>
                    <a:bodyPr/>
                    <a:lstStyle/>
                    <a:p>
                      <a:pPr marL="0" marR="62865" algn="r">
                        <a:lnSpc>
                          <a:spcPts val="1135"/>
                        </a:lnSpc>
                        <a:spcBef>
                          <a:spcPts val="0"/>
                        </a:spcBef>
                        <a:spcAft>
                          <a:spcPts val="0"/>
                        </a:spcAft>
                      </a:pPr>
                      <a:r>
                        <a:rPr lang="en-US" sz="1000" spc="-10">
                          <a:effectLst/>
                          <a:latin typeface="Arial" panose="020B0604020202020204" pitchFamily="34" charset="0"/>
                          <a:ea typeface="Arial" panose="020B0604020202020204" pitchFamily="34" charset="0"/>
                          <a:cs typeface="Times New Roman" panose="02020603050405020304" pitchFamily="18" charset="0"/>
                        </a:rPr>
                        <a:t>300620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a:lnSpc>
                          <a:spcPts val="1125"/>
                        </a:lnSpc>
                        <a:spcBef>
                          <a:spcPts val="0"/>
                        </a:spcBef>
                        <a:spcAft>
                          <a:spcPts val="0"/>
                        </a:spcAft>
                      </a:pPr>
                      <a:r>
                        <a:rPr lang="en-US" sz="1000" i="1">
                          <a:effectLst/>
                          <a:latin typeface="Arial" panose="020B0604020202020204" pitchFamily="34" charset="0"/>
                          <a:ea typeface="Arial" panose="020B0604020202020204" pitchFamily="34" charset="0"/>
                          <a:cs typeface="Times New Roman" panose="02020603050405020304" pitchFamily="18" charset="0"/>
                        </a:rPr>
                        <a:t>Trifolium michelianum Savi</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105410">
                        <a:lnSpc>
                          <a:spcPts val="1140"/>
                        </a:lnSpc>
                        <a:spcBef>
                          <a:spcPts val="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clover, big-flowered</a:t>
                      </a:r>
                      <a:r>
                        <a:rPr lang="en-US" sz="1000">
                          <a:solidFill>
                            <a:srgbClr val="00B0F0"/>
                          </a:solidFill>
                          <a:effectLst/>
                          <a:latin typeface="Arial" panose="020B0604020202020204" pitchFamily="34" charset="0"/>
                          <a:ea typeface="Arial" panose="020B0604020202020204" pitchFamily="34" charset="0"/>
                          <a:cs typeface="Times New Roman" panose="02020603050405020304" pitchFamily="18" charset="0"/>
                        </a:rPr>
                        <a:t>; clover, balansa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3855" marR="86360" indent="-271780">
                        <a:lnSpc>
                          <a:spcPts val="1140"/>
                        </a:lnSpc>
                        <a:spcBef>
                          <a:spcPts val="0"/>
                        </a:spcBef>
                        <a:spcAft>
                          <a:spcPts val="0"/>
                        </a:spcAft>
                      </a:pPr>
                      <a:r>
                        <a:rPr lang="en-US" sz="1000" spc="-10">
                          <a:effectLst/>
                          <a:latin typeface="Arial" panose="020B0604020202020204" pitchFamily="34" charset="0"/>
                          <a:ea typeface="Arial" panose="020B0604020202020204" pitchFamily="34" charset="0"/>
                          <a:cs typeface="Times New Roman" panose="02020603050405020304" pitchFamily="18" charset="0"/>
                        </a:rPr>
                        <a:t>Fabaceae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6530" algn="ctr">
                        <a:lnSpc>
                          <a:spcPts val="1135"/>
                        </a:lnSpc>
                        <a:spcBef>
                          <a:spcPts val="0"/>
                        </a:spcBef>
                        <a:spcAft>
                          <a:spcPts val="0"/>
                        </a:spcAft>
                      </a:pPr>
                      <a:r>
                        <a:rPr lang="en-US" sz="1000" strike="sngStrike">
                          <a:solidFill>
                            <a:srgbClr val="FF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176530" algn="ctr">
                        <a:lnSpc>
                          <a:spcPts val="1135"/>
                        </a:lnSpc>
                        <a:spcBef>
                          <a:spcPts val="0"/>
                        </a:spcBef>
                        <a:spcAft>
                          <a:spcPts val="0"/>
                        </a:spcAft>
                      </a:pPr>
                      <a:r>
                        <a:rPr lang="en-US" sz="1000">
                          <a:solidFill>
                            <a:srgbClr val="00B0F0"/>
                          </a:solidFill>
                          <a:effectLst/>
                          <a:latin typeface="Arial" panose="020B0604020202020204" pitchFamily="34" charset="0"/>
                          <a:ea typeface="Arial" panose="020B0604020202020204" pitchFamily="34" charset="0"/>
                          <a:cs typeface="Times New Roman" panose="02020603050405020304" pitchFamily="18" charset="0"/>
                        </a:rPr>
                        <a:t>A</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035" algn="ctr">
                        <a:lnSpc>
                          <a:spcPts val="1135"/>
                        </a:lnSpc>
                        <a:spcBef>
                          <a:spcPts val="0"/>
                        </a:spcBef>
                        <a:spcAft>
                          <a:spcPts val="0"/>
                        </a:spcAft>
                      </a:pPr>
                      <a:r>
                        <a:rPr lang="en-US" sz="1000" strike="sngStrike">
                          <a:solidFill>
                            <a:srgbClr val="FF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p>
                      <a:pPr marL="0" marR="26035" algn="ctr">
                        <a:lnSpc>
                          <a:spcPts val="1135"/>
                        </a:lnSpc>
                        <a:spcBef>
                          <a:spcPts val="0"/>
                        </a:spcBef>
                        <a:spcAft>
                          <a:spcPts val="0"/>
                        </a:spcAft>
                      </a:pPr>
                      <a:r>
                        <a:rPr lang="en-US" sz="1000">
                          <a:solidFill>
                            <a:srgbClr val="00B0F0"/>
                          </a:solidFill>
                          <a:effectLst/>
                          <a:latin typeface="Arial" panose="020B0604020202020204" pitchFamily="34" charset="0"/>
                          <a:ea typeface="Arial" panose="020B0604020202020204" pitchFamily="34" charset="0"/>
                          <a:cs typeface="Times New Roman" panose="02020603050405020304" pitchFamily="18" charset="0"/>
                        </a:rPr>
                        <a:t>C</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135"/>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5"/>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nSpc>
                          <a:spcPts val="1135"/>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0">
                        <a:lnSpc>
                          <a:spcPts val="1135"/>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4290" algn="ctr">
                        <a:lnSpc>
                          <a:spcPts val="1135"/>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0">
                        <a:lnSpc>
                          <a:spcPts val="1135"/>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838345"/>
                  </a:ext>
                </a:extLst>
              </a:tr>
            </a:tbl>
          </a:graphicData>
        </a:graphic>
      </p:graphicFrame>
    </p:spTree>
    <p:extLst>
      <p:ext uri="{BB962C8B-B14F-4D97-AF65-F5344CB8AC3E}">
        <p14:creationId xmlns:p14="http://schemas.microsoft.com/office/powerpoint/2010/main" val="244818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CB32-D252-6AF3-6FAC-86E7B30BE943}"/>
              </a:ext>
            </a:extLst>
          </p:cNvPr>
          <p:cNvSpPr>
            <a:spLocks noGrp="1"/>
          </p:cNvSpPr>
          <p:nvPr>
            <p:ph type="title"/>
          </p:nvPr>
        </p:nvSpPr>
        <p:spPr/>
        <p:txBody>
          <a:bodyPr/>
          <a:lstStyle/>
          <a:p>
            <a:r>
              <a:rPr lang="en-US" dirty="0"/>
              <a:t>Harmonization</a:t>
            </a:r>
          </a:p>
        </p:txBody>
      </p:sp>
      <p:sp>
        <p:nvSpPr>
          <p:cNvPr id="3" name="TextBox 2">
            <a:extLst>
              <a:ext uri="{FF2B5EF4-FFF2-40B4-BE49-F238E27FC236}">
                <a16:creationId xmlns:a16="http://schemas.microsoft.com/office/drawing/2014/main" id="{B03136E1-A984-F9E7-0919-D2BF9825578A}"/>
              </a:ext>
            </a:extLst>
          </p:cNvPr>
          <p:cNvSpPr txBox="1"/>
          <p:nvPr/>
        </p:nvSpPr>
        <p:spPr>
          <a:xfrm>
            <a:off x="752475" y="1485900"/>
            <a:ext cx="8324850" cy="3416320"/>
          </a:xfrm>
          <a:prstGeom prst="rect">
            <a:avLst/>
          </a:prstGeom>
          <a:noFill/>
        </p:spPr>
        <p:txBody>
          <a:bodyPr wrap="square" rtlCol="0">
            <a:spAutoFit/>
          </a:bodyPr>
          <a:lstStyle/>
          <a:p>
            <a:r>
              <a:rPr lang="en-US" sz="2400" dirty="0"/>
              <a:t>This proposal would harmonize with the ISTA Rules for Testing Seeds, which also uses 2 grams for the Purity weight and 20 grams for the bulk weight/Other Seed Determination. </a:t>
            </a:r>
          </a:p>
          <a:p>
            <a:endParaRPr lang="en-US" sz="2400" dirty="0"/>
          </a:p>
          <a:p>
            <a:r>
              <a:rPr lang="en-US" sz="2400" dirty="0"/>
              <a:t>This proposal would not harmonize with the Canada Methods and Procedures or the Canada Grade Tables which do not have testing methods or grade table standards for T</a:t>
            </a:r>
            <a:r>
              <a:rPr lang="en-US" sz="2400" i="1" dirty="0"/>
              <a:t>rifolium</a:t>
            </a:r>
            <a:r>
              <a:rPr lang="en-US" sz="2400" dirty="0"/>
              <a:t> </a:t>
            </a:r>
            <a:r>
              <a:rPr lang="en-US" sz="2400" i="1" dirty="0" err="1"/>
              <a:t>michelianum</a:t>
            </a:r>
            <a:r>
              <a:rPr lang="en-US" sz="2400" i="1" dirty="0"/>
              <a:t>.</a:t>
            </a:r>
          </a:p>
        </p:txBody>
      </p:sp>
    </p:spTree>
    <p:extLst>
      <p:ext uri="{BB962C8B-B14F-4D97-AF65-F5344CB8AC3E}">
        <p14:creationId xmlns:p14="http://schemas.microsoft.com/office/powerpoint/2010/main" val="327955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6614-82A7-00C5-E0C9-B3EDFEDA5BA1}"/>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6CBD2F79-E877-A09A-6F48-4F6330D7BE07}"/>
              </a:ext>
            </a:extLst>
          </p:cNvPr>
          <p:cNvSpPr>
            <a:spLocks noGrp="1"/>
          </p:cNvSpPr>
          <p:nvPr>
            <p:ph idx="1"/>
          </p:nvPr>
        </p:nvSpPr>
        <p:spPr/>
        <p:txBody>
          <a:bodyPr/>
          <a:lstStyle/>
          <a:p>
            <a:r>
              <a:rPr lang="en-US" sz="3600" dirty="0"/>
              <a:t>To add </a:t>
            </a:r>
            <a:r>
              <a:rPr lang="en-US" sz="3600" i="1" dirty="0"/>
              <a:t>Trifolium </a:t>
            </a:r>
            <a:r>
              <a:rPr lang="en-US" sz="3600" i="1" dirty="0" err="1"/>
              <a:t>michelianum</a:t>
            </a:r>
            <a:r>
              <a:rPr lang="en-US" sz="3600" i="1" dirty="0"/>
              <a:t> </a:t>
            </a:r>
            <a:r>
              <a:rPr lang="en-US" sz="3600" dirty="0"/>
              <a:t>to AOSA Rules for Testing Seeds Volume 1; Table 6A. Methods of testing for laboratory germination.</a:t>
            </a:r>
          </a:p>
          <a:p>
            <a:pPr marL="0" indent="0">
              <a:buNone/>
            </a:pPr>
            <a:endParaRPr lang="en-US" dirty="0"/>
          </a:p>
        </p:txBody>
      </p:sp>
      <p:pic>
        <p:nvPicPr>
          <p:cNvPr id="5" name="Picture 4" descr="A picture containing mixture, vegetable, indoor, food&#10;&#10;Description automatically generated">
            <a:extLst>
              <a:ext uri="{FF2B5EF4-FFF2-40B4-BE49-F238E27FC236}">
                <a16:creationId xmlns:a16="http://schemas.microsoft.com/office/drawing/2014/main" id="{30DFC708-FE41-030E-D8C9-4DC2EBC650D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brightnessContrast bright="35000" contrast="7000"/>
                    </a14:imgEffect>
                  </a14:imgLayer>
                </a14:imgProps>
              </a:ext>
            </a:extLst>
          </a:blip>
          <a:stretch>
            <a:fillRect/>
          </a:stretch>
        </p:blipFill>
        <p:spPr>
          <a:xfrm>
            <a:off x="4133461" y="4042487"/>
            <a:ext cx="4739952" cy="266622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626994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1242</Words>
  <Application>Microsoft Office PowerPoint</Application>
  <PresentationFormat>Widescreen</PresentationFormat>
  <Paragraphs>544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Museo Sans 300</vt:lpstr>
      <vt:lpstr>Times New Roman</vt:lpstr>
      <vt:lpstr>Trebuchet MS</vt:lpstr>
      <vt:lpstr>Wingdings 3</vt:lpstr>
      <vt:lpstr>Facet</vt:lpstr>
      <vt:lpstr>Balansa Clover  Germ Referee  (Trifolium michelianum)</vt:lpstr>
      <vt:lpstr>BACKGROUND</vt:lpstr>
      <vt:lpstr>BACKGROUND</vt:lpstr>
      <vt:lpstr>Update on purity procedures for Trifolium michelianum</vt:lpstr>
      <vt:lpstr>CURRENT PURITY RULES for  T. michelianum</vt:lpstr>
      <vt:lpstr>PowerPoint Presentation</vt:lpstr>
      <vt:lpstr>Proposed Rule</vt:lpstr>
      <vt:lpstr>Harmonization</vt:lpstr>
      <vt:lpstr>OBJECTIVE</vt:lpstr>
      <vt:lpstr>CURRENT GERMINATION RULES for  T. michelianum</vt:lpstr>
      <vt:lpstr>CURRENT GERMINATION RULES FOR MAJORITY OF OTHER TRIFOLIUM SPECIES</vt:lpstr>
      <vt:lpstr>PROPOSED REFEREE STUDY  (Summer 2023)</vt:lpstr>
      <vt:lpstr>INTERESTED?</vt:lpstr>
      <vt:lpstr>REQUEST FOR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Balansa clover (Trifolium michelianum)</dc:title>
  <dc:creator>Rachel Henricks</dc:creator>
  <cp:lastModifiedBy>Rachel Henricks</cp:lastModifiedBy>
  <cp:revision>10</cp:revision>
  <dcterms:created xsi:type="dcterms:W3CDTF">2023-05-16T23:43:57Z</dcterms:created>
  <dcterms:modified xsi:type="dcterms:W3CDTF">2023-06-11T15:18:34Z</dcterms:modified>
</cp:coreProperties>
</file>