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9" r:id="rId2"/>
    <p:sldId id="273" r:id="rId3"/>
    <p:sldId id="274" r:id="rId4"/>
    <p:sldId id="260" r:id="rId5"/>
    <p:sldId id="275" r:id="rId6"/>
    <p:sldId id="263" r:id="rId7"/>
    <p:sldId id="267" r:id="rId8"/>
    <p:sldId id="265" r:id="rId9"/>
    <p:sldId id="268" r:id="rId10"/>
    <p:sldId id="266" r:id="rId11"/>
    <p:sldId id="262" r:id="rId12"/>
    <p:sldId id="269" r:id="rId13"/>
    <p:sldId id="270" r:id="rId14"/>
    <p:sldId id="271" r:id="rId15"/>
    <p:sldId id="27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733D-69F8-45CE-987F-1E3A67C77C5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3FB42-312D-429D-A89D-91E21C85F0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DC3DB-9C0B-4EEA-BE0C-C823D6258BF2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09D77-6270-417D-B912-9E40620F0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Referees concerned with corn &amp; soybeans were categorized as Vegetables. </a:t>
            </a:r>
          </a:p>
          <a:p>
            <a:r>
              <a:rPr lang="en-US" dirty="0"/>
              <a:t>3 Referees focused specifically on Soybean &amp; Tall fescue and these were left as uncategorized. </a:t>
            </a:r>
          </a:p>
          <a:p>
            <a:r>
              <a:rPr lang="en-US" dirty="0"/>
              <a:t>Many seed ID referees were also left as uncategorized as their focus was on weedy species or covered a very broad range of categories.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09D77-6270-417D-B912-9E40620F0D0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70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09D77-6270-417D-B912-9E40620F0D0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11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referees were focused specifically on adding a new media (agar)</a:t>
            </a:r>
          </a:p>
          <a:p>
            <a:r>
              <a:rPr lang="en-US" dirty="0"/>
              <a:t>New technologies are going to become more important as we go, and genetic testing has been vastly under-represented in referee studies. </a:t>
            </a:r>
          </a:p>
          <a:p>
            <a:r>
              <a:rPr lang="en-US" dirty="0"/>
              <a:t>Allows for a category of weedy species, which are often a focus of seed ID referees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809D77-6270-417D-B912-9E40620F0D0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2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43399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9831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9831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6971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2805" y="1828800"/>
            <a:ext cx="5388864" cy="34292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785"/>
            <a:ext cx="5384800" cy="342901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0825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453473"/>
            <a:ext cx="5388864" cy="2834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840825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01237" y="2453474"/>
            <a:ext cx="5388864" cy="2833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2"/>
            <a:ext cx="6661151" cy="49847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281939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579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6/13/2023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descr="Shrubs on seashore">
            <a:extLst>
              <a:ext uri="{FF2B5EF4-FFF2-40B4-BE49-F238E27FC236}">
                <a16:creationId xmlns:a16="http://schemas.microsoft.com/office/drawing/2014/main" id="{32ABC1A6-8856-41D7-BF42-7ED8D4AC1C81}"/>
              </a:ext>
            </a:extLst>
          </p:cNvPr>
          <p:cNvGrpSpPr/>
          <p:nvPr userDrawn="1"/>
        </p:nvGrpSpPr>
        <p:grpSpPr>
          <a:xfrm>
            <a:off x="11112" y="4291013"/>
            <a:ext cx="12180887" cy="2589212"/>
            <a:chOff x="11112" y="4291013"/>
            <a:chExt cx="12180887" cy="2589212"/>
          </a:xfrm>
        </p:grpSpPr>
        <p:sp>
          <p:nvSpPr>
            <p:cNvPr id="8" name="Oval 7"/>
            <p:cNvSpPr/>
            <p:nvPr/>
          </p:nvSpPr>
          <p:spPr>
            <a:xfrm>
              <a:off x="758826" y="6499384"/>
              <a:ext cx="113029" cy="847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10" name="Freeform 2"/>
            <p:cNvSpPr>
              <a:spLocks/>
            </p:cNvSpPr>
            <p:nvPr/>
          </p:nvSpPr>
          <p:spPr bwMode="ltGray">
            <a:xfrm>
              <a:off x="11112" y="6456363"/>
              <a:ext cx="12180887" cy="423862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" name="Group 68"/>
            <p:cNvGrpSpPr>
              <a:grpSpLocks/>
            </p:cNvGrpSpPr>
            <p:nvPr/>
          </p:nvGrpSpPr>
          <p:grpSpPr bwMode="auto">
            <a:xfrm>
              <a:off x="68263" y="4291013"/>
              <a:ext cx="2384425" cy="2447925"/>
              <a:chOff x="43" y="2703"/>
              <a:chExt cx="1502" cy="1542"/>
            </a:xfrm>
          </p:grpSpPr>
          <p:grpSp>
            <p:nvGrpSpPr>
              <p:cNvPr id="55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95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18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9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96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97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8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00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12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3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4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15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0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56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7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92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3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4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0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9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61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2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83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4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85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88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89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6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7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63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7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9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0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3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75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81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76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7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8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9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0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2" name="Group 111"/>
            <p:cNvGrpSpPr>
              <a:grpSpLocks/>
            </p:cNvGrpSpPr>
            <p:nvPr/>
          </p:nvGrpSpPr>
          <p:grpSpPr bwMode="auto">
            <a:xfrm>
              <a:off x="10057193" y="5283200"/>
              <a:ext cx="2032000" cy="1581150"/>
              <a:chOff x="4495" y="3328"/>
              <a:chExt cx="1280" cy="996"/>
            </a:xfrm>
          </p:grpSpPr>
          <p:grpSp>
            <p:nvGrpSpPr>
              <p:cNvPr id="13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40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2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0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1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2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3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4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>
              <a:lumMod val="50000"/>
            </a:schemeClr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the united states of america&#10;&#10;Description automatically generated with low confidence">
            <a:extLst>
              <a:ext uri="{FF2B5EF4-FFF2-40B4-BE49-F238E27FC236}">
                <a16:creationId xmlns:a16="http://schemas.microsoft.com/office/drawing/2014/main" id="{F0683A1D-8022-C523-52B4-44F3DE0E700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8000"/>
          </a:blip>
          <a:stretch>
            <a:fillRect/>
          </a:stretch>
        </p:blipFill>
        <p:spPr>
          <a:xfrm>
            <a:off x="2891246" y="385058"/>
            <a:ext cx="6409508" cy="60878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Referee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Reorganization Options</a:t>
            </a:r>
          </a:p>
        </p:txBody>
      </p:sp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Referee Categories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12805" y="1828800"/>
            <a:ext cx="5388864" cy="367501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Agronomic Crops</a:t>
            </a:r>
          </a:p>
          <a:p>
            <a:pPr lvl="1"/>
            <a:r>
              <a:rPr lang="en-US" dirty="0"/>
              <a:t>Corn, soybeans, sorghum, wheat, hemp, peanut, cotton, rice</a:t>
            </a:r>
          </a:p>
          <a:p>
            <a:r>
              <a:rPr lang="en-US" dirty="0"/>
              <a:t>Brassica &amp; Mustards</a:t>
            </a:r>
          </a:p>
          <a:p>
            <a:pPr lvl="1"/>
            <a:r>
              <a:rPr lang="en-US" dirty="0"/>
              <a:t>Brassica spp., Sinapis spp. </a:t>
            </a:r>
          </a:p>
          <a:p>
            <a:r>
              <a:rPr lang="en-US" dirty="0"/>
              <a:t>Genetics, Regulations, &amp; Emerging Technologies</a:t>
            </a:r>
          </a:p>
          <a:p>
            <a:pPr lvl="1"/>
            <a:r>
              <a:rPr lang="en-US" dirty="0"/>
              <a:t>Referees which focus on adding new media, new equipment or technology, comparisons of seed regulations. </a:t>
            </a:r>
          </a:p>
          <a:p>
            <a:pPr lvl="1"/>
            <a:r>
              <a:rPr lang="en-US" dirty="0"/>
              <a:t>Genetic studies, herbicide bioassay, PCR, electrophoresis</a:t>
            </a:r>
          </a:p>
          <a:p>
            <a:r>
              <a:rPr lang="en-US" dirty="0"/>
              <a:t>Grasses </a:t>
            </a:r>
          </a:p>
          <a:p>
            <a:pPr lvl="1"/>
            <a:r>
              <a:rPr lang="en-US" dirty="0"/>
              <a:t>Turf-type and forage-type grasses including cool and warm-season grasses, e.g. fescues, ryegrasses, bluegrasses, bahiagrass, </a:t>
            </a:r>
            <a:r>
              <a:rPr lang="en-US" dirty="0" err="1"/>
              <a:t>centipedegrass</a:t>
            </a:r>
            <a:r>
              <a:rPr lang="en-US" dirty="0"/>
              <a:t>, “tame” grasses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D6DC9-96A3-9A20-D332-DC117D9FE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8785"/>
            <a:ext cx="5384800" cy="367501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Herbs &amp; Flowers</a:t>
            </a:r>
          </a:p>
          <a:p>
            <a:pPr lvl="1"/>
            <a:r>
              <a:rPr lang="en-US" dirty="0"/>
              <a:t>Flowering and herbaceous crops, particularly </a:t>
            </a:r>
            <a:r>
              <a:rPr lang="en-US" dirty="0" err="1"/>
              <a:t>Apiaceae</a:t>
            </a:r>
            <a:r>
              <a:rPr lang="en-US" dirty="0"/>
              <a:t>, Asteraceae, </a:t>
            </a:r>
            <a:r>
              <a:rPr lang="en-US" dirty="0" err="1"/>
              <a:t>Lamiaceae</a:t>
            </a:r>
            <a:r>
              <a:rPr lang="en-US" dirty="0"/>
              <a:t>, flowering Brassicaceae</a:t>
            </a:r>
          </a:p>
          <a:p>
            <a:r>
              <a:rPr lang="en-US" dirty="0"/>
              <a:t>Rangeland, Natives, &amp; Shrubs</a:t>
            </a:r>
          </a:p>
          <a:p>
            <a:pPr lvl="1"/>
            <a:r>
              <a:rPr lang="en-US" dirty="0"/>
              <a:t>Crops used for range and reclamation, native species including weedy natives, shrubs and trees. Milkweeds, wheatgrasses, bromegrasses, wild species</a:t>
            </a:r>
          </a:p>
          <a:p>
            <a:r>
              <a:rPr lang="en-US" dirty="0"/>
              <a:t>Small Fabaceae</a:t>
            </a:r>
          </a:p>
          <a:p>
            <a:pPr lvl="1"/>
            <a:r>
              <a:rPr lang="en-US" dirty="0"/>
              <a:t>Clovers, medic, alfalfa, lespedezas, </a:t>
            </a:r>
            <a:r>
              <a:rPr lang="en-US" i="1" dirty="0"/>
              <a:t>Melilotus sp.</a:t>
            </a:r>
            <a:endParaRPr lang="en-US" dirty="0"/>
          </a:p>
          <a:p>
            <a:r>
              <a:rPr lang="en-US" dirty="0"/>
              <a:t>Vegetables</a:t>
            </a:r>
          </a:p>
          <a:p>
            <a:pPr lvl="1"/>
            <a:r>
              <a:rPr lang="en-US" dirty="0"/>
              <a:t>Vegetable seed crops, including beans, </a:t>
            </a:r>
            <a:r>
              <a:rPr lang="en-US" i="1" dirty="0"/>
              <a:t>Beta vulgaris</a:t>
            </a:r>
            <a:r>
              <a:rPr lang="en-US" b="1" i="1" dirty="0"/>
              <a:t>, </a:t>
            </a:r>
            <a:r>
              <a:rPr lang="en-US" dirty="0"/>
              <a:t>carrot, peas</a:t>
            </a:r>
          </a:p>
          <a:p>
            <a:r>
              <a:rPr lang="en-US" dirty="0"/>
              <a:t>Weedy Species</a:t>
            </a:r>
          </a:p>
          <a:p>
            <a:pPr lvl="1"/>
            <a:r>
              <a:rPr lang="en-US" dirty="0"/>
              <a:t>Everything else! </a:t>
            </a:r>
          </a:p>
        </p:txBody>
      </p:sp>
    </p:spTree>
    <p:extLst>
      <p:ext uri="{BB962C8B-B14F-4D97-AF65-F5344CB8AC3E}">
        <p14:creationId xmlns:p14="http://schemas.microsoft.com/office/powerpoint/2010/main" val="1672729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Referees by Category </a:t>
            </a:r>
            <a:br>
              <a:rPr lang="en-US" dirty="0"/>
            </a:br>
            <a:r>
              <a:rPr lang="en-US" dirty="0"/>
              <a:t>1971-2023*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4018066"/>
              </p:ext>
            </p:extLst>
          </p:nvPr>
        </p:nvGraphicFramePr>
        <p:xfrm>
          <a:off x="1567939" y="1740966"/>
          <a:ext cx="9056122" cy="393546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38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4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566">
                <a:tc>
                  <a:txBody>
                    <a:bodyPr/>
                    <a:lstStyle/>
                    <a:p>
                      <a:r>
                        <a:rPr lang="en-US" sz="1600" dirty="0"/>
                        <a:t>Category</a:t>
                      </a:r>
                    </a:p>
                  </a:txBody>
                  <a:tcPr marL="103239" marR="1032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Number of Referees</a:t>
                      </a:r>
                    </a:p>
                  </a:txBody>
                  <a:tcPr marL="103239" marR="10323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871">
                <a:tc>
                  <a:txBody>
                    <a:bodyPr/>
                    <a:lstStyle/>
                    <a:p>
                      <a:r>
                        <a:rPr lang="en-US" sz="1800" dirty="0"/>
                        <a:t>Agronomic crops</a:t>
                      </a:r>
                    </a:p>
                  </a:txBody>
                  <a:tcPr marL="103239" marR="1032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46</a:t>
                      </a:r>
                    </a:p>
                  </a:txBody>
                  <a:tcPr marL="103239" marR="10323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90">
                <a:tc>
                  <a:txBody>
                    <a:bodyPr/>
                    <a:lstStyle/>
                    <a:p>
                      <a:r>
                        <a:rPr lang="en-US" sz="1800" dirty="0"/>
                        <a:t>Brassica &amp; Mustards</a:t>
                      </a:r>
                    </a:p>
                  </a:txBody>
                  <a:tcPr marL="103239" marR="1032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marL="103239" marR="10323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40">
                <a:tc>
                  <a:txBody>
                    <a:bodyPr/>
                    <a:lstStyle/>
                    <a:p>
                      <a:r>
                        <a:rPr lang="en-US" sz="1800" dirty="0"/>
                        <a:t>Genetics, Regulations, &amp; Emerging Technologies </a:t>
                      </a:r>
                    </a:p>
                  </a:txBody>
                  <a:tcPr marL="103239" marR="1032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L="103239" marR="10323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71">
                <a:tc>
                  <a:txBody>
                    <a:bodyPr/>
                    <a:lstStyle/>
                    <a:p>
                      <a:r>
                        <a:rPr lang="en-US" sz="1800" dirty="0"/>
                        <a:t>Grasses</a:t>
                      </a:r>
                    </a:p>
                  </a:txBody>
                  <a:tcPr marL="103239" marR="1032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37</a:t>
                      </a:r>
                    </a:p>
                  </a:txBody>
                  <a:tcPr marL="103239" marR="103239" anchor="ctr"/>
                </a:tc>
                <a:extLst>
                  <a:ext uri="{0D108BD9-81ED-4DB2-BD59-A6C34878D82A}">
                    <a16:rowId xmlns:a16="http://schemas.microsoft.com/office/drawing/2014/main" val="1858924195"/>
                  </a:ext>
                </a:extLst>
              </a:tr>
              <a:tr h="386871">
                <a:tc>
                  <a:txBody>
                    <a:bodyPr/>
                    <a:lstStyle/>
                    <a:p>
                      <a:r>
                        <a:rPr lang="en-US" sz="1800" dirty="0"/>
                        <a:t>Herbs &amp; Flowers</a:t>
                      </a:r>
                    </a:p>
                  </a:txBody>
                  <a:tcPr marL="103239" marR="1032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</a:t>
                      </a:r>
                    </a:p>
                  </a:txBody>
                  <a:tcPr marL="103239" marR="103239" anchor="ctr"/>
                </a:tc>
                <a:extLst>
                  <a:ext uri="{0D108BD9-81ED-4DB2-BD59-A6C34878D82A}">
                    <a16:rowId xmlns:a16="http://schemas.microsoft.com/office/drawing/2014/main" val="480416784"/>
                  </a:ext>
                </a:extLst>
              </a:tr>
              <a:tr h="381423">
                <a:tc>
                  <a:txBody>
                    <a:bodyPr/>
                    <a:lstStyle/>
                    <a:p>
                      <a:r>
                        <a:rPr lang="en-US" sz="1800" dirty="0"/>
                        <a:t>Rangeland, Natives, &amp; Shrubs</a:t>
                      </a:r>
                    </a:p>
                  </a:txBody>
                  <a:tcPr marL="103239" marR="1032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 marL="103239" marR="103239" anchor="ctr"/>
                </a:tc>
                <a:extLst>
                  <a:ext uri="{0D108BD9-81ED-4DB2-BD59-A6C34878D82A}">
                    <a16:rowId xmlns:a16="http://schemas.microsoft.com/office/drawing/2014/main" val="2759514289"/>
                  </a:ext>
                </a:extLst>
              </a:tr>
              <a:tr h="386871">
                <a:tc>
                  <a:txBody>
                    <a:bodyPr/>
                    <a:lstStyle/>
                    <a:p>
                      <a:r>
                        <a:rPr lang="en-US" sz="1800" dirty="0"/>
                        <a:t>Small Fabaceae</a:t>
                      </a:r>
                    </a:p>
                  </a:txBody>
                  <a:tcPr marL="103239" marR="1032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marL="103239" marR="103239" anchor="ctr"/>
                </a:tc>
                <a:extLst>
                  <a:ext uri="{0D108BD9-81ED-4DB2-BD59-A6C34878D82A}">
                    <a16:rowId xmlns:a16="http://schemas.microsoft.com/office/drawing/2014/main" val="4288729314"/>
                  </a:ext>
                </a:extLst>
              </a:tr>
              <a:tr h="386871">
                <a:tc>
                  <a:txBody>
                    <a:bodyPr/>
                    <a:lstStyle/>
                    <a:p>
                      <a:r>
                        <a:rPr lang="en-US" sz="1800" dirty="0"/>
                        <a:t>Vegetables</a:t>
                      </a:r>
                    </a:p>
                  </a:txBody>
                  <a:tcPr marL="103239" marR="1032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37</a:t>
                      </a:r>
                    </a:p>
                  </a:txBody>
                  <a:tcPr marL="103239" marR="103239" anchor="ctr"/>
                </a:tc>
                <a:extLst>
                  <a:ext uri="{0D108BD9-81ED-4DB2-BD59-A6C34878D82A}">
                    <a16:rowId xmlns:a16="http://schemas.microsoft.com/office/drawing/2014/main" val="3214930346"/>
                  </a:ext>
                </a:extLst>
              </a:tr>
              <a:tr h="386871">
                <a:tc>
                  <a:txBody>
                    <a:bodyPr/>
                    <a:lstStyle/>
                    <a:p>
                      <a:r>
                        <a:rPr lang="en-US" sz="1800" dirty="0"/>
                        <a:t>Weedy Species</a:t>
                      </a:r>
                    </a:p>
                  </a:txBody>
                  <a:tcPr marL="103239" marR="1032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38</a:t>
                      </a:r>
                    </a:p>
                  </a:txBody>
                  <a:tcPr marL="103239" marR="103239" anchor="ctr"/>
                </a:tc>
                <a:extLst>
                  <a:ext uri="{0D108BD9-81ED-4DB2-BD59-A6C34878D82A}">
                    <a16:rowId xmlns:a16="http://schemas.microsoft.com/office/drawing/2014/main" val="24596801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7E12D0D-B0FE-6155-72DC-BB2FA30C261E}"/>
              </a:ext>
            </a:extLst>
          </p:cNvPr>
          <p:cNvSpPr txBox="1"/>
          <p:nvPr/>
        </p:nvSpPr>
        <p:spPr>
          <a:xfrm>
            <a:off x="3413760" y="5792913"/>
            <a:ext cx="5878286" cy="4154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050" dirty="0"/>
              <a:t>*Based on 239 referees from historical referee data pulled from an archive list of referees 1971-2005, and referees published on Analyzeseeds website and may not be comprehensive.</a:t>
            </a:r>
          </a:p>
        </p:txBody>
      </p:sp>
    </p:spTree>
    <p:extLst>
      <p:ext uri="{BB962C8B-B14F-4D97-AF65-F5344CB8AC3E}">
        <p14:creationId xmlns:p14="http://schemas.microsoft.com/office/powerpoint/2010/main" val="58496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68AF-EC1C-85B4-1648-83389B57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Futurethink...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89F8C-72A3-FE67-EE4C-D69433C8C6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would have to happen to make this change? </a:t>
            </a:r>
          </a:p>
        </p:txBody>
      </p:sp>
    </p:spTree>
    <p:extLst>
      <p:ext uri="{BB962C8B-B14F-4D97-AF65-F5344CB8AC3E}">
        <p14:creationId xmlns:p14="http://schemas.microsoft.com/office/powerpoint/2010/main" val="3380194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9BD3-1BA3-9AC8-9660-AC729E571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AOSA Bylaws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11ECF-7ECA-5D72-B0C0-44239D49BE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reference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220BB-1E99-0F25-550E-9B183B4767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Referee committee (4.g.)</a:t>
            </a:r>
          </a:p>
          <a:p>
            <a:pPr lvl="1"/>
            <a:r>
              <a:rPr lang="en-US" dirty="0"/>
              <a:t>Refers to both regional chairs and regional referees. </a:t>
            </a:r>
          </a:p>
          <a:p>
            <a:pPr lvl="1"/>
            <a:r>
              <a:rPr lang="en-US" dirty="0"/>
              <a:t>Chairs are supposed to serve for a single term of two years and be eligible for one reappointment. </a:t>
            </a:r>
          </a:p>
          <a:p>
            <a:r>
              <a:rPr lang="en-US" dirty="0"/>
              <a:t>Referee Regions – Article XV</a:t>
            </a:r>
          </a:p>
          <a:p>
            <a:pPr lvl="1"/>
            <a:r>
              <a:rPr lang="en-US" dirty="0"/>
              <a:t>Details the states and provinces for each region.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F055B-B3C0-43CB-E206-E3DD237E6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Required change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B078A-1567-7CB2-3F1D-9AE57769336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Referee committee (4.g.)</a:t>
            </a:r>
          </a:p>
          <a:p>
            <a:pPr lvl="1"/>
            <a:r>
              <a:rPr lang="en-US" dirty="0"/>
              <a:t>Referees may still be conducted regionally change may be an addition of referees conducted by category groups. </a:t>
            </a:r>
          </a:p>
          <a:p>
            <a:pPr lvl="1"/>
            <a:r>
              <a:rPr lang="en-US" dirty="0"/>
              <a:t>Yikes! Quick way to run out of chairs entirely.</a:t>
            </a:r>
          </a:p>
          <a:p>
            <a:pPr lvl="1"/>
            <a:r>
              <a:rPr lang="en-US" dirty="0"/>
              <a:t>Address the joint nature of the committee?</a:t>
            </a:r>
          </a:p>
          <a:p>
            <a:r>
              <a:rPr lang="en-US" dirty="0"/>
              <a:t>Article XV</a:t>
            </a:r>
          </a:p>
          <a:p>
            <a:pPr lvl="1"/>
            <a:r>
              <a:rPr lang="en-US" dirty="0"/>
              <a:t>Recommendation to define this as historical referee regions and add an Article XVII including referee category groups. </a:t>
            </a:r>
          </a:p>
        </p:txBody>
      </p:sp>
    </p:spTree>
    <p:extLst>
      <p:ext uri="{BB962C8B-B14F-4D97-AF65-F5344CB8AC3E}">
        <p14:creationId xmlns:p14="http://schemas.microsoft.com/office/powerpoint/2010/main" val="3592013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9BD3-1BA3-9AC8-9660-AC729E571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SCST Constitution and Bylaws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11ECF-7ECA-5D72-B0C0-44239D49BE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reference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220BB-1E99-0F25-550E-9B183B4767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Duties of Standing Committees: Referee</a:t>
            </a:r>
          </a:p>
          <a:p>
            <a:pPr lvl="1"/>
            <a:r>
              <a:rPr lang="en-US" dirty="0"/>
              <a:t>Refers to SCST region</a:t>
            </a:r>
          </a:p>
          <a:p>
            <a:pPr lvl="1"/>
            <a:r>
              <a:rPr lang="en-US" dirty="0"/>
              <a:t>Lists only the chair, and a vice chair, selected regionally. Regional chairs are not defined.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F055B-B3C0-43CB-E206-E3DD237E6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Required change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B078A-1567-7CB2-3F1D-9AE57769336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Duties of Standing Committees: Referee</a:t>
            </a:r>
          </a:p>
          <a:p>
            <a:pPr lvl="1"/>
            <a:r>
              <a:rPr lang="en-US" dirty="0"/>
              <a:t>It may be better to leave this as open-ended. </a:t>
            </a:r>
          </a:p>
          <a:p>
            <a:pPr lvl="1"/>
            <a:r>
              <a:rPr lang="en-US" dirty="0"/>
              <a:t>Vice-chair may be from different topic groups, or may still be regional. </a:t>
            </a:r>
          </a:p>
          <a:p>
            <a:pPr lvl="1"/>
            <a:r>
              <a:rPr lang="en-US" dirty="0"/>
              <a:t>Include co-chairs for categories? </a:t>
            </a:r>
          </a:p>
          <a:p>
            <a:pPr lvl="1"/>
            <a:r>
              <a:rPr lang="en-US" dirty="0"/>
              <a:t>Address the joint nature of the committee? </a:t>
            </a:r>
          </a:p>
        </p:txBody>
      </p:sp>
    </p:spTree>
    <p:extLst>
      <p:ext uri="{BB962C8B-B14F-4D97-AF65-F5344CB8AC3E}">
        <p14:creationId xmlns:p14="http://schemas.microsoft.com/office/powerpoint/2010/main" val="1214435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9BD3-1BA3-9AC8-9660-AC729E571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the organization of the committee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11ECF-7ECA-5D72-B0C0-44239D49BE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220BB-1E99-0F25-550E-9B183B4767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Referee Chairs</a:t>
            </a:r>
          </a:p>
          <a:p>
            <a:pPr lvl="1"/>
            <a:r>
              <a:rPr lang="en-US" dirty="0"/>
              <a:t>1 representative from AOSA, 1 representative from SCST</a:t>
            </a:r>
          </a:p>
          <a:p>
            <a:r>
              <a:rPr lang="en-US" dirty="0"/>
              <a:t>Regional Chairs</a:t>
            </a:r>
          </a:p>
          <a:p>
            <a:pPr lvl="1"/>
            <a:r>
              <a:rPr lang="en-US" dirty="0"/>
              <a:t>Requires a chair for AOSA and SCST in each region.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F055B-B3C0-43CB-E206-E3DD237E6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Required change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B078A-1567-7CB2-3F1D-9AE57769336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Referee Chairs</a:t>
            </a:r>
          </a:p>
          <a:p>
            <a:pPr lvl="1"/>
            <a:r>
              <a:rPr lang="en-US" dirty="0"/>
              <a:t>Still representation from AOSA &amp; SCST</a:t>
            </a:r>
          </a:p>
          <a:p>
            <a:r>
              <a:rPr lang="en-US" dirty="0"/>
              <a:t>Categorical Chairs</a:t>
            </a:r>
          </a:p>
          <a:p>
            <a:pPr lvl="1"/>
            <a:r>
              <a:rPr lang="en-US" dirty="0"/>
              <a:t>May have AOSA &amp; SCST category chair</a:t>
            </a:r>
          </a:p>
          <a:p>
            <a:pPr lvl="1"/>
            <a:r>
              <a:rPr lang="en-US" dirty="0"/>
              <a:t>If a category chair is unavailable, the chair of a corresponding committee may stand in until the position can be filled. </a:t>
            </a:r>
          </a:p>
          <a:p>
            <a:pPr lvl="2"/>
            <a:r>
              <a:rPr lang="en-US" dirty="0"/>
              <a:t>E.g. Flower seed committee, regulatory committee, or advanced technology, Conservation &amp; Reclamation, Tree &amp; Shrub</a:t>
            </a:r>
          </a:p>
        </p:txBody>
      </p:sp>
    </p:spTree>
    <p:extLst>
      <p:ext uri="{BB962C8B-B14F-4D97-AF65-F5344CB8AC3E}">
        <p14:creationId xmlns:p14="http://schemas.microsoft.com/office/powerpoint/2010/main" val="621292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75E4-BA31-4D58-58B7-CAF35C427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DB0F4-174D-091B-4F03-504988E35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to categories? </a:t>
            </a:r>
          </a:p>
          <a:p>
            <a:pPr lvl="1"/>
            <a:r>
              <a:rPr lang="en-US" dirty="0"/>
              <a:t>Should Genetics be a separate category?</a:t>
            </a:r>
          </a:p>
          <a:p>
            <a:pPr lvl="1"/>
            <a:r>
              <a:rPr lang="en-US" dirty="0"/>
              <a:t>Should some categories be combined? </a:t>
            </a:r>
          </a:p>
          <a:p>
            <a:r>
              <a:rPr lang="en-US" dirty="0"/>
              <a:t>Do we hate it entirely?</a:t>
            </a:r>
          </a:p>
          <a:p>
            <a:r>
              <a:rPr lang="en-US" dirty="0"/>
              <a:t>Is there interest in moving forward? </a:t>
            </a:r>
          </a:p>
        </p:txBody>
      </p:sp>
    </p:spTree>
    <p:extLst>
      <p:ext uri="{BB962C8B-B14F-4D97-AF65-F5344CB8AC3E}">
        <p14:creationId xmlns:p14="http://schemas.microsoft.com/office/powerpoint/2010/main" val="1085856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850B0-BFD6-F4BB-9D8F-DA18314A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curious...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97C6319-5EF3-3F49-4A78-64CAA8CC4E7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56184078"/>
              </p:ext>
            </p:extLst>
          </p:nvPr>
        </p:nvGraphicFramePr>
        <p:xfrm>
          <a:off x="3295015" y="1945640"/>
          <a:ext cx="5389562" cy="29667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94781">
                  <a:extLst>
                    <a:ext uri="{9D8B030D-6E8A-4147-A177-3AD203B41FA5}">
                      <a16:colId xmlns:a16="http://schemas.microsoft.com/office/drawing/2014/main" val="1796216973"/>
                    </a:ext>
                  </a:extLst>
                </a:gridCol>
                <a:gridCol w="2694781">
                  <a:extLst>
                    <a:ext uri="{9D8B030D-6E8A-4147-A177-3AD203B41FA5}">
                      <a16:colId xmlns:a16="http://schemas.microsoft.com/office/drawing/2014/main" val="74562148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674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– 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5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– Midwest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97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 – Northeast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484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 – 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40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 – Southeast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821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 – 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360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564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86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0C592-D0AB-AB1E-8083-3C8CBA30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even talking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6D219-90F1-769C-F5CE-0CE1B1797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was suggested at the Referee Committee meeting that the committee and membership consider changing from a regional structure to a topic-based structure, with subject matter or category chairs rather than regional chairs to help coordinate projects.  </a:t>
            </a:r>
          </a:p>
          <a:p>
            <a:r>
              <a:rPr lang="en-US" dirty="0"/>
              <a:t>Analysts and chairs could choose to participate in and receive updates from specific categories of referees, even if they take place outside of their geographic region.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0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0C592-D0AB-AB1E-8083-3C8CBA30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... but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6D219-90F1-769C-F5CE-0CE1B1797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068" y="1600200"/>
            <a:ext cx="10598331" cy="443680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Individual labs may be looking at different species common to other parts of their region.  </a:t>
            </a:r>
          </a:p>
          <a:p>
            <a:pPr>
              <a:lnSpc>
                <a:spcPct val="120000"/>
              </a:lnSpc>
            </a:pPr>
            <a:r>
              <a:rPr lang="en-US" dirty="0"/>
              <a:t>Seed testing is way beyond regional now! Many types of crops are produced in multiple regions. </a:t>
            </a:r>
          </a:p>
          <a:p>
            <a:pPr>
              <a:lnSpc>
                <a:spcPct val="120000"/>
              </a:lnSpc>
            </a:pPr>
            <a:r>
              <a:rPr lang="en-US" dirty="0"/>
              <a:t>Technology has changed. Virtual referees and surveys allow for broader reach of referee subjects and more efficient tallying of results. </a:t>
            </a:r>
          </a:p>
          <a:p>
            <a:pPr>
              <a:lnSpc>
                <a:spcPct val="120000"/>
              </a:lnSpc>
            </a:pPr>
            <a:r>
              <a:rPr lang="en-US" dirty="0"/>
              <a:t>Analysts may have more support from employers and companies if referees are conducted on crops they see the most. </a:t>
            </a:r>
          </a:p>
          <a:p>
            <a:pPr>
              <a:lnSpc>
                <a:spcPct val="120000"/>
              </a:lnSpc>
            </a:pPr>
            <a:r>
              <a:rPr lang="en-US" dirty="0"/>
              <a:t>Canada is listed as a single region but produces and tests a very wide variety of crops. </a:t>
            </a:r>
          </a:p>
          <a:p>
            <a:pPr>
              <a:lnSpc>
                <a:spcPct val="120000"/>
              </a:lnSpc>
            </a:pPr>
            <a:r>
              <a:rPr lang="en-US" dirty="0"/>
              <a:t>Emerging technologies, changes to and interpretation of regulations, and new media need a particular focus. </a:t>
            </a:r>
          </a:p>
        </p:txBody>
      </p:sp>
    </p:spTree>
    <p:extLst>
      <p:ext uri="{BB962C8B-B14F-4D97-AF65-F5344CB8AC3E}">
        <p14:creationId xmlns:p14="http://schemas.microsoft.com/office/powerpoint/2010/main" val="422822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9600" y="1846261"/>
            <a:ext cx="10972800" cy="36923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6 Regions, Defined in the AOSA Bylaws, Article XV</a:t>
            </a:r>
          </a:p>
          <a:p>
            <a:pPr marL="800100" lvl="1" indent="-342900">
              <a:buAutoNum type="arabicPeriod"/>
            </a:pPr>
            <a:r>
              <a:rPr lang="en-US" b="1" dirty="0"/>
              <a:t>Northwest – Region I: </a:t>
            </a:r>
            <a:r>
              <a:rPr lang="en-US" dirty="0"/>
              <a:t>Alaska, Idaho, Montana, Oregon, Washington, and Wyoming</a:t>
            </a:r>
          </a:p>
          <a:p>
            <a:pPr marL="800100" lvl="1" indent="-342900">
              <a:buAutoNum type="arabicPeriod"/>
            </a:pPr>
            <a:r>
              <a:rPr lang="en-US" b="1" dirty="0"/>
              <a:t>Midwest – Region II: </a:t>
            </a:r>
            <a:r>
              <a:rPr lang="en-US" dirty="0"/>
              <a:t>Illinois, Indiana, Iowa, Kansas, Michigan, Minnesota, Missouri, Nebraska, North Dakota, Ohio, South Dakota, and Wisconsin</a:t>
            </a:r>
          </a:p>
          <a:p>
            <a:pPr marL="800100" lvl="1" indent="-342900">
              <a:buAutoNum type="arabicPeriod"/>
            </a:pPr>
            <a:r>
              <a:rPr lang="en-US" b="1" dirty="0"/>
              <a:t>Northeast – Region III: </a:t>
            </a:r>
            <a:r>
              <a:rPr lang="en-US" dirty="0"/>
              <a:t>Connecticut, Delaware, Maine, Maryland, Massachusetts, New Hampshire, New Jersey, New York, Pennsylvania, Rhode Island, Vermont, and West Virginia</a:t>
            </a:r>
          </a:p>
          <a:p>
            <a:pPr marL="800100" lvl="1" indent="-342900">
              <a:buAutoNum type="arabicPeriod"/>
            </a:pPr>
            <a:r>
              <a:rPr lang="en-US" b="1" dirty="0"/>
              <a:t>Southwest – Region IV: </a:t>
            </a:r>
            <a:r>
              <a:rPr lang="en-US" dirty="0"/>
              <a:t>Arizona, California, Colorado, Hawaii, Nevada, New Mexico, Oklahoma, Texas and Utah (updated 1995.)</a:t>
            </a:r>
          </a:p>
          <a:p>
            <a:pPr marL="800100" lvl="1" indent="-342900">
              <a:buAutoNum type="arabicPeriod"/>
            </a:pPr>
            <a:r>
              <a:rPr lang="en-US" b="1" dirty="0"/>
              <a:t>Southern – Region V: </a:t>
            </a:r>
            <a:r>
              <a:rPr lang="en-US" dirty="0"/>
              <a:t>Alabama, Arkansas, Florida, Georgia, Kentucky, Louisiana, Mississippi, North Carolina, South Carolina, Tennessee, and Virginia (Updated 1995, 2013)</a:t>
            </a:r>
          </a:p>
          <a:p>
            <a:pPr marL="800100" lvl="1" indent="-342900">
              <a:buAutoNum type="arabicPeriod"/>
            </a:pPr>
            <a:r>
              <a:rPr lang="en-US" b="1" dirty="0"/>
              <a:t>Canada – Region VI: </a:t>
            </a:r>
            <a:r>
              <a:rPr lang="en-US" dirty="0"/>
              <a:t>Provinces of Alberta, British Columbia, Manitoba, Saskatchewan, New Brunswick, Ontario, Quebec, Nova Scotia, Newfoundland, and Prince Edward Island</a:t>
            </a:r>
          </a:p>
        </p:txBody>
      </p:sp>
    </p:spTree>
    <p:extLst>
      <p:ext uri="{BB962C8B-B14F-4D97-AF65-F5344CB8AC3E}">
        <p14:creationId xmlns:p14="http://schemas.microsoft.com/office/powerpoint/2010/main" val="126047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60D3-1A1F-CCA2-F516-B6AA74757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New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C79A3-81EF-0009-2579-1D40D6CC9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302" y="2392218"/>
            <a:ext cx="9649097" cy="2873520"/>
          </a:xfrm>
        </p:spPr>
        <p:txBody>
          <a:bodyPr/>
          <a:lstStyle/>
          <a:p>
            <a:r>
              <a:rPr lang="en-US" dirty="0"/>
              <a:t>Canadian Seed Analyst Certification Categories </a:t>
            </a:r>
            <a:br>
              <a:rPr lang="en-US" dirty="0"/>
            </a:br>
            <a:endParaRPr lang="en-US" dirty="0"/>
          </a:p>
          <a:p>
            <a:r>
              <a:rPr lang="en-US" dirty="0"/>
              <a:t>AOSA Uniform Classification Species Class Categories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Custom Referee Categories</a:t>
            </a:r>
          </a:p>
        </p:txBody>
      </p:sp>
      <p:pic>
        <p:nvPicPr>
          <p:cNvPr id="5" name="Graphic 4" descr="Maple Leaf outline">
            <a:extLst>
              <a:ext uri="{FF2B5EF4-FFF2-40B4-BE49-F238E27FC236}">
                <a16:creationId xmlns:a16="http://schemas.microsoft.com/office/drawing/2014/main" id="{0B3AC538-BCB7-50C8-5E6B-0FEFE9E91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45261" y="2301585"/>
            <a:ext cx="622589" cy="62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2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Canadian Seed Analyst Certification Categories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Cereals </a:t>
            </a:r>
          </a:p>
          <a:p>
            <a:pPr lvl="1"/>
            <a:r>
              <a:rPr lang="en-US" dirty="0"/>
              <a:t>Wheat, barley, buckwheat, emmer, oats, rye, spelt, triticale, canarygrass, flax, hemp, sorghum, sorghum Sudan grass hybrids, Sudan grass, corn, sunflower, safflower</a:t>
            </a:r>
          </a:p>
          <a:p>
            <a:r>
              <a:rPr lang="en-US" dirty="0"/>
              <a:t>Pulses</a:t>
            </a:r>
          </a:p>
          <a:p>
            <a:pPr lvl="1"/>
            <a:r>
              <a:rPr lang="en-US" dirty="0"/>
              <a:t>Bean, mung bean, lentil, lupine, lupin (grain and forage), sainfoin, vetch (hairy, Hungarian, common), fava bean, chickpea, cowpea, pea, soybean</a:t>
            </a:r>
          </a:p>
          <a:p>
            <a:r>
              <a:rPr lang="en-US" dirty="0"/>
              <a:t>Canola and Mustards</a:t>
            </a:r>
          </a:p>
          <a:p>
            <a:pPr lvl="1"/>
            <a:r>
              <a:rPr lang="en-US" dirty="0"/>
              <a:t>Brassicas, </a:t>
            </a:r>
            <a:r>
              <a:rPr lang="en-US" i="1" dirty="0"/>
              <a:t>Sinapis alba</a:t>
            </a:r>
            <a:r>
              <a:rPr lang="en-US" dirty="0"/>
              <a:t>, and Radish (oilseed and forage)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D6DC9-96A3-9A20-D332-DC117D9FEE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Forage Legumes, Millets, and Timothy</a:t>
            </a:r>
          </a:p>
          <a:p>
            <a:pPr lvl="1"/>
            <a:r>
              <a:rPr lang="en-US" dirty="0"/>
              <a:t>Alfalfa, clovers, sweet clover, crownvetch, kidney vetch, cicer milkvetch, birds-foot’s trefoil, black medick, timothy, millets</a:t>
            </a:r>
          </a:p>
          <a:p>
            <a:r>
              <a:rPr lang="en-US" dirty="0"/>
              <a:t>Grasses</a:t>
            </a:r>
          </a:p>
          <a:p>
            <a:pPr lvl="1"/>
            <a:r>
              <a:rPr lang="en-US" dirty="0"/>
              <a:t>Bromegrass, reed canarygrass, fescues, tall oatgrass, orchardgrass, foxtails, wild-rye, ryegrass, wheatgrasses, alkaligrass, bentgrasses, bluegrasses, crested dogtail, forage and lawn mixtures. </a:t>
            </a:r>
          </a:p>
          <a:p>
            <a:r>
              <a:rPr lang="en-US" dirty="0"/>
              <a:t>Vegetables</a:t>
            </a:r>
          </a:p>
          <a:p>
            <a:pPr lvl="1"/>
            <a:r>
              <a:rPr lang="en-US" dirty="0"/>
              <a:t>Beet, Swiss chard, mangel, cucurbits, corn, bean, pea, chickpea, soybean, sunflower, safflower, brassicas, radish, other vegetables and herbs. </a:t>
            </a:r>
          </a:p>
        </p:txBody>
      </p:sp>
    </p:spTree>
    <p:extLst>
      <p:ext uri="{BB962C8B-B14F-4D97-AF65-F5344CB8AC3E}">
        <p14:creationId xmlns:p14="http://schemas.microsoft.com/office/powerpoint/2010/main" val="422145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5EE6-2BD9-85D2-F1AA-841C88F5E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referees by Category </a:t>
            </a:r>
            <a:br>
              <a:rPr lang="en-US" dirty="0"/>
            </a:br>
            <a:r>
              <a:rPr lang="en-US" dirty="0"/>
              <a:t>1971 – 2023*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992AB-F2C7-3967-4845-EFEDB91D1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2542" y="1600200"/>
            <a:ext cx="5386917" cy="609600"/>
          </a:xfrm>
        </p:spPr>
        <p:txBody>
          <a:bodyPr/>
          <a:lstStyle/>
          <a:p>
            <a:r>
              <a:rPr lang="en-US" dirty="0"/>
              <a:t>Canadian Categories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1FF5B0D-5B9A-00CC-21FF-4A9645A27AE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86389983"/>
              </p:ext>
            </p:extLst>
          </p:nvPr>
        </p:nvGraphicFramePr>
        <p:xfrm>
          <a:off x="2489200" y="2209800"/>
          <a:ext cx="7213600" cy="29667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84072">
                  <a:extLst>
                    <a:ext uri="{9D8B030D-6E8A-4147-A177-3AD203B41FA5}">
                      <a16:colId xmlns:a16="http://schemas.microsoft.com/office/drawing/2014/main" val="2334507615"/>
                    </a:ext>
                  </a:extLst>
                </a:gridCol>
                <a:gridCol w="3029528">
                  <a:extLst>
                    <a:ext uri="{9D8B030D-6E8A-4147-A177-3AD203B41FA5}">
                      <a16:colId xmlns:a16="http://schemas.microsoft.com/office/drawing/2014/main" val="228435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referees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801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Canola &amp; Mustards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149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Cereals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684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Forage Legumes, Millets, &amp; Timothy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818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494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Pulses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6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Vegetables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78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Uncategorized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1206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83637E4-4FE1-5662-9B95-09D0F44AE669}"/>
              </a:ext>
            </a:extLst>
          </p:cNvPr>
          <p:cNvSpPr txBox="1"/>
          <p:nvPr/>
        </p:nvSpPr>
        <p:spPr>
          <a:xfrm>
            <a:off x="3413760" y="5792913"/>
            <a:ext cx="5878286" cy="4154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050" dirty="0"/>
              <a:t>*Based on 239 referees from historical referee data pulled from an archive list of referees 1971-2005, and referees published on Analyzeseeds website and may not be comprehensive.</a:t>
            </a:r>
          </a:p>
        </p:txBody>
      </p:sp>
    </p:spTree>
    <p:extLst>
      <p:ext uri="{BB962C8B-B14F-4D97-AF65-F5344CB8AC3E}">
        <p14:creationId xmlns:p14="http://schemas.microsoft.com/office/powerpoint/2010/main" val="177444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AOSA Uniform Classification Categories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Agricultural (A)</a:t>
            </a:r>
          </a:p>
          <a:p>
            <a:pPr lvl="1"/>
            <a:r>
              <a:rPr lang="en-US" dirty="0"/>
              <a:t>Cultivated crops which are harvested for grain, ensilage, fiber, sugar, oil, or hay</a:t>
            </a:r>
          </a:p>
          <a:p>
            <a:r>
              <a:rPr lang="en-US" dirty="0"/>
              <a:t>Flowers (F)</a:t>
            </a:r>
          </a:p>
          <a:p>
            <a:pPr lvl="1"/>
            <a:r>
              <a:rPr lang="en-US" dirty="0"/>
              <a:t>Domesticated or wild plants grown for the aesthetic appearance of flowers or foliage</a:t>
            </a:r>
          </a:p>
          <a:p>
            <a:r>
              <a:rPr lang="en-US" dirty="0"/>
              <a:t>Herbs and Spices (H)</a:t>
            </a:r>
          </a:p>
          <a:p>
            <a:pPr lvl="1"/>
            <a:r>
              <a:rPr lang="en-US" dirty="0"/>
              <a:t>Cultivated species grown for the aromatic, medicinal, or flavor qualities of their seed or vegetative parts. Often these species are perennial and subject to multiple harvest of annual top growth.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D6DC9-96A3-9A20-D332-DC117D9FE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1669" y="1828800"/>
            <a:ext cx="5384800" cy="407057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Revegetation and Rangeland (R)</a:t>
            </a:r>
          </a:p>
          <a:p>
            <a:pPr lvl="1"/>
            <a:r>
              <a:rPr lang="en-US" dirty="0"/>
              <a:t>Species capable of establishing permanent vegetation on rangelands or used to stabilize disturbed or denuded sites. </a:t>
            </a:r>
          </a:p>
          <a:p>
            <a:r>
              <a:rPr lang="en-US" dirty="0"/>
              <a:t>Shrub and Trees (S)</a:t>
            </a:r>
          </a:p>
          <a:p>
            <a:pPr lvl="1"/>
            <a:r>
              <a:rPr lang="en-US" dirty="0"/>
              <a:t>Woody perennial species including fruit producing species. </a:t>
            </a:r>
          </a:p>
          <a:p>
            <a:r>
              <a:rPr lang="en-US" dirty="0"/>
              <a:t>Vegetable (V)</a:t>
            </a:r>
          </a:p>
          <a:p>
            <a:pPr lvl="1"/>
            <a:r>
              <a:rPr lang="en-US" dirty="0"/>
              <a:t>Cultivated species where the seeds, fruit, stems, or roots are consumed as food. They are mostly herbaceous annuals, but some are perennial in temperate and tropical zones. </a:t>
            </a:r>
          </a:p>
          <a:p>
            <a:r>
              <a:rPr lang="en-US" dirty="0"/>
              <a:t>Weeds (W)</a:t>
            </a:r>
          </a:p>
          <a:p>
            <a:pPr lvl="1"/>
            <a:r>
              <a:rPr lang="en-US" dirty="0"/>
              <a:t>Undesirable species that are excessively competitive, difficult to control or eradicate, poisonous, or simply not wanted. </a:t>
            </a:r>
          </a:p>
        </p:txBody>
      </p:sp>
    </p:spTree>
    <p:extLst>
      <p:ext uri="{BB962C8B-B14F-4D97-AF65-F5344CB8AC3E}">
        <p14:creationId xmlns:p14="http://schemas.microsoft.com/office/powerpoint/2010/main" val="1559102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5EE6-2BD9-85D2-F1AA-841C88F5E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referees by Category </a:t>
            </a:r>
            <a:br>
              <a:rPr lang="en-US" dirty="0"/>
            </a:br>
            <a:r>
              <a:rPr lang="en-US" dirty="0"/>
              <a:t>1971 – 2023*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8F447FA-7F68-785A-2FCC-6FC0EB010FB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599" y="1840825"/>
            <a:ext cx="10711543" cy="34466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Possible categories if referees broken up only by AOSA Uniform Classification Species Class: </a:t>
            </a:r>
          </a:p>
          <a:p>
            <a:pPr lvl="1"/>
            <a:r>
              <a:rPr lang="en-US" dirty="0"/>
              <a:t>A, AF, AR, ART, ARW, AT, ATW, AV, F, FR, FW, HV, R, RF, RS, RT, RTW, RW, T, V, VW, W</a:t>
            </a:r>
          </a:p>
          <a:p>
            <a:pPr lvl="1"/>
            <a:r>
              <a:rPr lang="en-US" dirty="0"/>
              <a:t>Species class determined by using the current Uniform Classification for the species listed in the referee, some classifications have changed since the referee was conducted. </a:t>
            </a:r>
          </a:p>
          <a:p>
            <a:pPr lvl="1"/>
            <a:r>
              <a:rPr lang="en-US" dirty="0"/>
              <a:t>Many referees cover both crop kinds and weedy species, especially those concerning seed identification. </a:t>
            </a:r>
          </a:p>
          <a:p>
            <a:pPr lvl="1"/>
            <a:r>
              <a:rPr lang="en-US" dirty="0"/>
              <a:t>Single species may have multiple classifications.</a:t>
            </a:r>
          </a:p>
          <a:p>
            <a:pPr lvl="1"/>
            <a:r>
              <a:rPr lang="en-US" dirty="0"/>
              <a:t>(A) class covered a very wide range of species, from corn to clovers, which may not have actual testing methods and practices in common. </a:t>
            </a:r>
          </a:p>
          <a:p>
            <a:r>
              <a:rPr lang="en-US" dirty="0"/>
              <a:t>Tally results in a small number of referees for each category, to be useful they have to be combined...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FE29C7-3F29-16B2-64F5-BAF51257DACA}"/>
              </a:ext>
            </a:extLst>
          </p:cNvPr>
          <p:cNvSpPr txBox="1"/>
          <p:nvPr/>
        </p:nvSpPr>
        <p:spPr>
          <a:xfrm>
            <a:off x="3413760" y="5792913"/>
            <a:ext cx="5878286" cy="4154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050" dirty="0"/>
              <a:t>*Based on 239 referees from historical referee data pulled from an archive list of referees 1971-2005, and referees published on Analyzeseeds website and may not be comprehensive.</a:t>
            </a:r>
          </a:p>
        </p:txBody>
      </p:sp>
    </p:spTree>
    <p:extLst>
      <p:ext uri="{BB962C8B-B14F-4D97-AF65-F5344CB8AC3E}">
        <p14:creationId xmlns:p14="http://schemas.microsoft.com/office/powerpoint/2010/main" val="563815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ashore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eashore design slides.potx" id="{C14410CA-75A1-4039-B0D2-306BA380D4B5}" vid="{F869618E-08B6-48F2-946D-30C4613A87FB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slides</Template>
  <TotalTime>1008</TotalTime>
  <Words>1775</Words>
  <Application>Microsoft Office PowerPoint</Application>
  <PresentationFormat>Widescreen</PresentationFormat>
  <Paragraphs>193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Courier New</vt:lpstr>
      <vt:lpstr>Palatino Linotype</vt:lpstr>
      <vt:lpstr>Seashore design template</vt:lpstr>
      <vt:lpstr>Referee Committee</vt:lpstr>
      <vt:lpstr>What are we even talking about?</vt:lpstr>
      <vt:lpstr>... but why?</vt:lpstr>
      <vt:lpstr>Current Structure</vt:lpstr>
      <vt:lpstr>Options for New Categories</vt:lpstr>
      <vt:lpstr>Canadian Seed Analyst Certification Categories</vt:lpstr>
      <vt:lpstr>Number of referees by Category  1971 – 2023*</vt:lpstr>
      <vt:lpstr>AOSA Uniform Classification Categories</vt:lpstr>
      <vt:lpstr>Number of referees by Category  1971 – 2023*</vt:lpstr>
      <vt:lpstr>Proposed Referee Categories</vt:lpstr>
      <vt:lpstr>Number of Referees by Category  1971-2023*</vt:lpstr>
      <vt:lpstr>Futurethink...</vt:lpstr>
      <vt:lpstr>Changes to AOSA Bylaws</vt:lpstr>
      <vt:lpstr>Changes to SCST Constitution and Bylaws</vt:lpstr>
      <vt:lpstr>Changes to the organization of the committee</vt:lpstr>
      <vt:lpstr>Discussion? </vt:lpstr>
      <vt:lpstr>If you’re curious...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Referee Committee</dc:title>
  <dc:creator>Quinn Gillespie</dc:creator>
  <cp:lastModifiedBy>Quinn Gillespie</cp:lastModifiedBy>
  <cp:revision>21</cp:revision>
  <dcterms:created xsi:type="dcterms:W3CDTF">2023-06-06T20:24:45Z</dcterms:created>
  <dcterms:modified xsi:type="dcterms:W3CDTF">2023-06-14T05:00:44Z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