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362" r:id="rId1"/>
    <p:sldMasterId id="2147484375" r:id="rId2"/>
    <p:sldMasterId id="2147484387" r:id="rId3"/>
    <p:sldMasterId id="2147484400" r:id="rId4"/>
  </p:sldMasterIdLst>
  <p:notesMasterIdLst>
    <p:notesMasterId r:id="rId44"/>
  </p:notesMasterIdLst>
  <p:sldIdLst>
    <p:sldId id="257" r:id="rId5"/>
    <p:sldId id="296" r:id="rId6"/>
    <p:sldId id="4136" r:id="rId7"/>
    <p:sldId id="298" r:id="rId8"/>
    <p:sldId id="301" r:id="rId9"/>
    <p:sldId id="283" r:id="rId10"/>
    <p:sldId id="286" r:id="rId11"/>
    <p:sldId id="4148" r:id="rId12"/>
    <p:sldId id="4140" r:id="rId13"/>
    <p:sldId id="4135" r:id="rId14"/>
    <p:sldId id="261" r:id="rId15"/>
    <p:sldId id="4141" r:id="rId16"/>
    <p:sldId id="265" r:id="rId17"/>
    <p:sldId id="264" r:id="rId18"/>
    <p:sldId id="262" r:id="rId19"/>
    <p:sldId id="4142" r:id="rId20"/>
    <p:sldId id="263" r:id="rId21"/>
    <p:sldId id="4143" r:id="rId22"/>
    <p:sldId id="4144" r:id="rId23"/>
    <p:sldId id="4145" r:id="rId24"/>
    <p:sldId id="280" r:id="rId25"/>
    <p:sldId id="4138" r:id="rId26"/>
    <p:sldId id="4139" r:id="rId27"/>
    <p:sldId id="4137" r:id="rId28"/>
    <p:sldId id="266" r:id="rId29"/>
    <p:sldId id="267" r:id="rId30"/>
    <p:sldId id="287" r:id="rId31"/>
    <p:sldId id="291" r:id="rId32"/>
    <p:sldId id="285" r:id="rId33"/>
    <p:sldId id="292" r:id="rId34"/>
    <p:sldId id="4149" r:id="rId35"/>
    <p:sldId id="290" r:id="rId36"/>
    <p:sldId id="289" r:id="rId37"/>
    <p:sldId id="288" r:id="rId38"/>
    <p:sldId id="256" r:id="rId39"/>
    <p:sldId id="300" r:id="rId40"/>
    <p:sldId id="258" r:id="rId41"/>
    <p:sldId id="259" r:id="rId42"/>
    <p:sldId id="415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E0B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2F5"/>
          </a:solidFill>
        </a:fill>
      </a:tcStyle>
    </a:wholeTbl>
    <a:band2H>
      <a:tcTxStyle/>
      <a:tcStyle>
        <a:tcBdr/>
        <a:fill>
          <a:solidFill>
            <a:srgbClr val="E7F1F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DF0"/>
          </a:solidFill>
        </a:fill>
      </a:tcStyle>
    </a:wholeTbl>
    <a:band2H>
      <a:tcTxStyle/>
      <a:tcStyle>
        <a:tcBdr/>
        <a:fill>
          <a:solidFill>
            <a:srgbClr val="E7F6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E0DF"/>
          </a:solidFill>
        </a:fill>
      </a:tcStyle>
    </a:wholeTbl>
    <a:band2H>
      <a:tcTxStyle/>
      <a:tcStyle>
        <a:tcBdr/>
        <a:fill>
          <a:solidFill>
            <a:srgbClr val="EAF0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57" autoAdjust="0"/>
  </p:normalViewPr>
  <p:slideViewPr>
    <p:cSldViewPr snapToGrid="0">
      <p:cViewPr varScale="1">
        <p:scale>
          <a:sx n="60" d="100"/>
          <a:sy n="60" d="100"/>
        </p:scale>
        <p:origin x="14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5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2D152-CFB7-44B8-8F90-583598B68C6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C2EBC5-D4D3-448C-99C5-169A7E253DB1}">
      <dgm:prSet custT="1"/>
      <dgm:spPr/>
      <dgm:t>
        <a:bodyPr/>
        <a:lstStyle/>
        <a:p>
          <a:r>
            <a:rPr lang="en-US" sz="2000" dirty="0"/>
            <a:t>Spoke directly to a member of the working group?</a:t>
          </a:r>
        </a:p>
      </dgm:t>
    </dgm:pt>
    <dgm:pt modelId="{6A39B2E5-815F-4D2A-AB08-7ACC450F49E1}" type="parTrans" cxnId="{DEFB31EE-053B-4D66-8970-84F83918C6E3}">
      <dgm:prSet/>
      <dgm:spPr/>
      <dgm:t>
        <a:bodyPr/>
        <a:lstStyle/>
        <a:p>
          <a:endParaRPr lang="en-US"/>
        </a:p>
      </dgm:t>
    </dgm:pt>
    <dgm:pt modelId="{C16AFD20-35DD-4B3A-9A90-C36D14158334}" type="sibTrans" cxnId="{DEFB31EE-053B-4D66-8970-84F83918C6E3}">
      <dgm:prSet/>
      <dgm:spPr/>
      <dgm:t>
        <a:bodyPr/>
        <a:lstStyle/>
        <a:p>
          <a:endParaRPr lang="en-US"/>
        </a:p>
      </dgm:t>
    </dgm:pt>
    <dgm:pt modelId="{5C230FDA-A6DC-4BFB-9506-22A007E0F19C}">
      <dgm:prSet custT="1"/>
      <dgm:spPr/>
      <dgm:t>
        <a:bodyPr/>
        <a:lstStyle/>
        <a:p>
          <a:r>
            <a:rPr lang="en-US" sz="2000" dirty="0"/>
            <a:t>Found them at the Seed Issues Forum, in the hallway, in the wild or in the hospitality suite….now email and phone or in Montana</a:t>
          </a:r>
        </a:p>
      </dgm:t>
    </dgm:pt>
    <dgm:pt modelId="{C6111C0A-2669-43E9-8004-5FC9C0007AE0}" type="parTrans" cxnId="{CE4D5F4F-E2E3-4E2C-8A46-4E1BB93BB331}">
      <dgm:prSet/>
      <dgm:spPr/>
      <dgm:t>
        <a:bodyPr/>
        <a:lstStyle/>
        <a:p>
          <a:endParaRPr lang="en-US"/>
        </a:p>
      </dgm:t>
    </dgm:pt>
    <dgm:pt modelId="{3A8AD0C3-D007-49ED-88E1-6C0963C965B2}" type="sibTrans" cxnId="{CE4D5F4F-E2E3-4E2C-8A46-4E1BB93BB331}">
      <dgm:prSet/>
      <dgm:spPr/>
      <dgm:t>
        <a:bodyPr/>
        <a:lstStyle/>
        <a:p>
          <a:endParaRPr lang="en-US"/>
        </a:p>
      </dgm:t>
    </dgm:pt>
    <dgm:pt modelId="{DDEB0D6E-612A-4607-A751-B7A96F3905F5}">
      <dgm:prSet custT="1"/>
      <dgm:spPr/>
      <dgm:t>
        <a:bodyPr/>
        <a:lstStyle/>
        <a:p>
          <a:r>
            <a:rPr lang="en-US" sz="3600" dirty="0"/>
            <a:t>Initiative: Consolidation </a:t>
          </a:r>
        </a:p>
      </dgm:t>
    </dgm:pt>
    <dgm:pt modelId="{188FF0ED-32FD-4AD8-A69B-C80BC06D6826}" type="parTrans" cxnId="{80BD77F8-EC49-4F10-9028-724627BF46F1}">
      <dgm:prSet/>
      <dgm:spPr/>
      <dgm:t>
        <a:bodyPr/>
        <a:lstStyle/>
        <a:p>
          <a:endParaRPr lang="en-US"/>
        </a:p>
      </dgm:t>
    </dgm:pt>
    <dgm:pt modelId="{F59BA23E-F0A6-42F0-9B5E-EC65554D452A}" type="sibTrans" cxnId="{80BD77F8-EC49-4F10-9028-724627BF46F1}">
      <dgm:prSet/>
      <dgm:spPr/>
      <dgm:t>
        <a:bodyPr/>
        <a:lstStyle/>
        <a:p>
          <a:endParaRPr lang="en-US"/>
        </a:p>
      </dgm:t>
    </dgm:pt>
    <dgm:pt modelId="{8EF5EA96-C5CC-4ECA-BED6-6DF9D71D2557}" type="pres">
      <dgm:prSet presAssocID="{E6E2D152-CFB7-44B8-8F90-583598B68C6C}" presName="linear" presStyleCnt="0">
        <dgm:presLayoutVars>
          <dgm:animLvl val="lvl"/>
          <dgm:resizeHandles val="exact"/>
        </dgm:presLayoutVars>
      </dgm:prSet>
      <dgm:spPr/>
    </dgm:pt>
    <dgm:pt modelId="{D7D5F547-F6C9-436A-B883-F04B5E9781A3}" type="pres">
      <dgm:prSet presAssocID="{DDEB0D6E-612A-4607-A751-B7A96F3905F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4B9BF3-43C1-4382-9899-3F10ABA6BB11}" type="pres">
      <dgm:prSet presAssocID="{F59BA23E-F0A6-42F0-9B5E-EC65554D452A}" presName="spacer" presStyleCnt="0"/>
      <dgm:spPr/>
    </dgm:pt>
    <dgm:pt modelId="{05289862-640C-4665-9457-AC4053A60D29}" type="pres">
      <dgm:prSet presAssocID="{2CC2EBC5-D4D3-448C-99C5-169A7E253DB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0F7FED-BA8B-41B8-A5BB-B283465140DE}" type="pres">
      <dgm:prSet presAssocID="{C16AFD20-35DD-4B3A-9A90-C36D14158334}" presName="spacer" presStyleCnt="0"/>
      <dgm:spPr/>
    </dgm:pt>
    <dgm:pt modelId="{5980FEB9-0B50-4506-9738-981098CEF70F}" type="pres">
      <dgm:prSet presAssocID="{5C230FDA-A6DC-4BFB-9506-22A007E0F19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A4BEC67-B807-4F22-9F39-B4C1D7E44E56}" type="presOf" srcId="{DDEB0D6E-612A-4607-A751-B7A96F3905F5}" destId="{D7D5F547-F6C9-436A-B883-F04B5E9781A3}" srcOrd="0" destOrd="0" presId="urn:microsoft.com/office/officeart/2005/8/layout/vList2"/>
    <dgm:cxn modelId="{11458D6C-772F-44D2-855C-0B05B1A3A900}" type="presOf" srcId="{E6E2D152-CFB7-44B8-8F90-583598B68C6C}" destId="{8EF5EA96-C5CC-4ECA-BED6-6DF9D71D2557}" srcOrd="0" destOrd="0" presId="urn:microsoft.com/office/officeart/2005/8/layout/vList2"/>
    <dgm:cxn modelId="{CE4D5F4F-E2E3-4E2C-8A46-4E1BB93BB331}" srcId="{E6E2D152-CFB7-44B8-8F90-583598B68C6C}" destId="{5C230FDA-A6DC-4BFB-9506-22A007E0F19C}" srcOrd="2" destOrd="0" parTransId="{C6111C0A-2669-43E9-8004-5FC9C0007AE0}" sibTransId="{3A8AD0C3-D007-49ED-88E1-6C0963C965B2}"/>
    <dgm:cxn modelId="{C48E5976-59DD-4A59-9B81-D511C763671D}" type="presOf" srcId="{2CC2EBC5-D4D3-448C-99C5-169A7E253DB1}" destId="{05289862-640C-4665-9457-AC4053A60D29}" srcOrd="0" destOrd="0" presId="urn:microsoft.com/office/officeart/2005/8/layout/vList2"/>
    <dgm:cxn modelId="{D1699B93-B75D-42A4-A811-59F293A48D17}" type="presOf" srcId="{5C230FDA-A6DC-4BFB-9506-22A007E0F19C}" destId="{5980FEB9-0B50-4506-9738-981098CEF70F}" srcOrd="0" destOrd="0" presId="urn:microsoft.com/office/officeart/2005/8/layout/vList2"/>
    <dgm:cxn modelId="{DEFB31EE-053B-4D66-8970-84F83918C6E3}" srcId="{E6E2D152-CFB7-44B8-8F90-583598B68C6C}" destId="{2CC2EBC5-D4D3-448C-99C5-169A7E253DB1}" srcOrd="1" destOrd="0" parTransId="{6A39B2E5-815F-4D2A-AB08-7ACC450F49E1}" sibTransId="{C16AFD20-35DD-4B3A-9A90-C36D14158334}"/>
    <dgm:cxn modelId="{80BD77F8-EC49-4F10-9028-724627BF46F1}" srcId="{E6E2D152-CFB7-44B8-8F90-583598B68C6C}" destId="{DDEB0D6E-612A-4607-A751-B7A96F3905F5}" srcOrd="0" destOrd="0" parTransId="{188FF0ED-32FD-4AD8-A69B-C80BC06D6826}" sibTransId="{F59BA23E-F0A6-42F0-9B5E-EC65554D452A}"/>
    <dgm:cxn modelId="{DBBD9E61-0A25-49DF-92EF-5EDDD77C8957}" type="presParOf" srcId="{8EF5EA96-C5CC-4ECA-BED6-6DF9D71D2557}" destId="{D7D5F547-F6C9-436A-B883-F04B5E9781A3}" srcOrd="0" destOrd="0" presId="urn:microsoft.com/office/officeart/2005/8/layout/vList2"/>
    <dgm:cxn modelId="{675DECDF-67DB-4937-B9F4-4AD247C08841}" type="presParOf" srcId="{8EF5EA96-C5CC-4ECA-BED6-6DF9D71D2557}" destId="{634B9BF3-43C1-4382-9899-3F10ABA6BB11}" srcOrd="1" destOrd="0" presId="urn:microsoft.com/office/officeart/2005/8/layout/vList2"/>
    <dgm:cxn modelId="{5A7AADD4-7601-4272-80AF-93722B9302F3}" type="presParOf" srcId="{8EF5EA96-C5CC-4ECA-BED6-6DF9D71D2557}" destId="{05289862-640C-4665-9457-AC4053A60D29}" srcOrd="2" destOrd="0" presId="urn:microsoft.com/office/officeart/2005/8/layout/vList2"/>
    <dgm:cxn modelId="{64E77681-4414-4590-BBD0-40D769FC3CAF}" type="presParOf" srcId="{8EF5EA96-C5CC-4ECA-BED6-6DF9D71D2557}" destId="{620F7FED-BA8B-41B8-A5BB-B283465140DE}" srcOrd="3" destOrd="0" presId="urn:microsoft.com/office/officeart/2005/8/layout/vList2"/>
    <dgm:cxn modelId="{33B74D8C-057B-479E-A21A-FCC01445AE7C}" type="presParOf" srcId="{8EF5EA96-C5CC-4ECA-BED6-6DF9D71D2557}" destId="{5980FEB9-0B50-4506-9738-981098CEF70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12C976-8718-4360-8129-FDF32331F21E}" type="doc">
      <dgm:prSet loTypeId="urn:microsoft.com/office/officeart/2018/2/layout/IconCircleList" loCatId="icon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41C42CE-375C-49F6-A4EF-8309E879D6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The latest news and announcements are current and up-to-date 24-7, 365 days.</a:t>
          </a:r>
        </a:p>
      </dgm:t>
    </dgm:pt>
    <dgm:pt modelId="{B90D8747-C594-4B1D-B8D5-9D1DDA45102E}" type="parTrans" cxnId="{8BD9D13A-9061-4299-B6DC-AF6AB4CAA99D}">
      <dgm:prSet/>
      <dgm:spPr/>
      <dgm:t>
        <a:bodyPr/>
        <a:lstStyle/>
        <a:p>
          <a:endParaRPr lang="en-US"/>
        </a:p>
      </dgm:t>
    </dgm:pt>
    <dgm:pt modelId="{A7F483C1-BB78-4C01-A85D-3AC93BADF0D4}" type="sibTrans" cxnId="{8BD9D13A-9061-4299-B6DC-AF6AB4CAA99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D3E30CA-01B5-4798-85BA-070F148D29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Teaching &amp; Training Committee informational &amp; AOSA Rules Webinars PLUS Practice Questions &amp; Tests.</a:t>
          </a:r>
        </a:p>
      </dgm:t>
    </dgm:pt>
    <dgm:pt modelId="{022BC303-2FD2-447D-AA75-FA6F4B06CEBC}" type="parTrans" cxnId="{0E7613AF-4A36-4DF8-8202-AEE7B220C441}">
      <dgm:prSet/>
      <dgm:spPr/>
      <dgm:t>
        <a:bodyPr/>
        <a:lstStyle/>
        <a:p>
          <a:endParaRPr lang="en-US"/>
        </a:p>
      </dgm:t>
    </dgm:pt>
    <dgm:pt modelId="{B664310D-BD15-4456-9ECB-4B33A850EACD}" type="sibTrans" cxnId="{0E7613AF-4A36-4DF8-8202-AEE7B220C44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4786BEA-F464-492E-A823-B4E6A47A79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Home Page houses all announcements, quick links, Facebook feed, job posts and the latest newsletter(s) to keep you current and in the know.</a:t>
          </a:r>
        </a:p>
      </dgm:t>
    </dgm:pt>
    <dgm:pt modelId="{66A51D2C-BBCE-49CD-9B9A-3F4C238BBC65}" type="parTrans" cxnId="{8416A714-CBD1-4B8E-878E-522A50A684BA}">
      <dgm:prSet/>
      <dgm:spPr/>
      <dgm:t>
        <a:bodyPr/>
        <a:lstStyle/>
        <a:p>
          <a:endParaRPr lang="en-US"/>
        </a:p>
      </dgm:t>
    </dgm:pt>
    <dgm:pt modelId="{25749AEC-FAC4-42CF-95F4-F3893E2114B1}" type="sibTrans" cxnId="{8416A714-CBD1-4B8E-878E-522A50A684B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47A5CEB-2989-4D76-AF4D-57E65BA68F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Don’t forget that the AOSA Rules Committee page has the capabilities to comment on proposals directly!</a:t>
          </a:r>
        </a:p>
      </dgm:t>
    </dgm:pt>
    <dgm:pt modelId="{226536E9-8085-4594-94D0-E7C16ED30ABD}" type="sibTrans" cxnId="{5A3FC755-3F0E-4080-86C1-4D63EB078D5B}">
      <dgm:prSet/>
      <dgm:spPr/>
      <dgm:t>
        <a:bodyPr/>
        <a:lstStyle/>
        <a:p>
          <a:endParaRPr lang="en-US"/>
        </a:p>
      </dgm:t>
    </dgm:pt>
    <dgm:pt modelId="{B96B77F1-CD9B-4B3D-B9FD-6F426E1B3577}" type="parTrans" cxnId="{5A3FC755-3F0E-4080-86C1-4D63EB078D5B}">
      <dgm:prSet/>
      <dgm:spPr/>
      <dgm:t>
        <a:bodyPr/>
        <a:lstStyle/>
        <a:p>
          <a:endParaRPr lang="en-US"/>
        </a:p>
      </dgm:t>
    </dgm:pt>
    <dgm:pt modelId="{E8324943-3CD5-48CD-9CD8-FC9A6223430D}" type="pres">
      <dgm:prSet presAssocID="{7F12C976-8718-4360-8129-FDF32331F21E}" presName="root" presStyleCnt="0">
        <dgm:presLayoutVars>
          <dgm:dir/>
          <dgm:resizeHandles val="exact"/>
        </dgm:presLayoutVars>
      </dgm:prSet>
      <dgm:spPr/>
    </dgm:pt>
    <dgm:pt modelId="{3FA686D9-F90C-450C-B5C7-86161883B71C}" type="pres">
      <dgm:prSet presAssocID="{7F12C976-8718-4360-8129-FDF32331F21E}" presName="container" presStyleCnt="0">
        <dgm:presLayoutVars>
          <dgm:dir/>
          <dgm:resizeHandles val="exact"/>
        </dgm:presLayoutVars>
      </dgm:prSet>
      <dgm:spPr/>
    </dgm:pt>
    <dgm:pt modelId="{067B050D-4B5C-4C40-AFC2-E7E57E9D7CB4}" type="pres">
      <dgm:prSet presAssocID="{D41C42CE-375C-49F6-A4EF-8309E879D6E2}" presName="compNode" presStyleCnt="0"/>
      <dgm:spPr/>
    </dgm:pt>
    <dgm:pt modelId="{52B4F1BC-CD5B-495C-90E1-8AE5F63F4B0B}" type="pres">
      <dgm:prSet presAssocID="{D41C42CE-375C-49F6-A4EF-8309E879D6E2}" presName="iconBgRect" presStyleLbl="bgShp" presStyleIdx="0" presStyleCnt="4"/>
      <dgm:spPr/>
    </dgm:pt>
    <dgm:pt modelId="{9CD1AD9B-CDE9-477B-BA32-8B311EE739F2}" type="pres">
      <dgm:prSet presAssocID="{D41C42CE-375C-49F6-A4EF-8309E879D6E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BDEFF76B-568F-456D-88CC-224024E2E2B7}" type="pres">
      <dgm:prSet presAssocID="{D41C42CE-375C-49F6-A4EF-8309E879D6E2}" presName="spaceRect" presStyleCnt="0"/>
      <dgm:spPr/>
    </dgm:pt>
    <dgm:pt modelId="{33A1B2E7-DDBC-47B6-AEE2-348AE6F7879F}" type="pres">
      <dgm:prSet presAssocID="{D41C42CE-375C-49F6-A4EF-8309E879D6E2}" presName="textRect" presStyleLbl="revTx" presStyleIdx="0" presStyleCnt="4">
        <dgm:presLayoutVars>
          <dgm:chMax val="1"/>
          <dgm:chPref val="1"/>
        </dgm:presLayoutVars>
      </dgm:prSet>
      <dgm:spPr/>
    </dgm:pt>
    <dgm:pt modelId="{25847E33-D377-47EF-96F5-3924D2C561D3}" type="pres">
      <dgm:prSet presAssocID="{A7F483C1-BB78-4C01-A85D-3AC93BADF0D4}" presName="sibTrans" presStyleLbl="sibTrans2D1" presStyleIdx="0" presStyleCnt="0"/>
      <dgm:spPr/>
    </dgm:pt>
    <dgm:pt modelId="{78DA6D3D-80B8-453A-8491-1F6AD2C6360B}" type="pres">
      <dgm:prSet presAssocID="{BD3E30CA-01B5-4798-85BA-070F148D29B4}" presName="compNode" presStyleCnt="0"/>
      <dgm:spPr/>
    </dgm:pt>
    <dgm:pt modelId="{85D294B9-8F24-4FA7-8431-B292C153C8DE}" type="pres">
      <dgm:prSet presAssocID="{BD3E30CA-01B5-4798-85BA-070F148D29B4}" presName="iconBgRect" presStyleLbl="bgShp" presStyleIdx="1" presStyleCnt="4"/>
      <dgm:spPr/>
    </dgm:pt>
    <dgm:pt modelId="{84F596CB-6FCD-48AB-B984-DD1BF7EA9B97}" type="pres">
      <dgm:prSet presAssocID="{BD3E30CA-01B5-4798-85BA-070F148D29B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6AD17CD-4C7D-4BC4-B162-CF01D4808ACA}" type="pres">
      <dgm:prSet presAssocID="{BD3E30CA-01B5-4798-85BA-070F148D29B4}" presName="spaceRect" presStyleCnt="0"/>
      <dgm:spPr/>
    </dgm:pt>
    <dgm:pt modelId="{D7E59BD6-272C-4AFA-9269-85CDC57177B8}" type="pres">
      <dgm:prSet presAssocID="{BD3E30CA-01B5-4798-85BA-070F148D29B4}" presName="textRect" presStyleLbl="revTx" presStyleIdx="1" presStyleCnt="4">
        <dgm:presLayoutVars>
          <dgm:chMax val="1"/>
          <dgm:chPref val="1"/>
        </dgm:presLayoutVars>
      </dgm:prSet>
      <dgm:spPr/>
    </dgm:pt>
    <dgm:pt modelId="{19EDBA02-4F65-42E8-B9BC-FA0C2F93D57B}" type="pres">
      <dgm:prSet presAssocID="{B664310D-BD15-4456-9ECB-4B33A850EACD}" presName="sibTrans" presStyleLbl="sibTrans2D1" presStyleIdx="0" presStyleCnt="0"/>
      <dgm:spPr/>
    </dgm:pt>
    <dgm:pt modelId="{952F068A-35C9-40B4-8FAE-CB9BD62AE518}" type="pres">
      <dgm:prSet presAssocID="{54786BEA-F464-492E-A823-B4E6A47A7981}" presName="compNode" presStyleCnt="0"/>
      <dgm:spPr/>
    </dgm:pt>
    <dgm:pt modelId="{38CC46F8-5D04-4E29-9516-3A98A15357C7}" type="pres">
      <dgm:prSet presAssocID="{54786BEA-F464-492E-A823-B4E6A47A7981}" presName="iconBgRect" presStyleLbl="bgShp" presStyleIdx="2" presStyleCnt="4"/>
      <dgm:spPr/>
    </dgm:pt>
    <dgm:pt modelId="{A579DEBF-5697-48B2-88AE-239B572240F9}" type="pres">
      <dgm:prSet presAssocID="{54786BEA-F464-492E-A823-B4E6A47A798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164B94C7-C941-4088-8CA7-B9838114F060}" type="pres">
      <dgm:prSet presAssocID="{54786BEA-F464-492E-A823-B4E6A47A7981}" presName="spaceRect" presStyleCnt="0"/>
      <dgm:spPr/>
    </dgm:pt>
    <dgm:pt modelId="{8CDD1E29-E6B7-4B13-9695-8F64755C966F}" type="pres">
      <dgm:prSet presAssocID="{54786BEA-F464-492E-A823-B4E6A47A7981}" presName="textRect" presStyleLbl="revTx" presStyleIdx="2" presStyleCnt="4">
        <dgm:presLayoutVars>
          <dgm:chMax val="1"/>
          <dgm:chPref val="1"/>
        </dgm:presLayoutVars>
      </dgm:prSet>
      <dgm:spPr/>
    </dgm:pt>
    <dgm:pt modelId="{3B495106-DCB8-4274-B977-C2B05022EF0F}" type="pres">
      <dgm:prSet presAssocID="{25749AEC-FAC4-42CF-95F4-F3893E2114B1}" presName="sibTrans" presStyleLbl="sibTrans2D1" presStyleIdx="0" presStyleCnt="0"/>
      <dgm:spPr/>
    </dgm:pt>
    <dgm:pt modelId="{F96E96CC-EE41-44B1-8637-016228B8DDD0}" type="pres">
      <dgm:prSet presAssocID="{C47A5CEB-2989-4D76-AF4D-57E65BA68F73}" presName="compNode" presStyleCnt="0"/>
      <dgm:spPr/>
    </dgm:pt>
    <dgm:pt modelId="{E8A73C58-2A17-424D-9687-9C3895698173}" type="pres">
      <dgm:prSet presAssocID="{C47A5CEB-2989-4D76-AF4D-57E65BA68F73}" presName="iconBgRect" presStyleLbl="bgShp" presStyleIdx="3" presStyleCnt="4"/>
      <dgm:spPr/>
    </dgm:pt>
    <dgm:pt modelId="{59A13E3A-02E3-4C8D-B787-D356E22CED66}" type="pres">
      <dgm:prSet presAssocID="{C47A5CEB-2989-4D76-AF4D-57E65BA68F7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FCC318A-9F96-4EB4-8256-621674E236AA}" type="pres">
      <dgm:prSet presAssocID="{C47A5CEB-2989-4D76-AF4D-57E65BA68F73}" presName="spaceRect" presStyleCnt="0"/>
      <dgm:spPr/>
    </dgm:pt>
    <dgm:pt modelId="{AAA438FC-2BD2-4D78-9C49-68E3BFAE6F7D}" type="pres">
      <dgm:prSet presAssocID="{C47A5CEB-2989-4D76-AF4D-57E65BA68F7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778430E-0FE1-4D55-84D4-7033BFB1103F}" type="presOf" srcId="{7F12C976-8718-4360-8129-FDF32331F21E}" destId="{E8324943-3CD5-48CD-9CD8-FC9A6223430D}" srcOrd="0" destOrd="0" presId="urn:microsoft.com/office/officeart/2018/2/layout/IconCircleList"/>
    <dgm:cxn modelId="{8416A714-CBD1-4B8E-878E-522A50A684BA}" srcId="{7F12C976-8718-4360-8129-FDF32331F21E}" destId="{54786BEA-F464-492E-A823-B4E6A47A7981}" srcOrd="2" destOrd="0" parTransId="{66A51D2C-BBCE-49CD-9B9A-3F4C238BBC65}" sibTransId="{25749AEC-FAC4-42CF-95F4-F3893E2114B1}"/>
    <dgm:cxn modelId="{7CFC622B-11A2-4AA2-B5D9-460FD0CB6F2A}" type="presOf" srcId="{25749AEC-FAC4-42CF-95F4-F3893E2114B1}" destId="{3B495106-DCB8-4274-B977-C2B05022EF0F}" srcOrd="0" destOrd="0" presId="urn:microsoft.com/office/officeart/2018/2/layout/IconCircleList"/>
    <dgm:cxn modelId="{8BD9D13A-9061-4299-B6DC-AF6AB4CAA99D}" srcId="{7F12C976-8718-4360-8129-FDF32331F21E}" destId="{D41C42CE-375C-49F6-A4EF-8309E879D6E2}" srcOrd="0" destOrd="0" parTransId="{B90D8747-C594-4B1D-B8D5-9D1DDA45102E}" sibTransId="{A7F483C1-BB78-4C01-A85D-3AC93BADF0D4}"/>
    <dgm:cxn modelId="{C4AD9F3D-CF73-4AE4-89CE-47DE6147A4A5}" type="presOf" srcId="{54786BEA-F464-492E-A823-B4E6A47A7981}" destId="{8CDD1E29-E6B7-4B13-9695-8F64755C966F}" srcOrd="0" destOrd="0" presId="urn:microsoft.com/office/officeart/2018/2/layout/IconCircleList"/>
    <dgm:cxn modelId="{5A3FC755-3F0E-4080-86C1-4D63EB078D5B}" srcId="{7F12C976-8718-4360-8129-FDF32331F21E}" destId="{C47A5CEB-2989-4D76-AF4D-57E65BA68F73}" srcOrd="3" destOrd="0" parTransId="{B96B77F1-CD9B-4B3D-B9FD-6F426E1B3577}" sibTransId="{226536E9-8085-4594-94D0-E7C16ED30ABD}"/>
    <dgm:cxn modelId="{1F56778C-6889-4A2E-8EF2-0BBA811D0260}" type="presOf" srcId="{B664310D-BD15-4456-9ECB-4B33A850EACD}" destId="{19EDBA02-4F65-42E8-B9BC-FA0C2F93D57B}" srcOrd="0" destOrd="0" presId="urn:microsoft.com/office/officeart/2018/2/layout/IconCircleList"/>
    <dgm:cxn modelId="{26B85CA1-DFBE-4AE6-9A54-4BEDC03F845E}" type="presOf" srcId="{BD3E30CA-01B5-4798-85BA-070F148D29B4}" destId="{D7E59BD6-272C-4AFA-9269-85CDC57177B8}" srcOrd="0" destOrd="0" presId="urn:microsoft.com/office/officeart/2018/2/layout/IconCircleList"/>
    <dgm:cxn modelId="{0E7613AF-4A36-4DF8-8202-AEE7B220C441}" srcId="{7F12C976-8718-4360-8129-FDF32331F21E}" destId="{BD3E30CA-01B5-4798-85BA-070F148D29B4}" srcOrd="1" destOrd="0" parTransId="{022BC303-2FD2-447D-AA75-FA6F4B06CEBC}" sibTransId="{B664310D-BD15-4456-9ECB-4B33A850EACD}"/>
    <dgm:cxn modelId="{D9CD81BD-C011-4756-987B-392CAE7D0B38}" type="presOf" srcId="{C47A5CEB-2989-4D76-AF4D-57E65BA68F73}" destId="{AAA438FC-2BD2-4D78-9C49-68E3BFAE6F7D}" srcOrd="0" destOrd="0" presId="urn:microsoft.com/office/officeart/2018/2/layout/IconCircleList"/>
    <dgm:cxn modelId="{05E942DE-1F94-47D6-BF79-8416B95D3D3F}" type="presOf" srcId="{A7F483C1-BB78-4C01-A85D-3AC93BADF0D4}" destId="{25847E33-D377-47EF-96F5-3924D2C561D3}" srcOrd="0" destOrd="0" presId="urn:microsoft.com/office/officeart/2018/2/layout/IconCircleList"/>
    <dgm:cxn modelId="{CB6C57F1-01B0-4059-8BC5-0BABCEE75FA4}" type="presOf" srcId="{D41C42CE-375C-49F6-A4EF-8309E879D6E2}" destId="{33A1B2E7-DDBC-47B6-AEE2-348AE6F7879F}" srcOrd="0" destOrd="0" presId="urn:microsoft.com/office/officeart/2018/2/layout/IconCircleList"/>
    <dgm:cxn modelId="{6D112CFC-D075-4262-942C-2C70C89521E2}" type="presParOf" srcId="{E8324943-3CD5-48CD-9CD8-FC9A6223430D}" destId="{3FA686D9-F90C-450C-B5C7-86161883B71C}" srcOrd="0" destOrd="0" presId="urn:microsoft.com/office/officeart/2018/2/layout/IconCircleList"/>
    <dgm:cxn modelId="{A14A6F88-A78B-4063-9EFD-72AABD7CBAC4}" type="presParOf" srcId="{3FA686D9-F90C-450C-B5C7-86161883B71C}" destId="{067B050D-4B5C-4C40-AFC2-E7E57E9D7CB4}" srcOrd="0" destOrd="0" presId="urn:microsoft.com/office/officeart/2018/2/layout/IconCircleList"/>
    <dgm:cxn modelId="{BA546C05-DA1C-4273-B177-9A36B3D6504A}" type="presParOf" srcId="{067B050D-4B5C-4C40-AFC2-E7E57E9D7CB4}" destId="{52B4F1BC-CD5B-495C-90E1-8AE5F63F4B0B}" srcOrd="0" destOrd="0" presId="urn:microsoft.com/office/officeart/2018/2/layout/IconCircleList"/>
    <dgm:cxn modelId="{082D1230-A550-4638-B61C-D97CE441423C}" type="presParOf" srcId="{067B050D-4B5C-4C40-AFC2-E7E57E9D7CB4}" destId="{9CD1AD9B-CDE9-477B-BA32-8B311EE739F2}" srcOrd="1" destOrd="0" presId="urn:microsoft.com/office/officeart/2018/2/layout/IconCircleList"/>
    <dgm:cxn modelId="{096AF4C7-AA3A-427F-B0E5-5E7CB3FF8178}" type="presParOf" srcId="{067B050D-4B5C-4C40-AFC2-E7E57E9D7CB4}" destId="{BDEFF76B-568F-456D-88CC-224024E2E2B7}" srcOrd="2" destOrd="0" presId="urn:microsoft.com/office/officeart/2018/2/layout/IconCircleList"/>
    <dgm:cxn modelId="{A9F96191-02D5-443F-964B-628FD0FDE212}" type="presParOf" srcId="{067B050D-4B5C-4C40-AFC2-E7E57E9D7CB4}" destId="{33A1B2E7-DDBC-47B6-AEE2-348AE6F7879F}" srcOrd="3" destOrd="0" presId="urn:microsoft.com/office/officeart/2018/2/layout/IconCircleList"/>
    <dgm:cxn modelId="{0E9DFDEC-6075-4A15-A2FD-8583DD38CD9A}" type="presParOf" srcId="{3FA686D9-F90C-450C-B5C7-86161883B71C}" destId="{25847E33-D377-47EF-96F5-3924D2C561D3}" srcOrd="1" destOrd="0" presId="urn:microsoft.com/office/officeart/2018/2/layout/IconCircleList"/>
    <dgm:cxn modelId="{C50B8C8C-F64A-49DB-9A0E-5FC3938AAF84}" type="presParOf" srcId="{3FA686D9-F90C-450C-B5C7-86161883B71C}" destId="{78DA6D3D-80B8-453A-8491-1F6AD2C6360B}" srcOrd="2" destOrd="0" presId="urn:microsoft.com/office/officeart/2018/2/layout/IconCircleList"/>
    <dgm:cxn modelId="{EBC2B485-040C-47CE-AB3E-3B7C8DC0BE3F}" type="presParOf" srcId="{78DA6D3D-80B8-453A-8491-1F6AD2C6360B}" destId="{85D294B9-8F24-4FA7-8431-B292C153C8DE}" srcOrd="0" destOrd="0" presId="urn:microsoft.com/office/officeart/2018/2/layout/IconCircleList"/>
    <dgm:cxn modelId="{4047ADEB-9F67-4CD1-900D-D83B19C2B16F}" type="presParOf" srcId="{78DA6D3D-80B8-453A-8491-1F6AD2C6360B}" destId="{84F596CB-6FCD-48AB-B984-DD1BF7EA9B97}" srcOrd="1" destOrd="0" presId="urn:microsoft.com/office/officeart/2018/2/layout/IconCircleList"/>
    <dgm:cxn modelId="{DD737B4C-D71C-4672-B219-635FCFA91DD3}" type="presParOf" srcId="{78DA6D3D-80B8-453A-8491-1F6AD2C6360B}" destId="{96AD17CD-4C7D-4BC4-B162-CF01D4808ACA}" srcOrd="2" destOrd="0" presId="urn:microsoft.com/office/officeart/2018/2/layout/IconCircleList"/>
    <dgm:cxn modelId="{443C02BE-E01D-4252-A7B4-1194D0E2365C}" type="presParOf" srcId="{78DA6D3D-80B8-453A-8491-1F6AD2C6360B}" destId="{D7E59BD6-272C-4AFA-9269-85CDC57177B8}" srcOrd="3" destOrd="0" presId="urn:microsoft.com/office/officeart/2018/2/layout/IconCircleList"/>
    <dgm:cxn modelId="{BAF9C3A6-F637-4EE5-873E-988CD9D5A7DB}" type="presParOf" srcId="{3FA686D9-F90C-450C-B5C7-86161883B71C}" destId="{19EDBA02-4F65-42E8-B9BC-FA0C2F93D57B}" srcOrd="3" destOrd="0" presId="urn:microsoft.com/office/officeart/2018/2/layout/IconCircleList"/>
    <dgm:cxn modelId="{B105F4BC-C823-47CD-90D4-A7A54E57A46F}" type="presParOf" srcId="{3FA686D9-F90C-450C-B5C7-86161883B71C}" destId="{952F068A-35C9-40B4-8FAE-CB9BD62AE518}" srcOrd="4" destOrd="0" presId="urn:microsoft.com/office/officeart/2018/2/layout/IconCircleList"/>
    <dgm:cxn modelId="{4F2E34B9-0E2E-4C27-990B-4A1BD50B19FD}" type="presParOf" srcId="{952F068A-35C9-40B4-8FAE-CB9BD62AE518}" destId="{38CC46F8-5D04-4E29-9516-3A98A15357C7}" srcOrd="0" destOrd="0" presId="urn:microsoft.com/office/officeart/2018/2/layout/IconCircleList"/>
    <dgm:cxn modelId="{9B81EBAE-C5EC-4572-87B0-701DFC49D31D}" type="presParOf" srcId="{952F068A-35C9-40B4-8FAE-CB9BD62AE518}" destId="{A579DEBF-5697-48B2-88AE-239B572240F9}" srcOrd="1" destOrd="0" presId="urn:microsoft.com/office/officeart/2018/2/layout/IconCircleList"/>
    <dgm:cxn modelId="{DA737AEA-B2E3-46CB-A48C-ABFD146E42BA}" type="presParOf" srcId="{952F068A-35C9-40B4-8FAE-CB9BD62AE518}" destId="{164B94C7-C941-4088-8CA7-B9838114F060}" srcOrd="2" destOrd="0" presId="urn:microsoft.com/office/officeart/2018/2/layout/IconCircleList"/>
    <dgm:cxn modelId="{EFB8A093-20C8-495D-881D-2C9EB46CB3C1}" type="presParOf" srcId="{952F068A-35C9-40B4-8FAE-CB9BD62AE518}" destId="{8CDD1E29-E6B7-4B13-9695-8F64755C966F}" srcOrd="3" destOrd="0" presId="urn:microsoft.com/office/officeart/2018/2/layout/IconCircleList"/>
    <dgm:cxn modelId="{8A851B76-C9A3-40FA-9E63-08E352E0DDC7}" type="presParOf" srcId="{3FA686D9-F90C-450C-B5C7-86161883B71C}" destId="{3B495106-DCB8-4274-B977-C2B05022EF0F}" srcOrd="5" destOrd="0" presId="urn:microsoft.com/office/officeart/2018/2/layout/IconCircleList"/>
    <dgm:cxn modelId="{68B0B8B6-6BF4-4F7F-9D13-D9BDA52A1E04}" type="presParOf" srcId="{3FA686D9-F90C-450C-B5C7-86161883B71C}" destId="{F96E96CC-EE41-44B1-8637-016228B8DDD0}" srcOrd="6" destOrd="0" presId="urn:microsoft.com/office/officeart/2018/2/layout/IconCircleList"/>
    <dgm:cxn modelId="{4DCACAFA-CC4B-4D43-B58D-D112890D9C36}" type="presParOf" srcId="{F96E96CC-EE41-44B1-8637-016228B8DDD0}" destId="{E8A73C58-2A17-424D-9687-9C3895698173}" srcOrd="0" destOrd="0" presId="urn:microsoft.com/office/officeart/2018/2/layout/IconCircleList"/>
    <dgm:cxn modelId="{3C2646E1-50B3-4B55-9F89-77014CA09917}" type="presParOf" srcId="{F96E96CC-EE41-44B1-8637-016228B8DDD0}" destId="{59A13E3A-02E3-4C8D-B787-D356E22CED66}" srcOrd="1" destOrd="0" presId="urn:microsoft.com/office/officeart/2018/2/layout/IconCircleList"/>
    <dgm:cxn modelId="{5E34DADE-D36D-4F4D-97DF-3CEB73F88D91}" type="presParOf" srcId="{F96E96CC-EE41-44B1-8637-016228B8DDD0}" destId="{6FCC318A-9F96-4EB4-8256-621674E236AA}" srcOrd="2" destOrd="0" presId="urn:microsoft.com/office/officeart/2018/2/layout/IconCircleList"/>
    <dgm:cxn modelId="{7BD1D987-2DEA-4D62-9E6B-28FB0D309727}" type="presParOf" srcId="{F96E96CC-EE41-44B1-8637-016228B8DDD0}" destId="{AAA438FC-2BD2-4D78-9C49-68E3BFAE6F7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692366-D2C4-43BB-B70A-84DCF4F0E8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28C7D7-4D43-485D-92D9-D25186EF4C0E}">
      <dgm:prSet/>
      <dgm:spPr/>
      <dgm:t>
        <a:bodyPr/>
        <a:lstStyle/>
        <a:p>
          <a:r>
            <a:rPr lang="en-US" dirty="0"/>
            <a:t>104 RST</a:t>
          </a:r>
        </a:p>
      </dgm:t>
    </dgm:pt>
    <dgm:pt modelId="{6BA65731-406C-417A-AA08-9423AEB37198}" type="parTrans" cxnId="{6A595415-59F6-4750-91F7-CE49607EF8E0}">
      <dgm:prSet/>
      <dgm:spPr/>
      <dgm:t>
        <a:bodyPr/>
        <a:lstStyle/>
        <a:p>
          <a:endParaRPr lang="en-US"/>
        </a:p>
      </dgm:t>
    </dgm:pt>
    <dgm:pt modelId="{10133CFE-AD50-46AA-B191-BC0ADABAEB36}" type="sibTrans" cxnId="{6A595415-59F6-4750-91F7-CE49607EF8E0}">
      <dgm:prSet/>
      <dgm:spPr/>
      <dgm:t>
        <a:bodyPr/>
        <a:lstStyle/>
        <a:p>
          <a:endParaRPr lang="en-US"/>
        </a:p>
      </dgm:t>
    </dgm:pt>
    <dgm:pt modelId="{487FC207-F3C1-406C-A6CF-D7A3E64B27D1}">
      <dgm:prSet/>
      <dgm:spPr/>
      <dgm:t>
        <a:bodyPr/>
        <a:lstStyle/>
        <a:p>
          <a:r>
            <a:rPr lang="en-US" dirty="0"/>
            <a:t>13 CVT</a:t>
          </a:r>
        </a:p>
      </dgm:t>
    </dgm:pt>
    <dgm:pt modelId="{1A5253D6-AFD5-4627-B29A-A00BCD4DEE85}" type="parTrans" cxnId="{685D4E88-A9FD-4E55-A1DF-7024EACB0DDA}">
      <dgm:prSet/>
      <dgm:spPr/>
      <dgm:t>
        <a:bodyPr/>
        <a:lstStyle/>
        <a:p>
          <a:endParaRPr lang="en-US"/>
        </a:p>
      </dgm:t>
    </dgm:pt>
    <dgm:pt modelId="{DF325774-D8F5-4340-8CD8-A363621E67C0}" type="sibTrans" cxnId="{685D4E88-A9FD-4E55-A1DF-7024EACB0DDA}">
      <dgm:prSet/>
      <dgm:spPr/>
      <dgm:t>
        <a:bodyPr/>
        <a:lstStyle/>
        <a:p>
          <a:endParaRPr lang="en-US"/>
        </a:p>
      </dgm:t>
    </dgm:pt>
    <dgm:pt modelId="{817F9BE9-79C7-4F0F-94BD-7909F99D59F6}">
      <dgm:prSet/>
      <dgm:spPr/>
      <dgm:t>
        <a:bodyPr/>
        <a:lstStyle/>
        <a:p>
          <a:r>
            <a:rPr lang="en-US" dirty="0"/>
            <a:t>16 RGT</a:t>
          </a:r>
        </a:p>
      </dgm:t>
    </dgm:pt>
    <dgm:pt modelId="{45026620-2859-47C9-9541-D4AA6BF3B3A9}" type="parTrans" cxnId="{F0E466F5-FF00-4701-9783-1E52889CD057}">
      <dgm:prSet/>
      <dgm:spPr/>
      <dgm:t>
        <a:bodyPr/>
        <a:lstStyle/>
        <a:p>
          <a:endParaRPr lang="en-US"/>
        </a:p>
      </dgm:t>
    </dgm:pt>
    <dgm:pt modelId="{A82711F0-90D0-410C-AE4B-44124AAAE21D}" type="sibTrans" cxnId="{F0E466F5-FF00-4701-9783-1E52889CD057}">
      <dgm:prSet/>
      <dgm:spPr/>
      <dgm:t>
        <a:bodyPr/>
        <a:lstStyle/>
        <a:p>
          <a:endParaRPr lang="en-US"/>
        </a:p>
      </dgm:t>
    </dgm:pt>
    <dgm:pt modelId="{AEAA61D5-4082-4366-AA64-2181BE8CDB1D}">
      <dgm:prSet/>
      <dgm:spPr/>
      <dgm:t>
        <a:bodyPr/>
        <a:lstStyle/>
        <a:p>
          <a:r>
            <a:rPr lang="en-US" dirty="0"/>
            <a:t>8 CGT</a:t>
          </a:r>
        </a:p>
      </dgm:t>
    </dgm:pt>
    <dgm:pt modelId="{93A3AE5F-AEC2-4F4B-98DE-37F22D1D4943}" type="parTrans" cxnId="{4ADF0830-605B-4387-A8F5-D11531FE9118}">
      <dgm:prSet/>
      <dgm:spPr/>
      <dgm:t>
        <a:bodyPr/>
        <a:lstStyle/>
        <a:p>
          <a:endParaRPr lang="en-US"/>
        </a:p>
      </dgm:t>
    </dgm:pt>
    <dgm:pt modelId="{F7875125-F929-4229-AC34-58198349CD13}" type="sibTrans" cxnId="{4ADF0830-605B-4387-A8F5-D11531FE9118}">
      <dgm:prSet/>
      <dgm:spPr/>
      <dgm:t>
        <a:bodyPr/>
        <a:lstStyle/>
        <a:p>
          <a:endParaRPr lang="en-US"/>
        </a:p>
      </dgm:t>
    </dgm:pt>
    <dgm:pt modelId="{B0AB5312-D45D-49A9-BF82-94D8634D8ADB}">
      <dgm:prSet/>
      <dgm:spPr/>
      <dgm:t>
        <a:bodyPr/>
        <a:lstStyle/>
        <a:p>
          <a:r>
            <a:rPr lang="en-US" dirty="0"/>
            <a:t>5 Research Members</a:t>
          </a:r>
        </a:p>
      </dgm:t>
    </dgm:pt>
    <dgm:pt modelId="{00043205-E8BC-4A72-AE6A-5B8568D8E2F9}" type="parTrans" cxnId="{8007FEB9-7DCB-4738-A7BE-350AC58FAF1C}">
      <dgm:prSet/>
      <dgm:spPr/>
      <dgm:t>
        <a:bodyPr/>
        <a:lstStyle/>
        <a:p>
          <a:endParaRPr lang="en-US"/>
        </a:p>
      </dgm:t>
    </dgm:pt>
    <dgm:pt modelId="{5A593EE9-BD6F-4787-B7BF-7F8A4ED05F6B}" type="sibTrans" cxnId="{8007FEB9-7DCB-4738-A7BE-350AC58FAF1C}">
      <dgm:prSet/>
      <dgm:spPr/>
      <dgm:t>
        <a:bodyPr/>
        <a:lstStyle/>
        <a:p>
          <a:endParaRPr lang="en-US"/>
        </a:p>
      </dgm:t>
    </dgm:pt>
    <dgm:pt modelId="{74DB6789-9780-4EFA-842D-6709BEDC07AA}">
      <dgm:prSet/>
      <dgm:spPr/>
      <dgm:t>
        <a:bodyPr/>
        <a:lstStyle/>
        <a:p>
          <a:r>
            <a:rPr lang="en-US" dirty="0"/>
            <a:t>5 Professional Members</a:t>
          </a:r>
        </a:p>
      </dgm:t>
    </dgm:pt>
    <dgm:pt modelId="{F381D500-64F9-45BD-B108-79050F51943B}" type="parTrans" cxnId="{CB98B712-1B8E-4227-8194-930931040C87}">
      <dgm:prSet/>
      <dgm:spPr/>
      <dgm:t>
        <a:bodyPr/>
        <a:lstStyle/>
        <a:p>
          <a:endParaRPr lang="en-US"/>
        </a:p>
      </dgm:t>
    </dgm:pt>
    <dgm:pt modelId="{CD9910CF-2703-42D2-A7F4-1CD479F98662}" type="sibTrans" cxnId="{CB98B712-1B8E-4227-8194-930931040C87}">
      <dgm:prSet/>
      <dgm:spPr/>
      <dgm:t>
        <a:bodyPr/>
        <a:lstStyle/>
        <a:p>
          <a:endParaRPr lang="en-US"/>
        </a:p>
      </dgm:t>
    </dgm:pt>
    <dgm:pt modelId="{E8F2BF98-C668-4BC9-9DD9-DE2FBF215435}">
      <dgm:prSet/>
      <dgm:spPr/>
      <dgm:t>
        <a:bodyPr/>
        <a:lstStyle/>
        <a:p>
          <a:r>
            <a:rPr lang="en-US" dirty="0"/>
            <a:t>127 Associate Members</a:t>
          </a:r>
        </a:p>
      </dgm:t>
    </dgm:pt>
    <dgm:pt modelId="{DC7B280E-C41C-4070-82D0-D168BF2B9704}" type="parTrans" cxnId="{1D5778BC-EAC3-4F79-BFAA-A74C037703C0}">
      <dgm:prSet/>
      <dgm:spPr/>
      <dgm:t>
        <a:bodyPr/>
        <a:lstStyle/>
        <a:p>
          <a:endParaRPr lang="en-US"/>
        </a:p>
      </dgm:t>
    </dgm:pt>
    <dgm:pt modelId="{BB45900C-DDE4-42B8-8565-54821E0090D5}" type="sibTrans" cxnId="{1D5778BC-EAC3-4F79-BFAA-A74C037703C0}">
      <dgm:prSet/>
      <dgm:spPr/>
      <dgm:t>
        <a:bodyPr/>
        <a:lstStyle/>
        <a:p>
          <a:endParaRPr lang="en-US"/>
        </a:p>
      </dgm:t>
    </dgm:pt>
    <dgm:pt modelId="{BE6A21B8-9356-4CE6-88D3-02C4E05D8EC0}" type="pres">
      <dgm:prSet presAssocID="{AB692366-D2C4-43BB-B70A-84DCF4F0E89A}" presName="linear" presStyleCnt="0">
        <dgm:presLayoutVars>
          <dgm:animLvl val="lvl"/>
          <dgm:resizeHandles val="exact"/>
        </dgm:presLayoutVars>
      </dgm:prSet>
      <dgm:spPr/>
    </dgm:pt>
    <dgm:pt modelId="{69C22B0B-8373-4842-9416-1D027A58370A}" type="pres">
      <dgm:prSet presAssocID="{7128C7D7-4D43-485D-92D9-D25186EF4C0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4194417-2909-4A5F-8FB2-87986186EB5C}" type="pres">
      <dgm:prSet presAssocID="{10133CFE-AD50-46AA-B191-BC0ADABAEB36}" presName="spacer" presStyleCnt="0"/>
      <dgm:spPr/>
    </dgm:pt>
    <dgm:pt modelId="{13C795EB-E9DC-4BFA-9EF9-B3DAC74F971D}" type="pres">
      <dgm:prSet presAssocID="{487FC207-F3C1-406C-A6CF-D7A3E64B27D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B495AFB-2A6A-4290-8A3B-38D82B689DBA}" type="pres">
      <dgm:prSet presAssocID="{DF325774-D8F5-4340-8CD8-A363621E67C0}" presName="spacer" presStyleCnt="0"/>
      <dgm:spPr/>
    </dgm:pt>
    <dgm:pt modelId="{559A7E78-A18C-4B86-B72A-044C87C8DFC0}" type="pres">
      <dgm:prSet presAssocID="{817F9BE9-79C7-4F0F-94BD-7909F99D59F6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DD22814-7DA4-4676-A1AC-68952B7D2494}" type="pres">
      <dgm:prSet presAssocID="{A82711F0-90D0-410C-AE4B-44124AAAE21D}" presName="spacer" presStyleCnt="0"/>
      <dgm:spPr/>
    </dgm:pt>
    <dgm:pt modelId="{D28E718F-5A7D-42AD-A09F-0DD3EC676EA9}" type="pres">
      <dgm:prSet presAssocID="{AEAA61D5-4082-4366-AA64-2181BE8CDB1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6BB3E14-4BB5-44D9-92E6-05464AEA85D9}" type="pres">
      <dgm:prSet presAssocID="{F7875125-F929-4229-AC34-58198349CD13}" presName="spacer" presStyleCnt="0"/>
      <dgm:spPr/>
    </dgm:pt>
    <dgm:pt modelId="{AA71A35F-DD7E-44AA-B880-893A6BC3EDC2}" type="pres">
      <dgm:prSet presAssocID="{B0AB5312-D45D-49A9-BF82-94D8634D8AD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6AE9741-FD18-4F3B-8E14-81F327E67B75}" type="pres">
      <dgm:prSet presAssocID="{5A593EE9-BD6F-4787-B7BF-7F8A4ED05F6B}" presName="spacer" presStyleCnt="0"/>
      <dgm:spPr/>
    </dgm:pt>
    <dgm:pt modelId="{49ECDEE5-1E72-4333-B699-162BE6F2573B}" type="pres">
      <dgm:prSet presAssocID="{74DB6789-9780-4EFA-842D-6709BEDC07A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1B71A78-3F54-49EE-8554-6AC0E0F3B052}" type="pres">
      <dgm:prSet presAssocID="{CD9910CF-2703-42D2-A7F4-1CD479F98662}" presName="spacer" presStyleCnt="0"/>
      <dgm:spPr/>
    </dgm:pt>
    <dgm:pt modelId="{6A4A06BB-5A2E-4109-94FF-8FC6E7252A51}" type="pres">
      <dgm:prSet presAssocID="{E8F2BF98-C668-4BC9-9DD9-DE2FBF21543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B98B712-1B8E-4227-8194-930931040C87}" srcId="{AB692366-D2C4-43BB-B70A-84DCF4F0E89A}" destId="{74DB6789-9780-4EFA-842D-6709BEDC07AA}" srcOrd="5" destOrd="0" parTransId="{F381D500-64F9-45BD-B108-79050F51943B}" sibTransId="{CD9910CF-2703-42D2-A7F4-1CD479F98662}"/>
    <dgm:cxn modelId="{6A595415-59F6-4750-91F7-CE49607EF8E0}" srcId="{AB692366-D2C4-43BB-B70A-84DCF4F0E89A}" destId="{7128C7D7-4D43-485D-92D9-D25186EF4C0E}" srcOrd="0" destOrd="0" parTransId="{6BA65731-406C-417A-AA08-9423AEB37198}" sibTransId="{10133CFE-AD50-46AA-B191-BC0ADABAEB36}"/>
    <dgm:cxn modelId="{4ADF0830-605B-4387-A8F5-D11531FE9118}" srcId="{AB692366-D2C4-43BB-B70A-84DCF4F0E89A}" destId="{AEAA61D5-4082-4366-AA64-2181BE8CDB1D}" srcOrd="3" destOrd="0" parTransId="{93A3AE5F-AEC2-4F4B-98DE-37F22D1D4943}" sibTransId="{F7875125-F929-4229-AC34-58198349CD13}"/>
    <dgm:cxn modelId="{29FC6F79-9915-4402-8B36-BBA334EF42D3}" type="presOf" srcId="{7128C7D7-4D43-485D-92D9-D25186EF4C0E}" destId="{69C22B0B-8373-4842-9416-1D027A58370A}" srcOrd="0" destOrd="0" presId="urn:microsoft.com/office/officeart/2005/8/layout/vList2"/>
    <dgm:cxn modelId="{43DEF97D-D864-49B5-92BE-037F3D65FC7D}" type="presOf" srcId="{74DB6789-9780-4EFA-842D-6709BEDC07AA}" destId="{49ECDEE5-1E72-4333-B699-162BE6F2573B}" srcOrd="0" destOrd="0" presId="urn:microsoft.com/office/officeart/2005/8/layout/vList2"/>
    <dgm:cxn modelId="{685D4E88-A9FD-4E55-A1DF-7024EACB0DDA}" srcId="{AB692366-D2C4-43BB-B70A-84DCF4F0E89A}" destId="{487FC207-F3C1-406C-A6CF-D7A3E64B27D1}" srcOrd="1" destOrd="0" parTransId="{1A5253D6-AFD5-4627-B29A-A00BCD4DEE85}" sibTransId="{DF325774-D8F5-4340-8CD8-A363621E67C0}"/>
    <dgm:cxn modelId="{A43EC092-CF73-46AF-A0C0-74CF9369EA0B}" type="presOf" srcId="{E8F2BF98-C668-4BC9-9DD9-DE2FBF215435}" destId="{6A4A06BB-5A2E-4109-94FF-8FC6E7252A51}" srcOrd="0" destOrd="0" presId="urn:microsoft.com/office/officeart/2005/8/layout/vList2"/>
    <dgm:cxn modelId="{8007FEB9-7DCB-4738-A7BE-350AC58FAF1C}" srcId="{AB692366-D2C4-43BB-B70A-84DCF4F0E89A}" destId="{B0AB5312-D45D-49A9-BF82-94D8634D8ADB}" srcOrd="4" destOrd="0" parTransId="{00043205-E8BC-4A72-AE6A-5B8568D8E2F9}" sibTransId="{5A593EE9-BD6F-4787-B7BF-7F8A4ED05F6B}"/>
    <dgm:cxn modelId="{1D5778BC-EAC3-4F79-BFAA-A74C037703C0}" srcId="{AB692366-D2C4-43BB-B70A-84DCF4F0E89A}" destId="{E8F2BF98-C668-4BC9-9DD9-DE2FBF215435}" srcOrd="6" destOrd="0" parTransId="{DC7B280E-C41C-4070-82D0-D168BF2B9704}" sibTransId="{BB45900C-DDE4-42B8-8565-54821E0090D5}"/>
    <dgm:cxn modelId="{1C61E4BD-D126-448D-9E0C-3711DE22E6C5}" type="presOf" srcId="{B0AB5312-D45D-49A9-BF82-94D8634D8ADB}" destId="{AA71A35F-DD7E-44AA-B880-893A6BC3EDC2}" srcOrd="0" destOrd="0" presId="urn:microsoft.com/office/officeart/2005/8/layout/vList2"/>
    <dgm:cxn modelId="{9A9D1CC2-2377-4DC4-987E-D7E26CCD9629}" type="presOf" srcId="{AB692366-D2C4-43BB-B70A-84DCF4F0E89A}" destId="{BE6A21B8-9356-4CE6-88D3-02C4E05D8EC0}" srcOrd="0" destOrd="0" presId="urn:microsoft.com/office/officeart/2005/8/layout/vList2"/>
    <dgm:cxn modelId="{31B597C4-1FAC-4CE8-9C98-91462381EECC}" type="presOf" srcId="{817F9BE9-79C7-4F0F-94BD-7909F99D59F6}" destId="{559A7E78-A18C-4B86-B72A-044C87C8DFC0}" srcOrd="0" destOrd="0" presId="urn:microsoft.com/office/officeart/2005/8/layout/vList2"/>
    <dgm:cxn modelId="{1B2AD3F1-68E5-4EBA-BCD5-A99AB7FB7125}" type="presOf" srcId="{AEAA61D5-4082-4366-AA64-2181BE8CDB1D}" destId="{D28E718F-5A7D-42AD-A09F-0DD3EC676EA9}" srcOrd="0" destOrd="0" presId="urn:microsoft.com/office/officeart/2005/8/layout/vList2"/>
    <dgm:cxn modelId="{F0E466F5-FF00-4701-9783-1E52889CD057}" srcId="{AB692366-D2C4-43BB-B70A-84DCF4F0E89A}" destId="{817F9BE9-79C7-4F0F-94BD-7909F99D59F6}" srcOrd="2" destOrd="0" parTransId="{45026620-2859-47C9-9541-D4AA6BF3B3A9}" sibTransId="{A82711F0-90D0-410C-AE4B-44124AAAE21D}"/>
    <dgm:cxn modelId="{A07437FE-7D84-4996-AE67-9D96EE5F8322}" type="presOf" srcId="{487FC207-F3C1-406C-A6CF-D7A3E64B27D1}" destId="{13C795EB-E9DC-4BFA-9EF9-B3DAC74F971D}" srcOrd="0" destOrd="0" presId="urn:microsoft.com/office/officeart/2005/8/layout/vList2"/>
    <dgm:cxn modelId="{D5FCDB2E-6D4C-4C8F-9C23-24DF0FCC4C8A}" type="presParOf" srcId="{BE6A21B8-9356-4CE6-88D3-02C4E05D8EC0}" destId="{69C22B0B-8373-4842-9416-1D027A58370A}" srcOrd="0" destOrd="0" presId="urn:microsoft.com/office/officeart/2005/8/layout/vList2"/>
    <dgm:cxn modelId="{0E591C35-907A-4E5C-93C5-4594C49CAEF6}" type="presParOf" srcId="{BE6A21B8-9356-4CE6-88D3-02C4E05D8EC0}" destId="{14194417-2909-4A5F-8FB2-87986186EB5C}" srcOrd="1" destOrd="0" presId="urn:microsoft.com/office/officeart/2005/8/layout/vList2"/>
    <dgm:cxn modelId="{D213ECDE-477A-4EE2-864F-9133E89320A0}" type="presParOf" srcId="{BE6A21B8-9356-4CE6-88D3-02C4E05D8EC0}" destId="{13C795EB-E9DC-4BFA-9EF9-B3DAC74F971D}" srcOrd="2" destOrd="0" presId="urn:microsoft.com/office/officeart/2005/8/layout/vList2"/>
    <dgm:cxn modelId="{CEC70AD4-AED8-4239-AEB2-2FA76CE3F805}" type="presParOf" srcId="{BE6A21B8-9356-4CE6-88D3-02C4E05D8EC0}" destId="{9B495AFB-2A6A-4290-8A3B-38D82B689DBA}" srcOrd="3" destOrd="0" presId="urn:microsoft.com/office/officeart/2005/8/layout/vList2"/>
    <dgm:cxn modelId="{E0409515-72AB-4201-A40A-B2CF5E6E6878}" type="presParOf" srcId="{BE6A21B8-9356-4CE6-88D3-02C4E05D8EC0}" destId="{559A7E78-A18C-4B86-B72A-044C87C8DFC0}" srcOrd="4" destOrd="0" presId="urn:microsoft.com/office/officeart/2005/8/layout/vList2"/>
    <dgm:cxn modelId="{3B6ACD49-016F-4105-9D32-45443AD67C3E}" type="presParOf" srcId="{BE6A21B8-9356-4CE6-88D3-02C4E05D8EC0}" destId="{ADD22814-7DA4-4676-A1AC-68952B7D2494}" srcOrd="5" destOrd="0" presId="urn:microsoft.com/office/officeart/2005/8/layout/vList2"/>
    <dgm:cxn modelId="{AC9C2D99-619B-4478-9DC4-BB66774A0898}" type="presParOf" srcId="{BE6A21B8-9356-4CE6-88D3-02C4E05D8EC0}" destId="{D28E718F-5A7D-42AD-A09F-0DD3EC676EA9}" srcOrd="6" destOrd="0" presId="urn:microsoft.com/office/officeart/2005/8/layout/vList2"/>
    <dgm:cxn modelId="{6131249B-3FAA-404B-8CBB-DFB7CEE187C0}" type="presParOf" srcId="{BE6A21B8-9356-4CE6-88D3-02C4E05D8EC0}" destId="{66BB3E14-4BB5-44D9-92E6-05464AEA85D9}" srcOrd="7" destOrd="0" presId="urn:microsoft.com/office/officeart/2005/8/layout/vList2"/>
    <dgm:cxn modelId="{A7C9513B-7938-4D08-8EDA-0A8F986315F1}" type="presParOf" srcId="{BE6A21B8-9356-4CE6-88D3-02C4E05D8EC0}" destId="{AA71A35F-DD7E-44AA-B880-893A6BC3EDC2}" srcOrd="8" destOrd="0" presId="urn:microsoft.com/office/officeart/2005/8/layout/vList2"/>
    <dgm:cxn modelId="{1DF37BA9-EC07-401D-A0BE-E3A0244289C6}" type="presParOf" srcId="{BE6A21B8-9356-4CE6-88D3-02C4E05D8EC0}" destId="{86AE9741-FD18-4F3B-8E14-81F327E67B75}" srcOrd="9" destOrd="0" presId="urn:microsoft.com/office/officeart/2005/8/layout/vList2"/>
    <dgm:cxn modelId="{30B11491-DA26-4BBA-BCCE-A7BD4186ADB0}" type="presParOf" srcId="{BE6A21B8-9356-4CE6-88D3-02C4E05D8EC0}" destId="{49ECDEE5-1E72-4333-B699-162BE6F2573B}" srcOrd="10" destOrd="0" presId="urn:microsoft.com/office/officeart/2005/8/layout/vList2"/>
    <dgm:cxn modelId="{343DDFD2-FB58-4D9F-ABB9-CA7294C8C100}" type="presParOf" srcId="{BE6A21B8-9356-4CE6-88D3-02C4E05D8EC0}" destId="{81B71A78-3F54-49EE-8554-6AC0E0F3B052}" srcOrd="11" destOrd="0" presId="urn:microsoft.com/office/officeart/2005/8/layout/vList2"/>
    <dgm:cxn modelId="{980CF00C-97AA-4D86-97E0-9AF4984F0465}" type="presParOf" srcId="{BE6A21B8-9356-4CE6-88D3-02C4E05D8EC0}" destId="{6A4A06BB-5A2E-4109-94FF-8FC6E7252A5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692366-D2C4-43BB-B70A-84DCF4F0E8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28C7D7-4D43-485D-92D9-D25186EF4C0E}">
      <dgm:prSet/>
      <dgm:spPr/>
      <dgm:t>
        <a:bodyPr/>
        <a:lstStyle/>
        <a:p>
          <a:r>
            <a:rPr lang="en-US" dirty="0"/>
            <a:t>104 RST</a:t>
          </a:r>
        </a:p>
      </dgm:t>
    </dgm:pt>
    <dgm:pt modelId="{6BA65731-406C-417A-AA08-9423AEB37198}" type="parTrans" cxnId="{6A595415-59F6-4750-91F7-CE49607EF8E0}">
      <dgm:prSet/>
      <dgm:spPr/>
      <dgm:t>
        <a:bodyPr/>
        <a:lstStyle/>
        <a:p>
          <a:endParaRPr lang="en-US"/>
        </a:p>
      </dgm:t>
    </dgm:pt>
    <dgm:pt modelId="{10133CFE-AD50-46AA-B191-BC0ADABAEB36}" type="sibTrans" cxnId="{6A595415-59F6-4750-91F7-CE49607EF8E0}">
      <dgm:prSet/>
      <dgm:spPr/>
      <dgm:t>
        <a:bodyPr/>
        <a:lstStyle/>
        <a:p>
          <a:endParaRPr lang="en-US"/>
        </a:p>
      </dgm:t>
    </dgm:pt>
    <dgm:pt modelId="{487FC207-F3C1-406C-A6CF-D7A3E64B27D1}">
      <dgm:prSet/>
      <dgm:spPr/>
      <dgm:t>
        <a:bodyPr/>
        <a:lstStyle/>
        <a:p>
          <a:r>
            <a:rPr lang="en-US" dirty="0"/>
            <a:t>24 CVT</a:t>
          </a:r>
        </a:p>
      </dgm:t>
    </dgm:pt>
    <dgm:pt modelId="{1A5253D6-AFD5-4627-B29A-A00BCD4DEE85}" type="parTrans" cxnId="{685D4E88-A9FD-4E55-A1DF-7024EACB0DDA}">
      <dgm:prSet/>
      <dgm:spPr/>
      <dgm:t>
        <a:bodyPr/>
        <a:lstStyle/>
        <a:p>
          <a:endParaRPr lang="en-US"/>
        </a:p>
      </dgm:t>
    </dgm:pt>
    <dgm:pt modelId="{DF325774-D8F5-4340-8CD8-A363621E67C0}" type="sibTrans" cxnId="{685D4E88-A9FD-4E55-A1DF-7024EACB0DDA}">
      <dgm:prSet/>
      <dgm:spPr/>
      <dgm:t>
        <a:bodyPr/>
        <a:lstStyle/>
        <a:p>
          <a:endParaRPr lang="en-US"/>
        </a:p>
      </dgm:t>
    </dgm:pt>
    <dgm:pt modelId="{817F9BE9-79C7-4F0F-94BD-7909F99D59F6}">
      <dgm:prSet/>
      <dgm:spPr/>
      <dgm:t>
        <a:bodyPr/>
        <a:lstStyle/>
        <a:p>
          <a:r>
            <a:rPr lang="en-US" dirty="0"/>
            <a:t>15 RGT</a:t>
          </a:r>
        </a:p>
      </dgm:t>
    </dgm:pt>
    <dgm:pt modelId="{45026620-2859-47C9-9541-D4AA6BF3B3A9}" type="parTrans" cxnId="{F0E466F5-FF00-4701-9783-1E52889CD057}">
      <dgm:prSet/>
      <dgm:spPr/>
      <dgm:t>
        <a:bodyPr/>
        <a:lstStyle/>
        <a:p>
          <a:endParaRPr lang="en-US"/>
        </a:p>
      </dgm:t>
    </dgm:pt>
    <dgm:pt modelId="{A82711F0-90D0-410C-AE4B-44124AAAE21D}" type="sibTrans" cxnId="{F0E466F5-FF00-4701-9783-1E52889CD057}">
      <dgm:prSet/>
      <dgm:spPr/>
      <dgm:t>
        <a:bodyPr/>
        <a:lstStyle/>
        <a:p>
          <a:endParaRPr lang="en-US"/>
        </a:p>
      </dgm:t>
    </dgm:pt>
    <dgm:pt modelId="{AEAA61D5-4082-4366-AA64-2181BE8CDB1D}">
      <dgm:prSet/>
      <dgm:spPr/>
      <dgm:t>
        <a:bodyPr/>
        <a:lstStyle/>
        <a:p>
          <a:r>
            <a:rPr lang="en-US" dirty="0"/>
            <a:t>7 CGT</a:t>
          </a:r>
        </a:p>
      </dgm:t>
    </dgm:pt>
    <dgm:pt modelId="{93A3AE5F-AEC2-4F4B-98DE-37F22D1D4943}" type="parTrans" cxnId="{4ADF0830-605B-4387-A8F5-D11531FE9118}">
      <dgm:prSet/>
      <dgm:spPr/>
      <dgm:t>
        <a:bodyPr/>
        <a:lstStyle/>
        <a:p>
          <a:endParaRPr lang="en-US"/>
        </a:p>
      </dgm:t>
    </dgm:pt>
    <dgm:pt modelId="{F7875125-F929-4229-AC34-58198349CD13}" type="sibTrans" cxnId="{4ADF0830-605B-4387-A8F5-D11531FE9118}">
      <dgm:prSet/>
      <dgm:spPr/>
      <dgm:t>
        <a:bodyPr/>
        <a:lstStyle/>
        <a:p>
          <a:endParaRPr lang="en-US"/>
        </a:p>
      </dgm:t>
    </dgm:pt>
    <dgm:pt modelId="{B0AB5312-D45D-49A9-BF82-94D8634D8ADB}">
      <dgm:prSet/>
      <dgm:spPr/>
      <dgm:t>
        <a:bodyPr/>
        <a:lstStyle/>
        <a:p>
          <a:r>
            <a:rPr lang="en-US" dirty="0"/>
            <a:t>5 Research Members</a:t>
          </a:r>
        </a:p>
      </dgm:t>
    </dgm:pt>
    <dgm:pt modelId="{00043205-E8BC-4A72-AE6A-5B8568D8E2F9}" type="parTrans" cxnId="{8007FEB9-7DCB-4738-A7BE-350AC58FAF1C}">
      <dgm:prSet/>
      <dgm:spPr/>
      <dgm:t>
        <a:bodyPr/>
        <a:lstStyle/>
        <a:p>
          <a:endParaRPr lang="en-US"/>
        </a:p>
      </dgm:t>
    </dgm:pt>
    <dgm:pt modelId="{5A593EE9-BD6F-4787-B7BF-7F8A4ED05F6B}" type="sibTrans" cxnId="{8007FEB9-7DCB-4738-A7BE-350AC58FAF1C}">
      <dgm:prSet/>
      <dgm:spPr/>
      <dgm:t>
        <a:bodyPr/>
        <a:lstStyle/>
        <a:p>
          <a:endParaRPr lang="en-US"/>
        </a:p>
      </dgm:t>
    </dgm:pt>
    <dgm:pt modelId="{74DB6789-9780-4EFA-842D-6709BEDC07AA}">
      <dgm:prSet/>
      <dgm:spPr/>
      <dgm:t>
        <a:bodyPr/>
        <a:lstStyle/>
        <a:p>
          <a:r>
            <a:rPr lang="en-US" dirty="0"/>
            <a:t>3 Professional Members</a:t>
          </a:r>
        </a:p>
      </dgm:t>
    </dgm:pt>
    <dgm:pt modelId="{F381D500-64F9-45BD-B108-79050F51943B}" type="parTrans" cxnId="{CB98B712-1B8E-4227-8194-930931040C87}">
      <dgm:prSet/>
      <dgm:spPr/>
      <dgm:t>
        <a:bodyPr/>
        <a:lstStyle/>
        <a:p>
          <a:endParaRPr lang="en-US"/>
        </a:p>
      </dgm:t>
    </dgm:pt>
    <dgm:pt modelId="{CD9910CF-2703-42D2-A7F4-1CD479F98662}" type="sibTrans" cxnId="{CB98B712-1B8E-4227-8194-930931040C87}">
      <dgm:prSet/>
      <dgm:spPr/>
      <dgm:t>
        <a:bodyPr/>
        <a:lstStyle/>
        <a:p>
          <a:endParaRPr lang="en-US"/>
        </a:p>
      </dgm:t>
    </dgm:pt>
    <dgm:pt modelId="{E8F2BF98-C668-4BC9-9DD9-DE2FBF215435}">
      <dgm:prSet/>
      <dgm:spPr/>
      <dgm:t>
        <a:bodyPr/>
        <a:lstStyle/>
        <a:p>
          <a:r>
            <a:rPr lang="en-US" dirty="0"/>
            <a:t>120 Associate Members</a:t>
          </a:r>
        </a:p>
      </dgm:t>
    </dgm:pt>
    <dgm:pt modelId="{DC7B280E-C41C-4070-82D0-D168BF2B9704}" type="parTrans" cxnId="{1D5778BC-EAC3-4F79-BFAA-A74C037703C0}">
      <dgm:prSet/>
      <dgm:spPr/>
      <dgm:t>
        <a:bodyPr/>
        <a:lstStyle/>
        <a:p>
          <a:endParaRPr lang="en-US"/>
        </a:p>
      </dgm:t>
    </dgm:pt>
    <dgm:pt modelId="{BB45900C-DDE4-42B8-8565-54821E0090D5}" type="sibTrans" cxnId="{1D5778BC-EAC3-4F79-BFAA-A74C037703C0}">
      <dgm:prSet/>
      <dgm:spPr/>
      <dgm:t>
        <a:bodyPr/>
        <a:lstStyle/>
        <a:p>
          <a:endParaRPr lang="en-US"/>
        </a:p>
      </dgm:t>
    </dgm:pt>
    <dgm:pt modelId="{BFE876D2-7184-4EA8-A707-9DABD7FA6764}">
      <dgm:prSet/>
      <dgm:spPr/>
      <dgm:t>
        <a:bodyPr/>
        <a:lstStyle/>
        <a:p>
          <a:r>
            <a:rPr lang="en-US" dirty="0"/>
            <a:t>3 CPT</a:t>
          </a:r>
        </a:p>
      </dgm:t>
    </dgm:pt>
    <dgm:pt modelId="{33C12BC2-A69B-4533-9A6A-D20B76ADC3E2}" type="parTrans" cxnId="{FE6291E0-A87C-4F1D-9299-912F93B9BA86}">
      <dgm:prSet/>
      <dgm:spPr/>
      <dgm:t>
        <a:bodyPr/>
        <a:lstStyle/>
        <a:p>
          <a:endParaRPr lang="en-US"/>
        </a:p>
      </dgm:t>
    </dgm:pt>
    <dgm:pt modelId="{8D0031F2-A4CD-4BDF-9138-D8377CC06C35}" type="sibTrans" cxnId="{FE6291E0-A87C-4F1D-9299-912F93B9BA86}">
      <dgm:prSet/>
      <dgm:spPr/>
      <dgm:t>
        <a:bodyPr/>
        <a:lstStyle/>
        <a:p>
          <a:endParaRPr lang="en-US"/>
        </a:p>
      </dgm:t>
    </dgm:pt>
    <dgm:pt modelId="{BE6A21B8-9356-4CE6-88D3-02C4E05D8EC0}" type="pres">
      <dgm:prSet presAssocID="{AB692366-D2C4-43BB-B70A-84DCF4F0E89A}" presName="linear" presStyleCnt="0">
        <dgm:presLayoutVars>
          <dgm:animLvl val="lvl"/>
          <dgm:resizeHandles val="exact"/>
        </dgm:presLayoutVars>
      </dgm:prSet>
      <dgm:spPr/>
    </dgm:pt>
    <dgm:pt modelId="{69C22B0B-8373-4842-9416-1D027A58370A}" type="pres">
      <dgm:prSet presAssocID="{7128C7D7-4D43-485D-92D9-D25186EF4C0E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14194417-2909-4A5F-8FB2-87986186EB5C}" type="pres">
      <dgm:prSet presAssocID="{10133CFE-AD50-46AA-B191-BC0ADABAEB36}" presName="spacer" presStyleCnt="0"/>
      <dgm:spPr/>
    </dgm:pt>
    <dgm:pt modelId="{13C795EB-E9DC-4BFA-9EF9-B3DAC74F971D}" type="pres">
      <dgm:prSet presAssocID="{487FC207-F3C1-406C-A6CF-D7A3E64B27D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B495AFB-2A6A-4290-8A3B-38D82B689DBA}" type="pres">
      <dgm:prSet presAssocID="{DF325774-D8F5-4340-8CD8-A363621E67C0}" presName="spacer" presStyleCnt="0"/>
      <dgm:spPr/>
    </dgm:pt>
    <dgm:pt modelId="{18890568-87B7-4C3D-B4BC-507C7613EB5C}" type="pres">
      <dgm:prSet presAssocID="{BFE876D2-7184-4EA8-A707-9DABD7FA6764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D22DB14-7378-4BAB-A092-90084AE5B230}" type="pres">
      <dgm:prSet presAssocID="{8D0031F2-A4CD-4BDF-9138-D8377CC06C35}" presName="spacer" presStyleCnt="0"/>
      <dgm:spPr/>
    </dgm:pt>
    <dgm:pt modelId="{559A7E78-A18C-4B86-B72A-044C87C8DFC0}" type="pres">
      <dgm:prSet presAssocID="{817F9BE9-79C7-4F0F-94BD-7909F99D59F6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DD22814-7DA4-4676-A1AC-68952B7D2494}" type="pres">
      <dgm:prSet presAssocID="{A82711F0-90D0-410C-AE4B-44124AAAE21D}" presName="spacer" presStyleCnt="0"/>
      <dgm:spPr/>
    </dgm:pt>
    <dgm:pt modelId="{D28E718F-5A7D-42AD-A09F-0DD3EC676EA9}" type="pres">
      <dgm:prSet presAssocID="{AEAA61D5-4082-4366-AA64-2181BE8CDB1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6BB3E14-4BB5-44D9-92E6-05464AEA85D9}" type="pres">
      <dgm:prSet presAssocID="{F7875125-F929-4229-AC34-58198349CD13}" presName="spacer" presStyleCnt="0"/>
      <dgm:spPr/>
    </dgm:pt>
    <dgm:pt modelId="{AA71A35F-DD7E-44AA-B880-893A6BC3EDC2}" type="pres">
      <dgm:prSet presAssocID="{B0AB5312-D45D-49A9-BF82-94D8634D8AD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6AE9741-FD18-4F3B-8E14-81F327E67B75}" type="pres">
      <dgm:prSet presAssocID="{5A593EE9-BD6F-4787-B7BF-7F8A4ED05F6B}" presName="spacer" presStyleCnt="0"/>
      <dgm:spPr/>
    </dgm:pt>
    <dgm:pt modelId="{49ECDEE5-1E72-4333-B699-162BE6F2573B}" type="pres">
      <dgm:prSet presAssocID="{74DB6789-9780-4EFA-842D-6709BEDC07AA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1B71A78-3F54-49EE-8554-6AC0E0F3B052}" type="pres">
      <dgm:prSet presAssocID="{CD9910CF-2703-42D2-A7F4-1CD479F98662}" presName="spacer" presStyleCnt="0"/>
      <dgm:spPr/>
    </dgm:pt>
    <dgm:pt modelId="{6A4A06BB-5A2E-4109-94FF-8FC6E7252A51}" type="pres">
      <dgm:prSet presAssocID="{E8F2BF98-C668-4BC9-9DD9-DE2FBF215435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CB98B712-1B8E-4227-8194-930931040C87}" srcId="{AB692366-D2C4-43BB-B70A-84DCF4F0E89A}" destId="{74DB6789-9780-4EFA-842D-6709BEDC07AA}" srcOrd="6" destOrd="0" parTransId="{F381D500-64F9-45BD-B108-79050F51943B}" sibTransId="{CD9910CF-2703-42D2-A7F4-1CD479F98662}"/>
    <dgm:cxn modelId="{6A595415-59F6-4750-91F7-CE49607EF8E0}" srcId="{AB692366-D2C4-43BB-B70A-84DCF4F0E89A}" destId="{7128C7D7-4D43-485D-92D9-D25186EF4C0E}" srcOrd="0" destOrd="0" parTransId="{6BA65731-406C-417A-AA08-9423AEB37198}" sibTransId="{10133CFE-AD50-46AA-B191-BC0ADABAEB36}"/>
    <dgm:cxn modelId="{5A456323-47F0-47DD-A662-81628731B890}" type="presOf" srcId="{E8F2BF98-C668-4BC9-9DD9-DE2FBF215435}" destId="{6A4A06BB-5A2E-4109-94FF-8FC6E7252A51}" srcOrd="0" destOrd="0" presId="urn:microsoft.com/office/officeart/2005/8/layout/vList2"/>
    <dgm:cxn modelId="{E9818325-9533-42E1-B9A6-05B93D47BA11}" type="presOf" srcId="{74DB6789-9780-4EFA-842D-6709BEDC07AA}" destId="{49ECDEE5-1E72-4333-B699-162BE6F2573B}" srcOrd="0" destOrd="0" presId="urn:microsoft.com/office/officeart/2005/8/layout/vList2"/>
    <dgm:cxn modelId="{5DF79A28-9453-4B70-A095-527F93988F0C}" type="presOf" srcId="{487FC207-F3C1-406C-A6CF-D7A3E64B27D1}" destId="{13C795EB-E9DC-4BFA-9EF9-B3DAC74F971D}" srcOrd="0" destOrd="0" presId="urn:microsoft.com/office/officeart/2005/8/layout/vList2"/>
    <dgm:cxn modelId="{152B4A2B-C80F-4CA6-A4A3-FC8E658305B1}" type="presOf" srcId="{7128C7D7-4D43-485D-92D9-D25186EF4C0E}" destId="{69C22B0B-8373-4842-9416-1D027A58370A}" srcOrd="0" destOrd="0" presId="urn:microsoft.com/office/officeart/2005/8/layout/vList2"/>
    <dgm:cxn modelId="{4ADF0830-605B-4387-A8F5-D11531FE9118}" srcId="{AB692366-D2C4-43BB-B70A-84DCF4F0E89A}" destId="{AEAA61D5-4082-4366-AA64-2181BE8CDB1D}" srcOrd="4" destOrd="0" parTransId="{93A3AE5F-AEC2-4F4B-98DE-37F22D1D4943}" sibTransId="{F7875125-F929-4229-AC34-58198349CD13}"/>
    <dgm:cxn modelId="{316E1952-5194-4BB4-8588-6FBDF1223D30}" type="presOf" srcId="{817F9BE9-79C7-4F0F-94BD-7909F99D59F6}" destId="{559A7E78-A18C-4B86-B72A-044C87C8DFC0}" srcOrd="0" destOrd="0" presId="urn:microsoft.com/office/officeart/2005/8/layout/vList2"/>
    <dgm:cxn modelId="{685D4E88-A9FD-4E55-A1DF-7024EACB0DDA}" srcId="{AB692366-D2C4-43BB-B70A-84DCF4F0E89A}" destId="{487FC207-F3C1-406C-A6CF-D7A3E64B27D1}" srcOrd="1" destOrd="0" parTransId="{1A5253D6-AFD5-4627-B29A-A00BCD4DEE85}" sibTransId="{DF325774-D8F5-4340-8CD8-A363621E67C0}"/>
    <dgm:cxn modelId="{8007FEB9-7DCB-4738-A7BE-350AC58FAF1C}" srcId="{AB692366-D2C4-43BB-B70A-84DCF4F0E89A}" destId="{B0AB5312-D45D-49A9-BF82-94D8634D8ADB}" srcOrd="5" destOrd="0" parTransId="{00043205-E8BC-4A72-AE6A-5B8568D8E2F9}" sibTransId="{5A593EE9-BD6F-4787-B7BF-7F8A4ED05F6B}"/>
    <dgm:cxn modelId="{1D5778BC-EAC3-4F79-BFAA-A74C037703C0}" srcId="{AB692366-D2C4-43BB-B70A-84DCF4F0E89A}" destId="{E8F2BF98-C668-4BC9-9DD9-DE2FBF215435}" srcOrd="7" destOrd="0" parTransId="{DC7B280E-C41C-4070-82D0-D168BF2B9704}" sibTransId="{BB45900C-DDE4-42B8-8565-54821E0090D5}"/>
    <dgm:cxn modelId="{9A9D1CC2-2377-4DC4-987E-D7E26CCD9629}" type="presOf" srcId="{AB692366-D2C4-43BB-B70A-84DCF4F0E89A}" destId="{BE6A21B8-9356-4CE6-88D3-02C4E05D8EC0}" srcOrd="0" destOrd="0" presId="urn:microsoft.com/office/officeart/2005/8/layout/vList2"/>
    <dgm:cxn modelId="{5A6383C3-02CA-4AFC-A0AE-AB0877C47521}" type="presOf" srcId="{AEAA61D5-4082-4366-AA64-2181BE8CDB1D}" destId="{D28E718F-5A7D-42AD-A09F-0DD3EC676EA9}" srcOrd="0" destOrd="0" presId="urn:microsoft.com/office/officeart/2005/8/layout/vList2"/>
    <dgm:cxn modelId="{CCB0DDD7-0F8A-4A4D-9178-25F9E88F0A27}" type="presOf" srcId="{BFE876D2-7184-4EA8-A707-9DABD7FA6764}" destId="{18890568-87B7-4C3D-B4BC-507C7613EB5C}" srcOrd="0" destOrd="0" presId="urn:microsoft.com/office/officeart/2005/8/layout/vList2"/>
    <dgm:cxn modelId="{FE6291E0-A87C-4F1D-9299-912F93B9BA86}" srcId="{AB692366-D2C4-43BB-B70A-84DCF4F0E89A}" destId="{BFE876D2-7184-4EA8-A707-9DABD7FA6764}" srcOrd="2" destOrd="0" parTransId="{33C12BC2-A69B-4533-9A6A-D20B76ADC3E2}" sibTransId="{8D0031F2-A4CD-4BDF-9138-D8377CC06C35}"/>
    <dgm:cxn modelId="{81AC93E2-06D6-424D-A398-E4A5D1F23F01}" type="presOf" srcId="{B0AB5312-D45D-49A9-BF82-94D8634D8ADB}" destId="{AA71A35F-DD7E-44AA-B880-893A6BC3EDC2}" srcOrd="0" destOrd="0" presId="urn:microsoft.com/office/officeart/2005/8/layout/vList2"/>
    <dgm:cxn modelId="{F0E466F5-FF00-4701-9783-1E52889CD057}" srcId="{AB692366-D2C4-43BB-B70A-84DCF4F0E89A}" destId="{817F9BE9-79C7-4F0F-94BD-7909F99D59F6}" srcOrd="3" destOrd="0" parTransId="{45026620-2859-47C9-9541-D4AA6BF3B3A9}" sibTransId="{A82711F0-90D0-410C-AE4B-44124AAAE21D}"/>
    <dgm:cxn modelId="{0640910E-475E-4E6C-9C87-BD731B87E48B}" type="presParOf" srcId="{BE6A21B8-9356-4CE6-88D3-02C4E05D8EC0}" destId="{69C22B0B-8373-4842-9416-1D027A58370A}" srcOrd="0" destOrd="0" presId="urn:microsoft.com/office/officeart/2005/8/layout/vList2"/>
    <dgm:cxn modelId="{3E7C0598-47AA-450C-8C12-3454217CC359}" type="presParOf" srcId="{BE6A21B8-9356-4CE6-88D3-02C4E05D8EC0}" destId="{14194417-2909-4A5F-8FB2-87986186EB5C}" srcOrd="1" destOrd="0" presId="urn:microsoft.com/office/officeart/2005/8/layout/vList2"/>
    <dgm:cxn modelId="{56CD088D-E74B-4BF0-95EB-F1FFA7CBE6AD}" type="presParOf" srcId="{BE6A21B8-9356-4CE6-88D3-02C4E05D8EC0}" destId="{13C795EB-E9DC-4BFA-9EF9-B3DAC74F971D}" srcOrd="2" destOrd="0" presId="urn:microsoft.com/office/officeart/2005/8/layout/vList2"/>
    <dgm:cxn modelId="{B2B66971-280D-47DB-97FA-16CCE72117B7}" type="presParOf" srcId="{BE6A21B8-9356-4CE6-88D3-02C4E05D8EC0}" destId="{9B495AFB-2A6A-4290-8A3B-38D82B689DBA}" srcOrd="3" destOrd="0" presId="urn:microsoft.com/office/officeart/2005/8/layout/vList2"/>
    <dgm:cxn modelId="{DCEAD65D-1F80-4815-8D59-00F5A3C98F52}" type="presParOf" srcId="{BE6A21B8-9356-4CE6-88D3-02C4E05D8EC0}" destId="{18890568-87B7-4C3D-B4BC-507C7613EB5C}" srcOrd="4" destOrd="0" presId="urn:microsoft.com/office/officeart/2005/8/layout/vList2"/>
    <dgm:cxn modelId="{8AC43A70-00B2-4B35-8B88-EB21C3A787AC}" type="presParOf" srcId="{BE6A21B8-9356-4CE6-88D3-02C4E05D8EC0}" destId="{0D22DB14-7378-4BAB-A092-90084AE5B230}" srcOrd="5" destOrd="0" presId="urn:microsoft.com/office/officeart/2005/8/layout/vList2"/>
    <dgm:cxn modelId="{944FEE75-3778-4046-B8C3-9DCFC63597E2}" type="presParOf" srcId="{BE6A21B8-9356-4CE6-88D3-02C4E05D8EC0}" destId="{559A7E78-A18C-4B86-B72A-044C87C8DFC0}" srcOrd="6" destOrd="0" presId="urn:microsoft.com/office/officeart/2005/8/layout/vList2"/>
    <dgm:cxn modelId="{673BAD49-0CB3-4904-AE7E-A85DCDC85CB1}" type="presParOf" srcId="{BE6A21B8-9356-4CE6-88D3-02C4E05D8EC0}" destId="{ADD22814-7DA4-4676-A1AC-68952B7D2494}" srcOrd="7" destOrd="0" presId="urn:microsoft.com/office/officeart/2005/8/layout/vList2"/>
    <dgm:cxn modelId="{7600C85D-120B-4C10-8C47-A2C1CF3CE3FE}" type="presParOf" srcId="{BE6A21B8-9356-4CE6-88D3-02C4E05D8EC0}" destId="{D28E718F-5A7D-42AD-A09F-0DD3EC676EA9}" srcOrd="8" destOrd="0" presId="urn:microsoft.com/office/officeart/2005/8/layout/vList2"/>
    <dgm:cxn modelId="{F2D8D86D-743D-426E-A982-0413E39C4265}" type="presParOf" srcId="{BE6A21B8-9356-4CE6-88D3-02C4E05D8EC0}" destId="{66BB3E14-4BB5-44D9-92E6-05464AEA85D9}" srcOrd="9" destOrd="0" presId="urn:microsoft.com/office/officeart/2005/8/layout/vList2"/>
    <dgm:cxn modelId="{EBCCDAC8-2B58-4E7F-8115-8300093F8B8A}" type="presParOf" srcId="{BE6A21B8-9356-4CE6-88D3-02C4E05D8EC0}" destId="{AA71A35F-DD7E-44AA-B880-893A6BC3EDC2}" srcOrd="10" destOrd="0" presId="urn:microsoft.com/office/officeart/2005/8/layout/vList2"/>
    <dgm:cxn modelId="{A1FC18D1-A4CD-4192-AE16-AEA61B9CB6F7}" type="presParOf" srcId="{BE6A21B8-9356-4CE6-88D3-02C4E05D8EC0}" destId="{86AE9741-FD18-4F3B-8E14-81F327E67B75}" srcOrd="11" destOrd="0" presId="urn:microsoft.com/office/officeart/2005/8/layout/vList2"/>
    <dgm:cxn modelId="{593FC63E-B69F-464D-8E6E-3EDDE20C5628}" type="presParOf" srcId="{BE6A21B8-9356-4CE6-88D3-02C4E05D8EC0}" destId="{49ECDEE5-1E72-4333-B699-162BE6F2573B}" srcOrd="12" destOrd="0" presId="urn:microsoft.com/office/officeart/2005/8/layout/vList2"/>
    <dgm:cxn modelId="{1F298D35-692B-4667-96EF-7DDBCD19CCEC}" type="presParOf" srcId="{BE6A21B8-9356-4CE6-88D3-02C4E05D8EC0}" destId="{81B71A78-3F54-49EE-8554-6AC0E0F3B052}" srcOrd="13" destOrd="0" presId="urn:microsoft.com/office/officeart/2005/8/layout/vList2"/>
    <dgm:cxn modelId="{9465F7E0-8EF5-49FA-9CE5-E4B35A357FBA}" type="presParOf" srcId="{BE6A21B8-9356-4CE6-88D3-02C4E05D8EC0}" destId="{6A4A06BB-5A2E-4109-94FF-8FC6E7252A5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3443C0-23A1-40DC-92D1-D473DBA6E64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405550-DBF8-42FE-81A4-8E5C82D78FB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/>
            <a:t>21 Job posts at $130 each for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/>
            <a:t>$2,730 split profit</a:t>
          </a:r>
        </a:p>
      </dgm:t>
    </dgm:pt>
    <dgm:pt modelId="{55031AAC-0135-4ABF-976A-01511B761FA2}" type="parTrans" cxnId="{73E21A56-182F-41AB-938D-5690809225E3}">
      <dgm:prSet/>
      <dgm:spPr/>
      <dgm:t>
        <a:bodyPr/>
        <a:lstStyle/>
        <a:p>
          <a:endParaRPr lang="en-US"/>
        </a:p>
      </dgm:t>
    </dgm:pt>
    <dgm:pt modelId="{A2CB82E6-2E9D-4F81-9757-479EA84E4CB4}" type="sibTrans" cxnId="{73E21A56-182F-41AB-938D-5690809225E3}">
      <dgm:prSet/>
      <dgm:spPr/>
      <dgm:t>
        <a:bodyPr/>
        <a:lstStyle/>
        <a:p>
          <a:endParaRPr lang="en-US"/>
        </a:p>
      </dgm:t>
    </dgm:pt>
    <dgm:pt modelId="{A36AE1CF-BA8B-4CCC-B3DC-C78612C9B0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7 were a Rush at $180.00 each for $1,260 split profit</a:t>
          </a:r>
        </a:p>
      </dgm:t>
    </dgm:pt>
    <dgm:pt modelId="{8B091D26-1C3C-45D1-B203-0D43DB086F98}" type="parTrans" cxnId="{D2686E1C-3398-45F2-96BD-54C0C18ECB3F}">
      <dgm:prSet/>
      <dgm:spPr/>
      <dgm:t>
        <a:bodyPr/>
        <a:lstStyle/>
        <a:p>
          <a:endParaRPr lang="en-US"/>
        </a:p>
      </dgm:t>
    </dgm:pt>
    <dgm:pt modelId="{69C03C80-225F-46AB-9109-51C9FD0865C3}" type="sibTrans" cxnId="{D2686E1C-3398-45F2-96BD-54C0C18ECB3F}">
      <dgm:prSet/>
      <dgm:spPr/>
      <dgm:t>
        <a:bodyPr/>
        <a:lstStyle/>
        <a:p>
          <a:endParaRPr lang="en-US"/>
        </a:p>
      </dgm:t>
    </dgm:pt>
    <dgm:pt modelId="{5EF1E61F-4C11-40B1-8861-B23637F89A8B}" type="pres">
      <dgm:prSet presAssocID="{5B3443C0-23A1-40DC-92D1-D473DBA6E64F}" presName="root" presStyleCnt="0">
        <dgm:presLayoutVars>
          <dgm:dir/>
          <dgm:resizeHandles val="exact"/>
        </dgm:presLayoutVars>
      </dgm:prSet>
      <dgm:spPr/>
    </dgm:pt>
    <dgm:pt modelId="{5AE302C5-DD13-4583-AC6C-087F56715797}" type="pres">
      <dgm:prSet presAssocID="{BD405550-DBF8-42FE-81A4-8E5C82D78FB9}" presName="compNode" presStyleCnt="0"/>
      <dgm:spPr/>
    </dgm:pt>
    <dgm:pt modelId="{C686A0C2-4A28-41AC-8CBD-E2672DC56AB0}" type="pres">
      <dgm:prSet presAssocID="{BD405550-DBF8-42FE-81A4-8E5C82D78FB9}" presName="iconRect" presStyleLbl="node1" presStyleIdx="0" presStyleCnt="2" custLinFactNeighborX="9554" custLinFactNeighborY="320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60EAF676-094B-4047-AA18-8751877AE921}" type="pres">
      <dgm:prSet presAssocID="{BD405550-DBF8-42FE-81A4-8E5C82D78FB9}" presName="spaceRect" presStyleCnt="0"/>
      <dgm:spPr/>
    </dgm:pt>
    <dgm:pt modelId="{9303972C-1CFC-4CFC-809F-3E6373609EE4}" type="pres">
      <dgm:prSet presAssocID="{BD405550-DBF8-42FE-81A4-8E5C82D78FB9}" presName="textRect" presStyleLbl="revTx" presStyleIdx="0" presStyleCnt="2" custScaleX="228082" custScaleY="200133" custLinFactNeighborX="485" custLinFactNeighborY="46644">
        <dgm:presLayoutVars>
          <dgm:chMax val="1"/>
          <dgm:chPref val="1"/>
        </dgm:presLayoutVars>
      </dgm:prSet>
      <dgm:spPr/>
    </dgm:pt>
    <dgm:pt modelId="{14290B92-8517-4F77-A7BF-080DAB1BC661}" type="pres">
      <dgm:prSet presAssocID="{A2CB82E6-2E9D-4F81-9757-479EA84E4CB4}" presName="sibTrans" presStyleCnt="0"/>
      <dgm:spPr/>
    </dgm:pt>
    <dgm:pt modelId="{DB5CBA43-0CC8-46C9-A522-D36437F7558C}" type="pres">
      <dgm:prSet presAssocID="{A36AE1CF-BA8B-4CCC-B3DC-C78612C9B0F2}" presName="compNode" presStyleCnt="0"/>
      <dgm:spPr/>
    </dgm:pt>
    <dgm:pt modelId="{999A2F88-92D4-4CF3-8D02-A7A263F9CD48}" type="pres">
      <dgm:prSet presAssocID="{A36AE1CF-BA8B-4CCC-B3DC-C78612C9B0F2}" presName="iconRect" presStyleLbl="node1" presStyleIdx="1" presStyleCnt="2" custLinFactNeighborX="-46303" custLinFactNeighborY="671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Yuan"/>
        </a:ext>
      </dgm:extLst>
    </dgm:pt>
    <dgm:pt modelId="{9DF95DC0-5E18-4DB4-8474-FF2F9D1B4BFC}" type="pres">
      <dgm:prSet presAssocID="{A36AE1CF-BA8B-4CCC-B3DC-C78612C9B0F2}" presName="spaceRect" presStyleCnt="0"/>
      <dgm:spPr/>
    </dgm:pt>
    <dgm:pt modelId="{18CA9E37-D63B-4BF9-8F05-500B5DD3ECE7}" type="pres">
      <dgm:prSet presAssocID="{A36AE1CF-BA8B-4CCC-B3DC-C78612C9B0F2}" presName="textRect" presStyleLbl="revTx" presStyleIdx="1" presStyleCnt="2" custScaleX="204264" custLinFactNeighborX="-17015" custLinFactNeighborY="-28455">
        <dgm:presLayoutVars>
          <dgm:chMax val="1"/>
          <dgm:chPref val="1"/>
        </dgm:presLayoutVars>
      </dgm:prSet>
      <dgm:spPr/>
    </dgm:pt>
  </dgm:ptLst>
  <dgm:cxnLst>
    <dgm:cxn modelId="{5480210F-2DA2-4FEF-9C2A-74194DC8CBCD}" type="presOf" srcId="{BD405550-DBF8-42FE-81A4-8E5C82D78FB9}" destId="{9303972C-1CFC-4CFC-809F-3E6373609EE4}" srcOrd="0" destOrd="0" presId="urn:microsoft.com/office/officeart/2018/2/layout/IconLabelList"/>
    <dgm:cxn modelId="{D2686E1C-3398-45F2-96BD-54C0C18ECB3F}" srcId="{5B3443C0-23A1-40DC-92D1-D473DBA6E64F}" destId="{A36AE1CF-BA8B-4CCC-B3DC-C78612C9B0F2}" srcOrd="1" destOrd="0" parTransId="{8B091D26-1C3C-45D1-B203-0D43DB086F98}" sibTransId="{69C03C80-225F-46AB-9109-51C9FD0865C3}"/>
    <dgm:cxn modelId="{56470E71-4C4B-460B-B3F1-A15A69820473}" type="presOf" srcId="{A36AE1CF-BA8B-4CCC-B3DC-C78612C9B0F2}" destId="{18CA9E37-D63B-4BF9-8F05-500B5DD3ECE7}" srcOrd="0" destOrd="0" presId="urn:microsoft.com/office/officeart/2018/2/layout/IconLabelList"/>
    <dgm:cxn modelId="{73E21A56-182F-41AB-938D-5690809225E3}" srcId="{5B3443C0-23A1-40DC-92D1-D473DBA6E64F}" destId="{BD405550-DBF8-42FE-81A4-8E5C82D78FB9}" srcOrd="0" destOrd="0" parTransId="{55031AAC-0135-4ABF-976A-01511B761FA2}" sibTransId="{A2CB82E6-2E9D-4F81-9757-479EA84E4CB4}"/>
    <dgm:cxn modelId="{B21F29FB-6E49-44C7-9E8C-DE3C077FBE29}" type="presOf" srcId="{5B3443C0-23A1-40DC-92D1-D473DBA6E64F}" destId="{5EF1E61F-4C11-40B1-8861-B23637F89A8B}" srcOrd="0" destOrd="0" presId="urn:microsoft.com/office/officeart/2018/2/layout/IconLabelList"/>
    <dgm:cxn modelId="{B8654336-FA03-4D09-BA2D-0F1ECCF248F4}" type="presParOf" srcId="{5EF1E61F-4C11-40B1-8861-B23637F89A8B}" destId="{5AE302C5-DD13-4583-AC6C-087F56715797}" srcOrd="0" destOrd="0" presId="urn:microsoft.com/office/officeart/2018/2/layout/IconLabelList"/>
    <dgm:cxn modelId="{9FF64F70-9A25-4D55-A080-89C2F4995F19}" type="presParOf" srcId="{5AE302C5-DD13-4583-AC6C-087F56715797}" destId="{C686A0C2-4A28-41AC-8CBD-E2672DC56AB0}" srcOrd="0" destOrd="0" presId="urn:microsoft.com/office/officeart/2018/2/layout/IconLabelList"/>
    <dgm:cxn modelId="{4075EB12-510D-496C-955F-72244976DA9C}" type="presParOf" srcId="{5AE302C5-DD13-4583-AC6C-087F56715797}" destId="{60EAF676-094B-4047-AA18-8751877AE921}" srcOrd="1" destOrd="0" presId="urn:microsoft.com/office/officeart/2018/2/layout/IconLabelList"/>
    <dgm:cxn modelId="{BAC2D975-DB94-45D8-B14A-A974F01E7047}" type="presParOf" srcId="{5AE302C5-DD13-4583-AC6C-087F56715797}" destId="{9303972C-1CFC-4CFC-809F-3E6373609EE4}" srcOrd="2" destOrd="0" presId="urn:microsoft.com/office/officeart/2018/2/layout/IconLabelList"/>
    <dgm:cxn modelId="{81CB541F-20D1-4C13-862D-5DF3789988DA}" type="presParOf" srcId="{5EF1E61F-4C11-40B1-8861-B23637F89A8B}" destId="{14290B92-8517-4F77-A7BF-080DAB1BC661}" srcOrd="1" destOrd="0" presId="urn:microsoft.com/office/officeart/2018/2/layout/IconLabelList"/>
    <dgm:cxn modelId="{14CF2B5E-7658-4170-A601-57E3CDFDB273}" type="presParOf" srcId="{5EF1E61F-4C11-40B1-8861-B23637F89A8B}" destId="{DB5CBA43-0CC8-46C9-A522-D36437F7558C}" srcOrd="2" destOrd="0" presId="urn:microsoft.com/office/officeart/2018/2/layout/IconLabelList"/>
    <dgm:cxn modelId="{353F37CD-3FB7-4386-A977-8BD7EB899BE6}" type="presParOf" srcId="{DB5CBA43-0CC8-46C9-A522-D36437F7558C}" destId="{999A2F88-92D4-4CF3-8D02-A7A263F9CD48}" srcOrd="0" destOrd="0" presId="urn:microsoft.com/office/officeart/2018/2/layout/IconLabelList"/>
    <dgm:cxn modelId="{D6D958F5-15A3-4A3A-8F6E-1610041D9185}" type="presParOf" srcId="{DB5CBA43-0CC8-46C9-A522-D36437F7558C}" destId="{9DF95DC0-5E18-4DB4-8474-FF2F9D1B4BFC}" srcOrd="1" destOrd="0" presId="urn:microsoft.com/office/officeart/2018/2/layout/IconLabelList"/>
    <dgm:cxn modelId="{DC6D3C4E-29B8-4C58-AE2D-AEEF330CC29E}" type="presParOf" srcId="{DB5CBA43-0CC8-46C9-A522-D36437F7558C}" destId="{18CA9E37-D63B-4BF9-8F05-500B5DD3ECE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5F547-F6C9-436A-B883-F04B5E9781A3}">
      <dsp:nvSpPr>
        <dsp:cNvPr id="0" name=""/>
        <dsp:cNvSpPr/>
      </dsp:nvSpPr>
      <dsp:spPr>
        <a:xfrm>
          <a:off x="0" y="919"/>
          <a:ext cx="4690695" cy="11365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Initiative: Consolidation </a:t>
          </a:r>
        </a:p>
      </dsp:txBody>
      <dsp:txXfrm>
        <a:off x="55480" y="56399"/>
        <a:ext cx="4579735" cy="1025562"/>
      </dsp:txXfrm>
    </dsp:sp>
    <dsp:sp modelId="{05289862-640C-4665-9457-AC4053A60D29}">
      <dsp:nvSpPr>
        <dsp:cNvPr id="0" name=""/>
        <dsp:cNvSpPr/>
      </dsp:nvSpPr>
      <dsp:spPr>
        <a:xfrm>
          <a:off x="0" y="1148860"/>
          <a:ext cx="4690695" cy="1136522"/>
        </a:xfrm>
        <a:prstGeom prst="roundRect">
          <a:avLst/>
        </a:prstGeom>
        <a:solidFill>
          <a:schemeClr val="accent2">
            <a:hueOff val="-729781"/>
            <a:satOff val="-6367"/>
            <a:lumOff val="-82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Spoke directly to a member of the working group?</a:t>
          </a:r>
        </a:p>
      </dsp:txBody>
      <dsp:txXfrm>
        <a:off x="55480" y="1204340"/>
        <a:ext cx="4579735" cy="1025562"/>
      </dsp:txXfrm>
    </dsp:sp>
    <dsp:sp modelId="{5980FEB9-0B50-4506-9738-981098CEF70F}">
      <dsp:nvSpPr>
        <dsp:cNvPr id="0" name=""/>
        <dsp:cNvSpPr/>
      </dsp:nvSpPr>
      <dsp:spPr>
        <a:xfrm>
          <a:off x="0" y="2296801"/>
          <a:ext cx="4690695" cy="1136522"/>
        </a:xfrm>
        <a:prstGeom prst="roundRect">
          <a:avLst/>
        </a:prstGeom>
        <a:solidFill>
          <a:schemeClr val="accent2">
            <a:hueOff val="-1459563"/>
            <a:satOff val="-12734"/>
            <a:lumOff val="-16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Found them at the Seed Issues Forum, in the hallway, in the wild or in the hospitality suite….now email and phone or in Montana</a:t>
          </a:r>
        </a:p>
      </dsp:txBody>
      <dsp:txXfrm>
        <a:off x="55480" y="2352281"/>
        <a:ext cx="4579735" cy="1025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4F1BC-CD5B-495C-90E1-8AE5F63F4B0B}">
      <dsp:nvSpPr>
        <dsp:cNvPr id="0" name=""/>
        <dsp:cNvSpPr/>
      </dsp:nvSpPr>
      <dsp:spPr>
        <a:xfrm>
          <a:off x="145153" y="1434620"/>
          <a:ext cx="1005669" cy="100566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D1AD9B-CDE9-477B-BA32-8B311EE739F2}">
      <dsp:nvSpPr>
        <dsp:cNvPr id="0" name=""/>
        <dsp:cNvSpPr/>
      </dsp:nvSpPr>
      <dsp:spPr>
        <a:xfrm>
          <a:off x="356344" y="1645810"/>
          <a:ext cx="583288" cy="5832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A1B2E7-DDBC-47B6-AEE2-348AE6F7879F}">
      <dsp:nvSpPr>
        <dsp:cNvPr id="0" name=""/>
        <dsp:cNvSpPr/>
      </dsp:nvSpPr>
      <dsp:spPr>
        <a:xfrm>
          <a:off x="1366323" y="1434620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latest news and announcements are current and up-to-date 24-7, 365 days.</a:t>
          </a:r>
        </a:p>
      </dsp:txBody>
      <dsp:txXfrm>
        <a:off x="1366323" y="1434620"/>
        <a:ext cx="2370505" cy="1005669"/>
      </dsp:txXfrm>
    </dsp:sp>
    <dsp:sp modelId="{85D294B9-8F24-4FA7-8431-B292C153C8DE}">
      <dsp:nvSpPr>
        <dsp:cNvPr id="0" name=""/>
        <dsp:cNvSpPr/>
      </dsp:nvSpPr>
      <dsp:spPr>
        <a:xfrm>
          <a:off x="4149871" y="1434620"/>
          <a:ext cx="1005669" cy="100566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F596CB-6FCD-48AB-B984-DD1BF7EA9B97}">
      <dsp:nvSpPr>
        <dsp:cNvPr id="0" name=""/>
        <dsp:cNvSpPr/>
      </dsp:nvSpPr>
      <dsp:spPr>
        <a:xfrm>
          <a:off x="4361061" y="1645810"/>
          <a:ext cx="583288" cy="5832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E59BD6-272C-4AFA-9269-85CDC57177B8}">
      <dsp:nvSpPr>
        <dsp:cNvPr id="0" name=""/>
        <dsp:cNvSpPr/>
      </dsp:nvSpPr>
      <dsp:spPr>
        <a:xfrm>
          <a:off x="5371040" y="1434620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Teaching &amp; Training Committee informational &amp; AOSA Rules Webinars PLUS Practice Questions &amp; Tests.</a:t>
          </a:r>
        </a:p>
      </dsp:txBody>
      <dsp:txXfrm>
        <a:off x="5371040" y="1434620"/>
        <a:ext cx="2370505" cy="1005669"/>
      </dsp:txXfrm>
    </dsp:sp>
    <dsp:sp modelId="{38CC46F8-5D04-4E29-9516-3A98A15357C7}">
      <dsp:nvSpPr>
        <dsp:cNvPr id="0" name=""/>
        <dsp:cNvSpPr/>
      </dsp:nvSpPr>
      <dsp:spPr>
        <a:xfrm>
          <a:off x="145153" y="3439925"/>
          <a:ext cx="1005669" cy="100566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9DEBF-5697-48B2-88AE-239B572240F9}">
      <dsp:nvSpPr>
        <dsp:cNvPr id="0" name=""/>
        <dsp:cNvSpPr/>
      </dsp:nvSpPr>
      <dsp:spPr>
        <a:xfrm>
          <a:off x="356344" y="3651116"/>
          <a:ext cx="583288" cy="5832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DD1E29-E6B7-4B13-9695-8F64755C966F}">
      <dsp:nvSpPr>
        <dsp:cNvPr id="0" name=""/>
        <dsp:cNvSpPr/>
      </dsp:nvSpPr>
      <dsp:spPr>
        <a:xfrm>
          <a:off x="1366323" y="343992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Home Page houses all announcements, quick links, Facebook feed, job posts and the latest newsletter(s) to keep you current and in the know.</a:t>
          </a:r>
        </a:p>
      </dsp:txBody>
      <dsp:txXfrm>
        <a:off x="1366323" y="3439925"/>
        <a:ext cx="2370505" cy="1005669"/>
      </dsp:txXfrm>
    </dsp:sp>
    <dsp:sp modelId="{E8A73C58-2A17-424D-9687-9C3895698173}">
      <dsp:nvSpPr>
        <dsp:cNvPr id="0" name=""/>
        <dsp:cNvSpPr/>
      </dsp:nvSpPr>
      <dsp:spPr>
        <a:xfrm>
          <a:off x="4149871" y="3439925"/>
          <a:ext cx="1005669" cy="100566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A13E3A-02E3-4C8D-B787-D356E22CED66}">
      <dsp:nvSpPr>
        <dsp:cNvPr id="0" name=""/>
        <dsp:cNvSpPr/>
      </dsp:nvSpPr>
      <dsp:spPr>
        <a:xfrm>
          <a:off x="4361061" y="3651116"/>
          <a:ext cx="583288" cy="5832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A438FC-2BD2-4D78-9C49-68E3BFAE6F7D}">
      <dsp:nvSpPr>
        <dsp:cNvPr id="0" name=""/>
        <dsp:cNvSpPr/>
      </dsp:nvSpPr>
      <dsp:spPr>
        <a:xfrm>
          <a:off x="5371040" y="343992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Don’t forget that the AOSA Rules Committee page has the capabilities to comment on proposals directly!</a:t>
          </a:r>
        </a:p>
      </dsp:txBody>
      <dsp:txXfrm>
        <a:off x="5371040" y="3439925"/>
        <a:ext cx="2370505" cy="1005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22B0B-8373-4842-9416-1D027A58370A}">
      <dsp:nvSpPr>
        <dsp:cNvPr id="0" name=""/>
        <dsp:cNvSpPr/>
      </dsp:nvSpPr>
      <dsp:spPr>
        <a:xfrm>
          <a:off x="0" y="91032"/>
          <a:ext cx="2694922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104 RST</a:t>
          </a:r>
        </a:p>
      </dsp:txBody>
      <dsp:txXfrm>
        <a:off x="19191" y="110223"/>
        <a:ext cx="2656540" cy="354738"/>
      </dsp:txXfrm>
    </dsp:sp>
    <dsp:sp modelId="{13C795EB-E9DC-4BFA-9EF9-B3DAC74F971D}">
      <dsp:nvSpPr>
        <dsp:cNvPr id="0" name=""/>
        <dsp:cNvSpPr/>
      </dsp:nvSpPr>
      <dsp:spPr>
        <a:xfrm>
          <a:off x="0" y="530232"/>
          <a:ext cx="2694922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13 CVT</a:t>
          </a:r>
        </a:p>
      </dsp:txBody>
      <dsp:txXfrm>
        <a:off x="19191" y="549423"/>
        <a:ext cx="2656540" cy="354738"/>
      </dsp:txXfrm>
    </dsp:sp>
    <dsp:sp modelId="{559A7E78-A18C-4B86-B72A-044C87C8DFC0}">
      <dsp:nvSpPr>
        <dsp:cNvPr id="0" name=""/>
        <dsp:cNvSpPr/>
      </dsp:nvSpPr>
      <dsp:spPr>
        <a:xfrm>
          <a:off x="0" y="969432"/>
          <a:ext cx="2694922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16 RGT</a:t>
          </a:r>
        </a:p>
      </dsp:txBody>
      <dsp:txXfrm>
        <a:off x="19191" y="988623"/>
        <a:ext cx="2656540" cy="354738"/>
      </dsp:txXfrm>
    </dsp:sp>
    <dsp:sp modelId="{D28E718F-5A7D-42AD-A09F-0DD3EC676EA9}">
      <dsp:nvSpPr>
        <dsp:cNvPr id="0" name=""/>
        <dsp:cNvSpPr/>
      </dsp:nvSpPr>
      <dsp:spPr>
        <a:xfrm>
          <a:off x="0" y="1408632"/>
          <a:ext cx="2694922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8 CGT</a:t>
          </a:r>
        </a:p>
      </dsp:txBody>
      <dsp:txXfrm>
        <a:off x="19191" y="1427823"/>
        <a:ext cx="2656540" cy="354738"/>
      </dsp:txXfrm>
    </dsp:sp>
    <dsp:sp modelId="{AA71A35F-DD7E-44AA-B880-893A6BC3EDC2}">
      <dsp:nvSpPr>
        <dsp:cNvPr id="0" name=""/>
        <dsp:cNvSpPr/>
      </dsp:nvSpPr>
      <dsp:spPr>
        <a:xfrm>
          <a:off x="0" y="1847833"/>
          <a:ext cx="2694922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5 Research Members</a:t>
          </a:r>
        </a:p>
      </dsp:txBody>
      <dsp:txXfrm>
        <a:off x="19191" y="1867024"/>
        <a:ext cx="2656540" cy="354738"/>
      </dsp:txXfrm>
    </dsp:sp>
    <dsp:sp modelId="{49ECDEE5-1E72-4333-B699-162BE6F2573B}">
      <dsp:nvSpPr>
        <dsp:cNvPr id="0" name=""/>
        <dsp:cNvSpPr/>
      </dsp:nvSpPr>
      <dsp:spPr>
        <a:xfrm>
          <a:off x="0" y="2287033"/>
          <a:ext cx="2694922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5 Professional Members</a:t>
          </a:r>
        </a:p>
      </dsp:txBody>
      <dsp:txXfrm>
        <a:off x="19191" y="2306224"/>
        <a:ext cx="2656540" cy="354738"/>
      </dsp:txXfrm>
    </dsp:sp>
    <dsp:sp modelId="{6A4A06BB-5A2E-4109-94FF-8FC6E7252A51}">
      <dsp:nvSpPr>
        <dsp:cNvPr id="0" name=""/>
        <dsp:cNvSpPr/>
      </dsp:nvSpPr>
      <dsp:spPr>
        <a:xfrm>
          <a:off x="0" y="2726233"/>
          <a:ext cx="2694922" cy="393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127 Associate Members</a:t>
          </a:r>
        </a:p>
      </dsp:txBody>
      <dsp:txXfrm>
        <a:off x="19191" y="2745424"/>
        <a:ext cx="2656540" cy="3547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22B0B-8373-4842-9416-1D027A58370A}">
      <dsp:nvSpPr>
        <dsp:cNvPr id="0" name=""/>
        <dsp:cNvSpPr/>
      </dsp:nvSpPr>
      <dsp:spPr>
        <a:xfrm>
          <a:off x="0" y="88152"/>
          <a:ext cx="2694922" cy="34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104 RST</a:t>
          </a:r>
        </a:p>
      </dsp:txBody>
      <dsp:txXfrm>
        <a:off x="16792" y="104944"/>
        <a:ext cx="2661338" cy="310396"/>
      </dsp:txXfrm>
    </dsp:sp>
    <dsp:sp modelId="{13C795EB-E9DC-4BFA-9EF9-B3DAC74F971D}">
      <dsp:nvSpPr>
        <dsp:cNvPr id="0" name=""/>
        <dsp:cNvSpPr/>
      </dsp:nvSpPr>
      <dsp:spPr>
        <a:xfrm>
          <a:off x="0" y="472452"/>
          <a:ext cx="2694922" cy="34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24 CVT</a:t>
          </a:r>
        </a:p>
      </dsp:txBody>
      <dsp:txXfrm>
        <a:off x="16792" y="489244"/>
        <a:ext cx="2661338" cy="310396"/>
      </dsp:txXfrm>
    </dsp:sp>
    <dsp:sp modelId="{18890568-87B7-4C3D-B4BC-507C7613EB5C}">
      <dsp:nvSpPr>
        <dsp:cNvPr id="0" name=""/>
        <dsp:cNvSpPr/>
      </dsp:nvSpPr>
      <dsp:spPr>
        <a:xfrm>
          <a:off x="0" y="856753"/>
          <a:ext cx="2694922" cy="34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 CPT</a:t>
          </a:r>
        </a:p>
      </dsp:txBody>
      <dsp:txXfrm>
        <a:off x="16792" y="873545"/>
        <a:ext cx="2661338" cy="310396"/>
      </dsp:txXfrm>
    </dsp:sp>
    <dsp:sp modelId="{559A7E78-A18C-4B86-B72A-044C87C8DFC0}">
      <dsp:nvSpPr>
        <dsp:cNvPr id="0" name=""/>
        <dsp:cNvSpPr/>
      </dsp:nvSpPr>
      <dsp:spPr>
        <a:xfrm>
          <a:off x="0" y="1241052"/>
          <a:ext cx="2694922" cy="34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15 RGT</a:t>
          </a:r>
        </a:p>
      </dsp:txBody>
      <dsp:txXfrm>
        <a:off x="16792" y="1257844"/>
        <a:ext cx="2661338" cy="310396"/>
      </dsp:txXfrm>
    </dsp:sp>
    <dsp:sp modelId="{D28E718F-5A7D-42AD-A09F-0DD3EC676EA9}">
      <dsp:nvSpPr>
        <dsp:cNvPr id="0" name=""/>
        <dsp:cNvSpPr/>
      </dsp:nvSpPr>
      <dsp:spPr>
        <a:xfrm>
          <a:off x="0" y="1625352"/>
          <a:ext cx="2694922" cy="34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7 CGT</a:t>
          </a:r>
        </a:p>
      </dsp:txBody>
      <dsp:txXfrm>
        <a:off x="16792" y="1642144"/>
        <a:ext cx="2661338" cy="310396"/>
      </dsp:txXfrm>
    </dsp:sp>
    <dsp:sp modelId="{AA71A35F-DD7E-44AA-B880-893A6BC3EDC2}">
      <dsp:nvSpPr>
        <dsp:cNvPr id="0" name=""/>
        <dsp:cNvSpPr/>
      </dsp:nvSpPr>
      <dsp:spPr>
        <a:xfrm>
          <a:off x="0" y="2009652"/>
          <a:ext cx="2694922" cy="34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 Research Members</a:t>
          </a:r>
        </a:p>
      </dsp:txBody>
      <dsp:txXfrm>
        <a:off x="16792" y="2026444"/>
        <a:ext cx="2661338" cy="310396"/>
      </dsp:txXfrm>
    </dsp:sp>
    <dsp:sp modelId="{49ECDEE5-1E72-4333-B699-162BE6F2573B}">
      <dsp:nvSpPr>
        <dsp:cNvPr id="0" name=""/>
        <dsp:cNvSpPr/>
      </dsp:nvSpPr>
      <dsp:spPr>
        <a:xfrm>
          <a:off x="0" y="2393952"/>
          <a:ext cx="2694922" cy="34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 Professional Members</a:t>
          </a:r>
        </a:p>
      </dsp:txBody>
      <dsp:txXfrm>
        <a:off x="16792" y="2410744"/>
        <a:ext cx="2661338" cy="310396"/>
      </dsp:txXfrm>
    </dsp:sp>
    <dsp:sp modelId="{6A4A06BB-5A2E-4109-94FF-8FC6E7252A51}">
      <dsp:nvSpPr>
        <dsp:cNvPr id="0" name=""/>
        <dsp:cNvSpPr/>
      </dsp:nvSpPr>
      <dsp:spPr>
        <a:xfrm>
          <a:off x="0" y="2778252"/>
          <a:ext cx="2694922" cy="343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120 Associate Members</a:t>
          </a:r>
        </a:p>
      </dsp:txBody>
      <dsp:txXfrm>
        <a:off x="16792" y="2795044"/>
        <a:ext cx="2661338" cy="310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6A0C2-4A28-41AC-8CBD-E2672DC56AB0}">
      <dsp:nvSpPr>
        <dsp:cNvPr id="0" name=""/>
        <dsp:cNvSpPr/>
      </dsp:nvSpPr>
      <dsp:spPr>
        <a:xfrm>
          <a:off x="1950144" y="1068766"/>
          <a:ext cx="880875" cy="880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3972C-1CFC-4CFC-809F-3E6373609EE4}">
      <dsp:nvSpPr>
        <dsp:cNvPr id="0" name=""/>
        <dsp:cNvSpPr/>
      </dsp:nvSpPr>
      <dsp:spPr>
        <a:xfrm>
          <a:off x="83564" y="1949641"/>
          <a:ext cx="4464705" cy="1785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21 Job posts at $130 each for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$2,730 split profit</a:t>
          </a:r>
        </a:p>
      </dsp:txBody>
      <dsp:txXfrm>
        <a:off x="83564" y="1949641"/>
        <a:ext cx="4464705" cy="1785729"/>
      </dsp:txXfrm>
    </dsp:sp>
    <dsp:sp modelId="{999A2F88-92D4-4CF3-8D02-A7A263F9CD48}">
      <dsp:nvSpPr>
        <dsp:cNvPr id="0" name=""/>
        <dsp:cNvSpPr/>
      </dsp:nvSpPr>
      <dsp:spPr>
        <a:xfrm>
          <a:off x="6032263" y="1068767"/>
          <a:ext cx="880875" cy="880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A9E37-D63B-4BF9-8F05-500B5DD3ECE7}">
      <dsp:nvSpPr>
        <dsp:cNvPr id="0" name=""/>
        <dsp:cNvSpPr/>
      </dsp:nvSpPr>
      <dsp:spPr>
        <a:xfrm>
          <a:off x="4548269" y="1949648"/>
          <a:ext cx="3998467" cy="892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7 were a Rush at $180.00 each for $1,260 split profit</a:t>
          </a:r>
        </a:p>
      </dsp:txBody>
      <dsp:txXfrm>
        <a:off x="4548269" y="1949648"/>
        <a:ext cx="3998467" cy="892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EC95-61A4-7496-6101-A2A6D5B32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41F62-68FC-171D-CBC8-C0DCDA3D2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3EC7-FAD4-CABC-1221-59C2119C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18486-967B-C513-D239-4A981B0D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2717B-8D4C-6FE3-7E2E-F1FC22D5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5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0E62-2DA5-9202-E838-475D681A7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C4D10-024A-91D9-B651-2CA3C926F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09FE9-F91A-6F78-133C-3A69B5AB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78392-8202-6B6E-C0CA-00AB0D82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030B8-F6FE-168C-F961-35C75A02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9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1CA640-E7A1-9D5C-23DE-59B3AB6DA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4A70B-7021-3A72-5B4B-1BE932131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37CBD-F53C-2AE1-4C00-0A0CE101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CF678-3E16-50E6-1394-612F3DB3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642F4-D467-6DD6-9A70-C76EFAAA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8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768094" y="585216"/>
            <a:ext cx="7290058" cy="1499618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lnSpc>
                <a:spcPct val="80000"/>
              </a:lnSpc>
              <a:defRPr sz="4400" cap="all" spc="1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94" y="2286000"/>
            <a:ext cx="7290059" cy="4023360"/>
          </a:xfrm>
          <a:prstGeom prst="rect">
            <a:avLst/>
          </a:prstGeom>
          <a:effectLst/>
        </p:spPr>
        <p:txBody>
          <a:bodyPr/>
          <a:lstStyle>
            <a:lvl1pPr marL="91437" indent="-91437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 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299465" indent="-171448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539494" indent="-228599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68580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86868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9872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6CF3-0892-DAA0-B6C8-0A96D4349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35E30-1940-D99F-4D27-0155D8F63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355F4-CF53-78EF-BB7C-9FA0B341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5A502-7C7D-91BD-03CD-A76E18E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BB721-4A3C-814B-558D-9F0030D8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11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FA68-1374-55EC-1D88-7BADC623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00FF5-8E0C-5C60-24EA-FE222FEE9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C8F13-E335-24A8-39C6-0EAD1308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97905-343C-CCCB-D9BC-BCB98556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CE74B-810E-7E23-3001-72B0310C4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3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68517-9AD5-3F38-45D2-9215E810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6525A-D18F-CF1B-7165-7D7DB8674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562E9-4BA3-0177-E12E-84175AFC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03E30-9BA8-4245-1B0D-6D756A2B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6A456-7ED5-74FD-9A9A-6034801D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2D35-DC45-6EE7-6A37-6BCFF765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C413-5F3B-5AC0-F8DE-0950E6EF3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BEFCE-9149-BF6B-61B5-DE7DE1E34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99854-0361-E283-0817-02555581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72105-CBCC-19EB-F523-EB4F8BC2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E3C5D-F667-D3EE-20AA-CF59220C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51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6A41-B6C7-79C4-7D51-CA5D3666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839E2-F710-7FE2-D118-DDC7F7897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E3A0E-5C80-F063-9DB3-221276D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1282A-4143-1238-A5E3-2220A7013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A399A-1CF6-92DF-8F74-6771F3D67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B9C4BD-CFDF-456C-8097-A6D5B70A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CE644-16A8-A4AA-2D18-BCC1FDC5F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758E3-E67F-815F-97E8-AD39E9F7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84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1F6B9-721C-7885-F9CC-D2962E73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0232A5-5726-64C5-4A3F-D6C44101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C3502-ED5C-0804-2632-EA8023D7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818A8-5A5B-9C48-D3A2-7528A93C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2CCAEC-F8DE-A47A-04DA-3B7318E2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B8196-04E3-ED8B-DF66-C2F29501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A6EE6-99BA-0E2E-A1A6-65A7457AF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2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C7C93-783D-0AC2-982C-24AE28EB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9FC89-182B-714D-8C67-B78A4B999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47406-749B-5E1C-2B0E-0AC6D6E8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B52B4-C690-882B-90A7-674230833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6D6F3-4874-61D6-5959-9F7B5772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49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17431-E4C8-D3D0-79DB-04AB622F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D9936-33AF-0AD8-3976-5025BFE35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4FD6-142E-16DB-DACB-A9A12741F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159E9-4F50-DFB8-7EF0-FB0EEFEB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23FF9-23AF-F6C1-5B38-8A1156CC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74DF0-D39B-7717-035D-2D4EC271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82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4758E-FD0C-5A70-E999-163005D3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237A3A-2C6F-0244-CB9F-46DB937F6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AEE2E-039F-B8C9-8F2F-AB7C81A3C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E5B95-D724-CFE6-6549-5A11044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44ABB-6588-B236-2AF1-E8BECD0A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1D962-51B1-FF70-1171-79FE3F54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49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FB45-53F5-A57D-42DB-0D8BF458E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9D38F-BFB5-1688-F779-260FF42E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DEFCD-3EA4-C320-4263-F3FBC665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2EB1-1F41-10B7-13F4-9D87425B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EBDE3-27EB-88E7-55EC-3F89B91D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76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08919D-0353-2C4B-B04D-1A35EB8CF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E83E4-F927-A1DD-441E-E49B7BC25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74D0A-32C1-0A74-DFB9-F92BE82B4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477BC-4FF1-6922-CC3D-93858FDE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CA5BB-8FAF-F38A-E5E4-15DD625D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03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768094" y="585216"/>
            <a:ext cx="7290058" cy="1499618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lnSpc>
                <a:spcPct val="80000"/>
              </a:lnSpc>
              <a:defRPr sz="4400" cap="all" spc="100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94" y="2286000"/>
            <a:ext cx="7290059" cy="4023360"/>
          </a:xfrm>
          <a:prstGeom prst="rect">
            <a:avLst/>
          </a:prstGeom>
          <a:effectLst/>
        </p:spPr>
        <p:txBody>
          <a:bodyPr/>
          <a:lstStyle>
            <a:lvl1pPr marL="91437" indent="-91437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 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299465" indent="-171448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539494" indent="-228599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68580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868680" indent="-228600" defTabSz="914400">
              <a:lnSpc>
                <a:spcPct val="90000"/>
              </a:lnSpc>
              <a:spcBef>
                <a:spcPts val="12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6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17978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EC95-61A4-7496-6101-A2A6D5B32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41F62-68FC-171D-CBC8-C0DCDA3D2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3EC7-FAD4-CABC-1221-59C2119C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18486-967B-C513-D239-4A981B0D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2717B-8D4C-6FE3-7E2E-F1FC22D5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34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C7C93-783D-0AC2-982C-24AE28EB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9FC89-182B-714D-8C67-B78A4B999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47406-749B-5E1C-2B0E-0AC6D6E8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B52B4-C690-882B-90A7-674230833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6D6F3-4874-61D6-5959-9F7B5772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83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6192-D0C7-CB5D-5E01-B5E489AC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346F2-C693-9ED9-0DC8-133DC8B58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82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447EF-C157-0274-27FD-9233C4B40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EF7EA-C0DC-9483-FDB0-C22BE26C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4C526-59F0-152A-2A85-A6B45935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01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CF2-19EB-311D-BAA3-3A5DD44C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E8EA8-1267-43DF-4238-819F6A83E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D678F-E4D1-E154-D4B9-B1EACAE1D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4FAE7-4BF8-8D8D-1AE6-0407CED5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3F9E2-CAF9-ED94-8B47-43244EFB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F936E-2DD7-407A-4F0E-4648E1F4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93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92754-8BF6-243E-2549-FDF6D9BF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77F81-A535-673B-2146-9A878C50D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44FE3-B2E6-CDBB-2746-FAB89BF30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E7C0A-5C2B-9818-5AF3-62A61AC7B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3416A-3056-2196-CE03-FBC036361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30331D-A30C-80BF-AACC-83D2A3B7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19D30C-A290-89FF-256A-F4BF1288C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FCA0F-69D4-2926-3D36-70371EDD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0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6192-D0C7-CB5D-5E01-B5E489AC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346F2-C693-9ED9-0DC8-133DC8B58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447EF-C157-0274-27FD-9233C4B40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EF7EA-C0DC-9483-FDB0-C22BE26C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4C526-59F0-152A-2A85-A6B45935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25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19BA-19F4-4A03-CDAA-2428A516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17788-4C02-8C16-C93E-90691627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47375-E804-84A2-8C5F-3BE85C6C8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F8C3A-14C6-4EEF-7A99-E3588A4A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31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6F4D16-9AD5-0FB1-42B0-0B1B15F7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6BBC7-87E6-7E35-CBA6-61334B38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C253A-82AB-874E-2882-CE460E6B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1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BD79-DABE-8CDB-0167-405F0D9B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B7BD0-CA07-92D4-B5FF-D5C2A25A7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3B476-D6E2-3B40-4C70-25F84FF2A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5C705-39F0-28C0-A8BA-5D23A2767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A48F0-5AD5-622D-DB50-F39BEB839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26090-0D45-6A39-40DA-FE6114A0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86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80F8-18FD-3676-8228-79E0C7A5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7A2B8-1693-3DA1-D62E-B1FA052E2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1C49F-1C88-EB0A-BED2-DD5F29994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3BAC8-B570-23E6-3EB6-A49DEF5B8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BE2D8-384B-9F8A-71A8-24DABA93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245CB-84B8-D641-78C6-72E8CFB4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33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0E62-2DA5-9202-E838-475D681A7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C4D10-024A-91D9-B651-2CA3C926F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09FE9-F91A-6F78-133C-3A69B5AB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78392-8202-6B6E-C0CA-00AB0D82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030B8-F6FE-168C-F961-35C75A02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31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1CA640-E7A1-9D5C-23DE-59B3AB6DA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4A70B-7021-3A72-5B4B-1BE932131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37CBD-F53C-2AE1-4C00-0A0CE101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CF678-3E16-50E6-1394-612F3DB3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642F4-D467-6DD6-9A70-C76EFAAA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05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768095" y="585216"/>
            <a:ext cx="7290058" cy="1499618"/>
          </a:xfrm>
          <a:prstGeom prst="rect">
            <a:avLst/>
          </a:prstGeom>
          <a:effectLst/>
        </p:spPr>
        <p:txBody>
          <a:bodyPr/>
          <a:lstStyle>
            <a:lvl1pPr algn="l" defTabSz="685800">
              <a:lnSpc>
                <a:spcPct val="80000"/>
              </a:lnSpc>
              <a:defRPr sz="3300" cap="all" spc="75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95" y="2286000"/>
            <a:ext cx="7290059" cy="4023360"/>
          </a:xfrm>
          <a:prstGeom prst="rect">
            <a:avLst/>
          </a:prstGeom>
          <a:effectLst/>
        </p:spPr>
        <p:txBody>
          <a:bodyPr/>
          <a:lstStyle>
            <a:lvl1pPr marL="68578" indent="-68578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 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224599" indent="-128586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404621" indent="-171449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514350" indent="-171450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651510" indent="-171450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1" y="6492298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93090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7" y="2514601"/>
            <a:ext cx="6600451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7" y="4777382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60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3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46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2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6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40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074562"/>
            <a:ext cx="6591985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7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CF2-19EB-311D-BAA3-3A5DD44C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E8EA8-1267-43DF-4238-819F6A83E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D678F-E4D1-E154-D4B9-B1EACAE1D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4FAE7-4BF8-8D8D-1AE6-0407CED5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3F9E2-CAF9-ED94-8B47-43244EFB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F936E-2DD7-407A-4F0E-4648E1F4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05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7" y="2136708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8" y="2136708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99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90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5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6" y="2799662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59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16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24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5" y="446091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61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6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42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07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8508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438403"/>
            <a:ext cx="6591985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77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730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92754-8BF6-243E-2549-FDF6D9BF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77F81-A535-673B-2146-9A878C50D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44FE3-B2E6-CDBB-2746-FAB89BF30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E7C0A-5C2B-9818-5AF3-62A61AC7B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3416A-3056-2196-CE03-FBC036361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30331D-A30C-80BF-AACC-83D2A3B7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19D30C-A290-89FF-256A-F4BF1288C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FCA0F-69D4-2926-3D36-70371EDD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993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53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496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8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8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05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768095" y="585216"/>
            <a:ext cx="7290058" cy="1499618"/>
          </a:xfrm>
          <a:prstGeom prst="rect">
            <a:avLst/>
          </a:prstGeom>
          <a:effectLst/>
        </p:spPr>
        <p:txBody>
          <a:bodyPr/>
          <a:lstStyle>
            <a:lvl1pPr algn="l" defTabSz="685800">
              <a:lnSpc>
                <a:spcPct val="80000"/>
              </a:lnSpc>
              <a:defRPr sz="3300" cap="all" spc="75">
                <a:ln>
                  <a:noFill/>
                </a:ln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95" y="2286000"/>
            <a:ext cx="7290059" cy="4023360"/>
          </a:xfrm>
          <a:prstGeom prst="rect">
            <a:avLst/>
          </a:prstGeom>
          <a:effectLst/>
        </p:spPr>
        <p:txBody>
          <a:bodyPr/>
          <a:lstStyle>
            <a:lvl1pPr marL="68578" indent="-68578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 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224599" indent="-128586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404621" indent="-171449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514350" indent="-171450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651510" indent="-171450" defTabSz="685800">
              <a:lnSpc>
                <a:spcPct val="90000"/>
              </a:lnSpc>
              <a:spcBef>
                <a:spcPts val="900"/>
              </a:spcBef>
              <a:buClr>
                <a:srgbClr val="1CADE4"/>
              </a:buClr>
              <a:buSzPct val="100000"/>
              <a:buFont typeface="Tw Cen MT"/>
              <a:buChar char="­"/>
              <a:defRPr>
                <a:ln>
                  <a:noFill/>
                </a:ln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1" y="6492298"/>
            <a:ext cx="244283" cy="23113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3084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19BA-19F4-4A03-CDAA-2428A516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17788-4C02-8C16-C93E-90691627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47375-E804-84A2-8C5F-3BE85C6C8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F8C3A-14C6-4EEF-7A99-E3588A4A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81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6F4D16-9AD5-0FB1-42B0-0B1B15F7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6BBC7-87E6-7E35-CBA6-61334B38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C253A-82AB-874E-2882-CE460E6B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BD79-DABE-8CDB-0167-405F0D9B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B7BD0-CA07-92D4-B5FF-D5C2A25A7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3B476-D6E2-3B40-4C70-25F84FF2A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5C705-39F0-28C0-A8BA-5D23A2767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A48F0-5AD5-622D-DB50-F39BEB839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26090-0D45-6A39-40DA-FE6114A0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3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80F8-18FD-3676-8228-79E0C7A5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7A2B8-1693-3DA1-D62E-B1FA052E2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1C49F-1C88-EB0A-BED2-DD5F29994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3BAC8-B570-23E6-3EB6-A49DEF5B8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BE2D8-384B-9F8A-71A8-24DABA93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245CB-84B8-D641-78C6-72E8CFB4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5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8EC17-A8C8-A27F-0A38-C4137D7D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6F875-8113-C699-CA83-531AD856C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DC45-54BB-3E49-F440-4ED36AC1F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43A2E-6632-4F9D-8728-2CF59ACBBE60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0D6E-252F-CE6A-2136-E5A70D90D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FC41-7B78-AB0F-EDFB-D4B5EEDDB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1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  <p:sldLayoutId id="21474843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0C7435-88C9-CF74-7D34-FD405FA0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60F63-3E11-4C6A-34FC-10C8FD1BA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31519-74B0-B480-24C1-D0A23E9C5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523C6-F486-4A79-ACBA-ACF97D40CDA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47DB5-FA34-EF2C-BDE7-53B8D3043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DAAB3-305B-AFE7-7FF6-F1927C428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BAF0F-6C79-40A9-A25A-0C575A334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8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  <p:sldLayoutId id="214748441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8EC17-A8C8-A27F-0A38-C4137D7D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6F875-8113-C699-CA83-531AD856C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DC45-54BB-3E49-F440-4ED36AC1F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43A2E-6632-4F9D-8728-2CF59ACBBE60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0D6E-252F-CE6A-2136-E5A70D90D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FC41-7B78-AB0F-EDFB-D4B5EEDDB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91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43A2E-6632-4F9D-8728-2CF59ACBBE60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11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5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0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  <p:sldLayoutId id="2147484412" r:id="rId12"/>
    <p:sldLayoutId id="2147484413" r:id="rId13"/>
    <p:sldLayoutId id="2147484414" r:id="rId14"/>
    <p:sldLayoutId id="2147484415" r:id="rId15"/>
    <p:sldLayoutId id="2147484416" r:id="rId16"/>
    <p:sldLayoutId id="2147484417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jessr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acebook-logo-social-network-76534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www.analyzeseeds.com/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50.pn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hyperlink" Target="http://www.linkedin.com/analyzeseeds" TargetMode="External"/><Relationship Id="rId7" Type="http://schemas.openxmlformats.org/officeDocument/2006/relationships/diagramColors" Target="../diagrams/colors5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g.k-state.edu/ag-experiences/summer-camps/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edworld.com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eedtoday.com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estinationmissoula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zeseeds.com/annual-meetings/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197" y="3965740"/>
            <a:ext cx="2627858" cy="262065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19"/>
          <p:cNvSpPr txBox="1"/>
          <p:nvPr/>
        </p:nvSpPr>
        <p:spPr>
          <a:xfrm>
            <a:off x="1581126" y="3763978"/>
            <a:ext cx="7731712" cy="2414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indent="457200" algn="ctr">
              <a:lnSpc>
                <a:spcPct val="130000"/>
              </a:lnSpc>
              <a:defRPr sz="36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sz="4000" dirty="0">
                <a:solidFill>
                  <a:schemeClr val="accent1"/>
                </a:solidFill>
                <a:latin typeface="Calisto MT" panose="02040603050505030304" pitchFamily="18" charset="0"/>
              </a:rPr>
              <a:t>AOSA</a:t>
            </a:r>
            <a:r>
              <a:rPr lang="en-US" sz="4000" dirty="0">
                <a:solidFill>
                  <a:schemeClr val="accent1"/>
                </a:solidFill>
                <a:latin typeface="Calisto MT" panose="02040603050505030304" pitchFamily="18" charset="0"/>
              </a:rPr>
              <a:t> &amp; SCST</a:t>
            </a:r>
            <a:r>
              <a:rPr sz="4000" dirty="0">
                <a:solidFill>
                  <a:schemeClr val="accent1"/>
                </a:solidFill>
                <a:latin typeface="Calisto MT" panose="02040603050505030304" pitchFamily="18" charset="0"/>
              </a:rPr>
              <a:t> </a:t>
            </a:r>
            <a:endParaRPr lang="en-US" sz="4000" dirty="0">
              <a:solidFill>
                <a:schemeClr val="accent1"/>
              </a:solidFill>
              <a:latin typeface="Calisto MT" panose="02040603050505030304" pitchFamily="18" charset="0"/>
            </a:endParaRPr>
          </a:p>
          <a:p>
            <a:pPr lvl="1" indent="457200" algn="ctr">
              <a:lnSpc>
                <a:spcPct val="130000"/>
              </a:lnSpc>
              <a:defRPr sz="36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sz="4000" dirty="0">
                <a:solidFill>
                  <a:schemeClr val="accent1"/>
                </a:solidFill>
                <a:latin typeface="Calisto MT" panose="02040603050505030304" pitchFamily="18" charset="0"/>
              </a:rPr>
              <a:t>State of </a:t>
            </a:r>
            <a:r>
              <a:rPr lang="en-US" sz="4000" dirty="0">
                <a:solidFill>
                  <a:schemeClr val="accent1"/>
                </a:solidFill>
                <a:latin typeface="Calisto MT" panose="02040603050505030304" pitchFamily="18" charset="0"/>
              </a:rPr>
              <a:t>t</a:t>
            </a:r>
            <a:r>
              <a:rPr sz="4000" dirty="0">
                <a:solidFill>
                  <a:schemeClr val="accent1"/>
                </a:solidFill>
                <a:latin typeface="Calisto MT" panose="02040603050505030304" pitchFamily="18" charset="0"/>
              </a:rPr>
              <a:t>he Association</a:t>
            </a:r>
            <a:endParaRPr lang="en-US" sz="4000" dirty="0">
              <a:solidFill>
                <a:schemeClr val="accent1"/>
              </a:solidFill>
              <a:latin typeface="Calisto MT" panose="02040603050505030304" pitchFamily="18" charset="0"/>
            </a:endParaRPr>
          </a:p>
          <a:p>
            <a:pPr lvl="1" indent="457200" algn="ctr">
              <a:lnSpc>
                <a:spcPct val="130000"/>
              </a:lnSpc>
              <a:defRPr sz="36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dirty="0">
                <a:solidFill>
                  <a:schemeClr val="accent1"/>
                </a:solidFill>
                <a:latin typeface="Calisto MT" panose="02040603050505030304" pitchFamily="18" charset="0"/>
              </a:rPr>
              <a:t> and Society</a:t>
            </a:r>
            <a:endParaRPr sz="4000" dirty="0">
              <a:solidFill>
                <a:schemeClr val="accent1"/>
              </a:solidFill>
              <a:latin typeface="Calisto MT" panose="02040603050505030304" pitchFamily="18" charset="0"/>
            </a:endParaRPr>
          </a:p>
        </p:txBody>
      </p:sp>
      <p:pic>
        <p:nvPicPr>
          <p:cNvPr id="3" name="Picture 2" descr="A purple flower with green text&#10;&#10;Description automatically generated">
            <a:extLst>
              <a:ext uri="{FF2B5EF4-FFF2-40B4-BE49-F238E27FC236}">
                <a16:creationId xmlns:a16="http://schemas.microsoft.com/office/drawing/2014/main" id="{CDD325D8-871B-1066-B9CA-B5EE40077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20" y="-78679"/>
            <a:ext cx="6087159" cy="369101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9AF2-3826-9843-3D4C-1BC80DD6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17" y="660094"/>
            <a:ext cx="3241139" cy="4187345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Questions, Concerns, Complaints,</a:t>
            </a:r>
            <a:br>
              <a:rPr lang="en-US" sz="4000" dirty="0"/>
            </a:br>
            <a:r>
              <a:rPr lang="en-US" sz="4000" dirty="0"/>
              <a:t>Comments, Compliments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6ED80-8794-A8BA-C5E0-FB5FAB1A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1097550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330EA680-D336-4FF7-8B7A-9848BB0A1C32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450"/>
                </a:spcAft>
              </a:pPr>
              <a:t>10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380F47F9-9AE2-F1D2-1373-47AB8B0E50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3857055"/>
              </p:ext>
            </p:extLst>
          </p:nvPr>
        </p:nvGraphicFramePr>
        <p:xfrm>
          <a:off x="3793309" y="1036646"/>
          <a:ext cx="4690695" cy="3434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F83D9A-F214-229A-89BC-BAB6F57DF118}"/>
              </a:ext>
            </a:extLst>
          </p:cNvPr>
          <p:cNvSpPr txBox="1"/>
          <p:nvPr/>
        </p:nvSpPr>
        <p:spPr>
          <a:xfrm>
            <a:off x="3594677" y="4644050"/>
            <a:ext cx="4889327" cy="19082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Todd Erickson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James Smith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Victor Vankus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Kathy Mathiason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Melissa Phillips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Marija Topic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Brenda Johnson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3935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36EB-CEEC-90C4-DAB5-6ABD397E9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01494"/>
            <a:ext cx="6858000" cy="1790700"/>
          </a:xfrm>
        </p:spPr>
        <p:txBody>
          <a:bodyPr/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AOSA/SCST Social Media Year in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199DC-2B86-313E-DFB1-920024459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08089"/>
            <a:ext cx="6858000" cy="1241822"/>
          </a:xfrm>
        </p:spPr>
        <p:txBody>
          <a:bodyPr/>
          <a:lstStyle/>
          <a:p>
            <a:r>
              <a:rPr lang="en-US" dirty="0">
                <a:latin typeface="Amasis MT Pro" panose="020F0502020204030204" pitchFamily="18" charset="0"/>
              </a:rPr>
              <a:t>Facebook/</a:t>
            </a:r>
            <a:r>
              <a:rPr lang="en-US" dirty="0" err="1">
                <a:latin typeface="Amasis MT Pro" panose="020F0502020204030204" pitchFamily="18" charset="0"/>
              </a:rPr>
              <a:t>Linkedin</a:t>
            </a:r>
            <a:endParaRPr lang="en-US" dirty="0">
              <a:latin typeface="Amasis MT Pro" panose="020F0502020204030204" pitchFamily="18" charset="0"/>
            </a:endParaRPr>
          </a:p>
        </p:txBody>
      </p:sp>
      <p:pic>
        <p:nvPicPr>
          <p:cNvPr id="5" name="Picture 4" descr="A purple flower with green text&#10;&#10;Description automatically generated">
            <a:extLst>
              <a:ext uri="{FF2B5EF4-FFF2-40B4-BE49-F238E27FC236}">
                <a16:creationId xmlns:a16="http://schemas.microsoft.com/office/drawing/2014/main" id="{D786DB15-92E2-9F7F-1984-787549D0A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16" y="2960094"/>
            <a:ext cx="5253969" cy="28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33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1016-8582-A62D-11FC-047FE8A9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52114-2917-685D-3BCE-63CBE681B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Followers – 783</a:t>
            </a:r>
          </a:p>
          <a:p>
            <a:pPr lvl="1"/>
            <a:r>
              <a:rPr lang="en-US" dirty="0"/>
              <a:t>We have gained 244 followers in the last year.</a:t>
            </a:r>
          </a:p>
          <a:p>
            <a:r>
              <a:rPr lang="en-US" dirty="0"/>
              <a:t>Impressions (the number of times content is displayed to other users on the platform) – 7,926</a:t>
            </a:r>
          </a:p>
          <a:p>
            <a:pPr lvl="1"/>
            <a:r>
              <a:rPr lang="en-US" dirty="0"/>
              <a:t>816 reactions</a:t>
            </a:r>
          </a:p>
          <a:p>
            <a:pPr lvl="1"/>
            <a:r>
              <a:rPr lang="en-US" dirty="0"/>
              <a:t>28 comments</a:t>
            </a:r>
          </a:p>
          <a:p>
            <a:pPr lvl="1"/>
            <a:r>
              <a:rPr lang="en-US" dirty="0"/>
              <a:t>38 reposts</a:t>
            </a: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63C28812-082C-C24B-7220-0D8281FA7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30231" y="380028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69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AF4E6-7333-B92C-2B8E-1CB6F435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LinkedIn Posts:</a:t>
            </a:r>
          </a:p>
        </p:txBody>
      </p:sp>
      <p:pic>
        <p:nvPicPr>
          <p:cNvPr id="9" name="Picture 8" descr="A collage of women working at a workshop&#10;&#10;Description automatically generated">
            <a:extLst>
              <a:ext uri="{FF2B5EF4-FFF2-40B4-BE49-F238E27FC236}">
                <a16:creationId xmlns:a16="http://schemas.microsoft.com/office/drawing/2014/main" id="{F5CA9E93-30A5-F863-FE16-2EF81EF3C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61" y="928510"/>
            <a:ext cx="2625081" cy="500098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5D0EB-3E8D-582B-A3F9-593649B0C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215" y="3069090"/>
            <a:ext cx="4287381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#3 – 30 likes, 3 reposts</a:t>
            </a:r>
          </a:p>
        </p:txBody>
      </p:sp>
    </p:spTree>
    <p:extLst>
      <p:ext uri="{BB962C8B-B14F-4D97-AF65-F5344CB8AC3E}">
        <p14:creationId xmlns:p14="http://schemas.microsoft.com/office/powerpoint/2010/main" val="160836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AF4E6-7333-B92C-2B8E-1CB6F435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LinkedIn Posts:</a:t>
            </a:r>
          </a:p>
        </p:txBody>
      </p: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928F98CD-5C03-FB52-93B8-7FBB8E2BD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00" y="1037687"/>
            <a:ext cx="3041972" cy="478262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4300F-881F-B39C-C8A3-A8852C0EB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791" y="3211033"/>
            <a:ext cx="4117629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#2 – 35 likes, 1 repost </a:t>
            </a:r>
          </a:p>
        </p:txBody>
      </p:sp>
    </p:spTree>
    <p:extLst>
      <p:ext uri="{BB962C8B-B14F-4D97-AF65-F5344CB8AC3E}">
        <p14:creationId xmlns:p14="http://schemas.microsoft.com/office/powerpoint/2010/main" val="187314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AF4E6-7333-B92C-2B8E-1CB6F435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LinkedIn Posts: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ACF64F3-7508-4688-87F6-2F8C8E472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59" y="1122776"/>
            <a:ext cx="3256579" cy="4604130"/>
          </a:xfr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2FF3107-7519-9F64-1A3D-9D0347C6059E}"/>
              </a:ext>
            </a:extLst>
          </p:cNvPr>
          <p:cNvSpPr txBox="1">
            <a:spLocks/>
          </p:cNvSpPr>
          <p:nvPr/>
        </p:nvSpPr>
        <p:spPr>
          <a:xfrm>
            <a:off x="1031935" y="3170293"/>
            <a:ext cx="4463924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dirty="0"/>
              <a:t>#1 – 81 likes, 2 reposts</a:t>
            </a:r>
          </a:p>
        </p:txBody>
      </p:sp>
    </p:spTree>
    <p:extLst>
      <p:ext uri="{BB962C8B-B14F-4D97-AF65-F5344CB8AC3E}">
        <p14:creationId xmlns:p14="http://schemas.microsoft.com/office/powerpoint/2010/main" val="2516248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C9A7-4CE8-1E40-F441-62BA5349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 </a:t>
            </a:r>
            <a:endParaRPr lang="en-US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143C4-83CE-8B74-94F8-5A1DB08CB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Followers – 626</a:t>
            </a:r>
          </a:p>
          <a:p>
            <a:pPr lvl="1"/>
            <a:r>
              <a:rPr lang="en-US" dirty="0"/>
              <a:t>We gained 42 followers since last year.</a:t>
            </a:r>
          </a:p>
          <a:p>
            <a:r>
              <a:rPr lang="en-US" dirty="0"/>
              <a:t>Reach (metric that measures how many people have seen a page, post, or advertisement at least once)- 1.9k</a:t>
            </a:r>
          </a:p>
          <a:p>
            <a:pPr lvl="1"/>
            <a:r>
              <a:rPr lang="en-US" dirty="0"/>
              <a:t>760 content interactions</a:t>
            </a:r>
          </a:p>
          <a:p>
            <a:pPr lvl="1"/>
            <a:r>
              <a:rPr lang="en-US" dirty="0"/>
              <a:t>269 link clicks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E66F4D39-B3D5-DDC6-AFA7-B51D0D2A5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4716" y="3645977"/>
            <a:ext cx="3949574" cy="22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2009-D5D4-A54A-8502-7C3C7B1EA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Facebook Posts</a:t>
            </a:r>
          </a:p>
        </p:txBody>
      </p:sp>
      <p:pic>
        <p:nvPicPr>
          <p:cNvPr id="7" name="Picture 6" descr="A collage of several images of people at a convention&#10;&#10;Description automatically generated">
            <a:extLst>
              <a:ext uri="{FF2B5EF4-FFF2-40B4-BE49-F238E27FC236}">
                <a16:creationId xmlns:a16="http://schemas.microsoft.com/office/drawing/2014/main" id="{E8613AAA-3519-21CB-BE83-7EB7B676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43" y="1267131"/>
            <a:ext cx="3328731" cy="4525292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7DF55F-84A6-B5EE-177F-86EB3412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91" y="3115972"/>
            <a:ext cx="4267012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# 3 – 20 likes, 2 shares</a:t>
            </a:r>
          </a:p>
        </p:txBody>
      </p:sp>
    </p:spTree>
    <p:extLst>
      <p:ext uri="{BB962C8B-B14F-4D97-AF65-F5344CB8AC3E}">
        <p14:creationId xmlns:p14="http://schemas.microsoft.com/office/powerpoint/2010/main" val="277026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2009-D5D4-A54A-8502-7C3C7B1EA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Facebook Posts</a:t>
            </a:r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66097BFC-1D1B-F413-478C-49B5C8EF6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32" y="1368028"/>
            <a:ext cx="3686690" cy="4158243"/>
          </a:xfrm>
          <a:prstGeom prst="rect">
            <a:avLst/>
          </a:prstGeom>
        </p:spPr>
      </p:pic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CEF70DDC-5E4D-CE94-1D10-C8BED4E4A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91" y="3115972"/>
            <a:ext cx="4267012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# 2 – 23 likes, 1 share</a:t>
            </a:r>
          </a:p>
        </p:txBody>
      </p:sp>
    </p:spTree>
    <p:extLst>
      <p:ext uri="{BB962C8B-B14F-4D97-AF65-F5344CB8AC3E}">
        <p14:creationId xmlns:p14="http://schemas.microsoft.com/office/powerpoint/2010/main" val="2423723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2009-D5D4-A54A-8502-7C3C7B1EA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Facebook Posts</a:t>
            </a:r>
          </a:p>
        </p:txBody>
      </p:sp>
      <p:pic>
        <p:nvPicPr>
          <p:cNvPr id="5" name="Content Placeholder 4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02720B03-67E8-BF13-E34B-4399C00B1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16" y="1203545"/>
            <a:ext cx="2767935" cy="4586712"/>
          </a:xfrm>
        </p:spPr>
      </p:pic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33E16FE5-B1A8-ECA6-AF0E-C5D128B611E4}"/>
              </a:ext>
            </a:extLst>
          </p:cNvPr>
          <p:cNvSpPr txBox="1">
            <a:spLocks/>
          </p:cNvSpPr>
          <p:nvPr/>
        </p:nvSpPr>
        <p:spPr>
          <a:xfrm>
            <a:off x="628651" y="2980170"/>
            <a:ext cx="4987553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dirty="0"/>
              <a:t># 1 – 38 likes, 7 comments</a:t>
            </a:r>
          </a:p>
        </p:txBody>
      </p:sp>
    </p:spTree>
    <p:extLst>
      <p:ext uri="{BB962C8B-B14F-4D97-AF65-F5344CB8AC3E}">
        <p14:creationId xmlns:p14="http://schemas.microsoft.com/office/powerpoint/2010/main" val="311870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F68A3401-6CA7-497B-4143-4F8AAAC4E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890808"/>
            <a:ext cx="2762333" cy="1098027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8"/>
            <a:ext cx="5674724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4862" y="0"/>
            <a:ext cx="54864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erson standing in front of a podium with a large screen&#10;&#10;Description automatically generated">
            <a:extLst>
              <a:ext uri="{FF2B5EF4-FFF2-40B4-BE49-F238E27FC236}">
                <a16:creationId xmlns:a16="http://schemas.microsoft.com/office/drawing/2014/main" id="{2F2ED23D-1958-D488-90A7-A8511FCC9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69" y="753237"/>
            <a:ext cx="1812413" cy="1381965"/>
          </a:xfrm>
          <a:prstGeom prst="rect">
            <a:avLst/>
          </a:prstGeom>
        </p:spPr>
      </p:pic>
      <p:pic>
        <p:nvPicPr>
          <p:cNvPr id="7" name="Picture 6" descr="A person standing at a podium with a crowd of people&#10;&#10;Description automatically generated">
            <a:extLst>
              <a:ext uri="{FF2B5EF4-FFF2-40B4-BE49-F238E27FC236}">
                <a16:creationId xmlns:a16="http://schemas.microsoft.com/office/drawing/2014/main" id="{69ADEE18-3F0C-C59D-B364-EC7F2922D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77" y="3793819"/>
            <a:ext cx="2414016" cy="1810512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0220" y="2779776"/>
            <a:ext cx="54864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iver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1570FE26-C20E-17F3-E6DE-6A0837888A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41" y="3666535"/>
            <a:ext cx="2753441" cy="206508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109" y="0"/>
            <a:ext cx="5486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FC3ED1C6-07FA-5ED4-8FBA-643F391C58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51" y="971463"/>
            <a:ext cx="2675521" cy="2013329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4724" y="3862989"/>
            <a:ext cx="3469276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D7BDD27C-D578-5BA1-3394-8B84605C54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55" y="4684473"/>
            <a:ext cx="2675521" cy="12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231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A2D0-30E1-466C-B116-25F4FFA8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this?</a:t>
            </a:r>
          </a:p>
        </p:txBody>
      </p:sp>
      <p:pic>
        <p:nvPicPr>
          <p:cNvPr id="5" name="Content Placeholder 4" descr="A close-up of a card&#10;&#10;Description automatically generated">
            <a:extLst>
              <a:ext uri="{FF2B5EF4-FFF2-40B4-BE49-F238E27FC236}">
                <a16:creationId xmlns:a16="http://schemas.microsoft.com/office/drawing/2014/main" id="{ADEA9D3F-47FF-B2CB-5BBA-BD9F78313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76" y="1819063"/>
            <a:ext cx="4442341" cy="369056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A96AD5-8FB1-8027-0476-4CD1AEB023A7}"/>
              </a:ext>
            </a:extLst>
          </p:cNvPr>
          <p:cNvSpPr txBox="1">
            <a:spLocks/>
          </p:cNvSpPr>
          <p:nvPr/>
        </p:nvSpPr>
        <p:spPr>
          <a:xfrm>
            <a:off x="628650" y="2396222"/>
            <a:ext cx="2915782" cy="15573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We had multiple members reach out to tell us that Rapid City is in fact in South Dakota, not North Dakota.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DD1789-42E3-1911-6652-EC661F1C7741}"/>
              </a:ext>
            </a:extLst>
          </p:cNvPr>
          <p:cNvSpPr/>
          <p:nvPr/>
        </p:nvSpPr>
        <p:spPr>
          <a:xfrm>
            <a:off x="5509033" y="4407459"/>
            <a:ext cx="1765426" cy="631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1128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mblem, symbol, circle&#10;&#10;Description automatically generated">
            <a:extLst>
              <a:ext uri="{FF2B5EF4-FFF2-40B4-BE49-F238E27FC236}">
                <a16:creationId xmlns:a16="http://schemas.microsoft.com/office/drawing/2014/main" id="{F927CECD-DFCC-CF15-0CDA-D22998488F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r="6473" b="95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35" name="Rectangle 33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724340-211F-25AD-4D58-EBFB786B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b="1"/>
              <a:t>What’s New on </a:t>
            </a:r>
            <a:r>
              <a:rPr lang="en-US" b="1">
                <a:hlinkClick r:id="rId3"/>
              </a:rPr>
              <a:t>www.analyzeseeds.com</a:t>
            </a:r>
            <a:r>
              <a:rPr lang="en-US" b="1"/>
              <a:t> ?</a:t>
            </a:r>
            <a:br>
              <a:rPr lang="en-US" b="1"/>
            </a:br>
            <a:endParaRPr lang="en-US" b="1"/>
          </a:p>
        </p:txBody>
      </p:sp>
      <p:graphicFrame>
        <p:nvGraphicFramePr>
          <p:cNvPr id="330" name="Home page was updated to enhance the identity of the site…">
            <a:extLst>
              <a:ext uri="{FF2B5EF4-FFF2-40B4-BE49-F238E27FC236}">
                <a16:creationId xmlns:a16="http://schemas.microsoft.com/office/drawing/2014/main" id="{1B5BAE01-23CC-3D86-0C3F-2DF6837B2C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7881648"/>
              </p:ext>
            </p:extLst>
          </p:nvPr>
        </p:nvGraphicFramePr>
        <p:xfrm>
          <a:off x="628650" y="977774"/>
          <a:ext cx="7886700" cy="5880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8254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1" name="Rectangle 2090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7A2C1-5B2E-1DF3-BE74-F8BD05149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38" y="4230093"/>
            <a:ext cx="3112935" cy="1800165"/>
          </a:xfrm>
        </p:spPr>
        <p:txBody>
          <a:bodyPr anchor="t">
            <a:normAutofit/>
          </a:bodyPr>
          <a:lstStyle/>
          <a:p>
            <a:pPr algn="r"/>
            <a:r>
              <a:rPr lang="en-US" sz="3500" dirty="0"/>
              <a:t>AOSA SCST Online Database Portal </a:t>
            </a:r>
          </a:p>
        </p:txBody>
      </p:sp>
      <p:pic>
        <p:nvPicPr>
          <p:cNvPr id="2050" name="Picture 2" descr="Web Portal Icon Images – Browse 51,855 ...">
            <a:extLst>
              <a:ext uri="{FF2B5EF4-FFF2-40B4-BE49-F238E27FC236}">
                <a16:creationId xmlns:a16="http://schemas.microsoft.com/office/drawing/2014/main" id="{708D5E06-36C3-01DE-9F27-E6723FD5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444" y="1063149"/>
            <a:ext cx="8354833" cy="224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Person using futuristic technology">
            <a:extLst>
              <a:ext uri="{FF2B5EF4-FFF2-40B4-BE49-F238E27FC236}">
                <a16:creationId xmlns:a16="http://schemas.microsoft.com/office/drawing/2014/main" id="{5AE913C8-326F-22C9-27D6-0B44E6F69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38" y="4230688"/>
            <a:ext cx="2520136" cy="1800225"/>
          </a:xfrm>
        </p:spPr>
      </p:pic>
      <p:sp>
        <p:nvSpPr>
          <p:cNvPr id="2093" name="Rectangle 2092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Rectangle 2093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68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C6382BB-1B8D-9F32-4ED0-D087CA4E6E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2766" y="457200"/>
            <a:ext cx="639846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428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251ADD-D2A5-D4D2-8712-D09F41D0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9E0BF-34D0-A4BC-998B-EBC328EFD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FB9E928-A248-D2E3-A080-FC121158BD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006137"/>
              </p:ext>
            </p:extLst>
          </p:nvPr>
        </p:nvGraphicFramePr>
        <p:xfrm>
          <a:off x="1762083" y="379554"/>
          <a:ext cx="5302079" cy="6478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886044" imgH="5029200" progId="Acrobat.Document.2020">
                  <p:embed/>
                </p:oleObj>
              </mc:Choice>
              <mc:Fallback>
                <p:oleObj name="Acrobat Document" r:id="rId2" imgW="3886044" imgH="50292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62083" y="379554"/>
                        <a:ext cx="5302079" cy="6478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08199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9" name="Rectangle 18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Title 1"/>
          <p:cNvSpPr txBox="1">
            <a:spLocks noGrp="1"/>
          </p:cNvSpPr>
          <p:nvPr>
            <p:ph type="title"/>
          </p:nvPr>
        </p:nvSpPr>
        <p:spPr>
          <a:xfrm>
            <a:off x="473202" y="630936"/>
            <a:ext cx="269976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AOSA Membership</a:t>
            </a:r>
          </a:p>
        </p:txBody>
      </p:sp>
      <p:sp>
        <p:nvSpPr>
          <p:cNvPr id="193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80309" y="1355598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3820" y="4959"/>
                  <a:pt x="1554594" y="10798"/>
                  <a:pt x="1554480" y="13716"/>
                </a:cubicBezTo>
                <a:cubicBezTo>
                  <a:pt x="1338847" y="1555"/>
                  <a:pt x="1215066" y="33279"/>
                  <a:pt x="1067410" y="13716"/>
                </a:cubicBezTo>
                <a:cubicBezTo>
                  <a:pt x="919754" y="-5847"/>
                  <a:pt x="800465" y="-1492"/>
                  <a:pt x="549250" y="13716"/>
                </a:cubicBezTo>
                <a:cubicBezTo>
                  <a:pt x="298035" y="28924"/>
                  <a:pt x="158868" y="18197"/>
                  <a:pt x="0" y="13716"/>
                </a:cubicBezTo>
                <a:cubicBezTo>
                  <a:pt x="488" y="8630"/>
                  <a:pt x="480" y="6612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232" y="4157"/>
                  <a:pt x="1554673" y="7559"/>
                  <a:pt x="1554480" y="13716"/>
                </a:cubicBezTo>
                <a:cubicBezTo>
                  <a:pt x="1336087" y="7600"/>
                  <a:pt x="1310024" y="15187"/>
                  <a:pt x="1067410" y="13716"/>
                </a:cubicBezTo>
                <a:cubicBezTo>
                  <a:pt x="824796" y="12246"/>
                  <a:pt x="787902" y="30075"/>
                  <a:pt x="518160" y="13716"/>
                </a:cubicBezTo>
                <a:cubicBezTo>
                  <a:pt x="248418" y="-2643"/>
                  <a:pt x="133160" y="4633"/>
                  <a:pt x="0" y="13716"/>
                </a:cubicBezTo>
                <a:cubicBezTo>
                  <a:pt x="43" y="9160"/>
                  <a:pt x="-111" y="481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Content Placeholder 2"/>
          <p:cNvSpPr txBox="1">
            <a:spLocks/>
          </p:cNvSpPr>
          <p:nvPr/>
        </p:nvSpPr>
        <p:spPr>
          <a:xfrm>
            <a:off x="1867410" y="3177148"/>
            <a:ext cx="2611115" cy="2416349"/>
          </a:xfrm>
          <a:prstGeom prst="rect">
            <a:avLst/>
          </a:prstGeom>
        </p:spPr>
        <p:txBody>
          <a:bodyPr/>
          <a:lstStyle/>
          <a:p>
            <a:pPr defTabSz="548640">
              <a:lnSpc>
                <a:spcPct val="150000"/>
              </a:lnSpc>
              <a:defRPr sz="36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60" b="1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       </a:t>
            </a:r>
            <a:endParaRPr dirty="0"/>
          </a:p>
        </p:txBody>
      </p:sp>
      <p:pic>
        <p:nvPicPr>
          <p:cNvPr id="18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4165" y="630936"/>
            <a:ext cx="1332314" cy="132680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Content Placeholder 2"/>
          <p:cNvSpPr txBox="1"/>
          <p:nvPr/>
        </p:nvSpPr>
        <p:spPr>
          <a:xfrm>
            <a:off x="4934140" y="2931039"/>
            <a:ext cx="3965417" cy="368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54863" indent="-54863" defTabSz="548640">
              <a:lnSpc>
                <a:spcPct val="150000"/>
              </a:lnSpc>
              <a:spcBef>
                <a:spcPts val="720"/>
              </a:spcBef>
              <a:buClr>
                <a:schemeClr val="accent1"/>
              </a:buClr>
              <a:buSzPct val="100000"/>
              <a:buFont typeface="Tw Cen MT"/>
              <a:buChar char=" "/>
              <a:defRPr sz="36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60" b="1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     </a:t>
            </a:r>
            <a:r>
              <a:rPr sz="3200" b="1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20</a:t>
            </a:r>
            <a:r>
              <a:rPr lang="en-US" sz="3200" b="1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24</a:t>
            </a:r>
            <a:endParaRPr sz="3200" b="1" kern="1200" dirty="0">
              <a:solidFill>
                <a:srgbClr val="081F5D"/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126331" indent="-126331" defTabSz="548640">
              <a:lnSpc>
                <a:spcPct val="150000"/>
              </a:lnSpc>
              <a:spcBef>
                <a:spcPts val="720"/>
              </a:spcBef>
              <a:buSzPct val="100000"/>
              <a:buChar char="•"/>
              <a:defRPr sz="21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3</a:t>
            </a:r>
            <a:r>
              <a:rPr lang="en-US" b="1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6</a:t>
            </a:r>
            <a:r>
              <a:rPr b="1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State lab members</a:t>
            </a:r>
          </a:p>
          <a:p>
            <a:pPr marL="126331" indent="-126331" defTabSz="548640">
              <a:lnSpc>
                <a:spcPct val="150000"/>
              </a:lnSpc>
              <a:spcBef>
                <a:spcPts val="240"/>
              </a:spcBef>
              <a:buSzPct val="100000"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4 USDA lab members</a:t>
            </a:r>
          </a:p>
          <a:p>
            <a:pPr marL="126331" indent="-126331" defTabSz="548640">
              <a:lnSpc>
                <a:spcPct val="150000"/>
              </a:lnSpc>
              <a:spcBef>
                <a:spcPts val="240"/>
              </a:spcBef>
              <a:buSzPct val="100000"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1 Canadian or CFIA Lab member</a:t>
            </a:r>
            <a:endParaRPr lang="en-US" kern="1200" dirty="0">
              <a:solidFill>
                <a:srgbClr val="081F5D"/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126331" indent="-126331" defTabSz="548640">
              <a:lnSpc>
                <a:spcPct val="150000"/>
              </a:lnSpc>
              <a:spcBef>
                <a:spcPts val="240"/>
              </a:spcBef>
              <a:buSzPct val="100000"/>
              <a:buFontTx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2 Allied lab members</a:t>
            </a:r>
            <a:endParaRPr kern="1200" dirty="0">
              <a:solidFill>
                <a:srgbClr val="081F5D"/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126331" indent="-126331" defTabSz="548640">
              <a:lnSpc>
                <a:spcPct val="150000"/>
              </a:lnSpc>
              <a:spcBef>
                <a:spcPts val="240"/>
              </a:spcBef>
              <a:buSzPct val="100000"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</a:t>
            </a:r>
            <a:r>
              <a:rPr lang="en-US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8</a:t>
            </a:r>
            <a:r>
              <a:rPr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Associate lab members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7E8A39-0605-3639-986A-E54B505D2C5C}"/>
              </a:ext>
            </a:extLst>
          </p:cNvPr>
          <p:cNvSpPr txBox="1"/>
          <p:nvPr/>
        </p:nvSpPr>
        <p:spPr>
          <a:xfrm>
            <a:off x="484362" y="2955916"/>
            <a:ext cx="3965416" cy="338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3" indent="-54863" defTabSz="548640">
              <a:lnSpc>
                <a:spcPct val="150000"/>
              </a:lnSpc>
              <a:spcBef>
                <a:spcPts val="720"/>
              </a:spcBef>
              <a:buClr>
                <a:schemeClr val="accent1"/>
              </a:buClr>
              <a:buSzPct val="100000"/>
              <a:buFont typeface="Tw Cen MT"/>
              <a:buChar char=" "/>
              <a:defRPr sz="36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b="1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2023</a:t>
            </a:r>
          </a:p>
          <a:p>
            <a:pPr marL="126331" indent="-126331" defTabSz="548640">
              <a:lnSpc>
                <a:spcPct val="150000"/>
              </a:lnSpc>
              <a:spcBef>
                <a:spcPts val="720"/>
              </a:spcBef>
              <a:buSzPct val="100000"/>
              <a:buChar char="•"/>
              <a:defRPr sz="21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36 State lab members</a:t>
            </a:r>
          </a:p>
          <a:p>
            <a:pPr marL="126331" indent="-126331" defTabSz="548640">
              <a:lnSpc>
                <a:spcPct val="150000"/>
              </a:lnSpc>
              <a:spcBef>
                <a:spcPts val="240"/>
              </a:spcBef>
              <a:buSzPct val="100000"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4 USDA lab members</a:t>
            </a:r>
          </a:p>
          <a:p>
            <a:pPr marL="126331" indent="-126331" defTabSz="548640">
              <a:lnSpc>
                <a:spcPct val="150000"/>
              </a:lnSpc>
              <a:spcBef>
                <a:spcPts val="240"/>
              </a:spcBef>
              <a:buSzPct val="100000"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1 Canadian or CFIA Lab member</a:t>
            </a:r>
          </a:p>
          <a:p>
            <a:pPr marL="126331" indent="-126331" defTabSz="548640">
              <a:lnSpc>
                <a:spcPct val="150000"/>
              </a:lnSpc>
              <a:spcBef>
                <a:spcPts val="240"/>
              </a:spcBef>
              <a:buSzPct val="100000"/>
              <a:buFontTx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2 Allied lab members</a:t>
            </a:r>
          </a:p>
          <a:p>
            <a:pPr marL="126331" indent="-126331" defTabSz="548640">
              <a:lnSpc>
                <a:spcPct val="150000"/>
              </a:lnSpc>
              <a:spcBef>
                <a:spcPts val="240"/>
              </a:spcBef>
              <a:buSzPct val="100000"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kern="1200" dirty="0">
                <a:solidFill>
                  <a:srgbClr val="081F5D"/>
                </a:solidFill>
                <a:latin typeface="Times New Roman"/>
                <a:ea typeface="+mn-ea"/>
                <a:cs typeface="Times New Roman"/>
                <a:sym typeface="Times New Roman"/>
              </a:rPr>
              <a:t> 5 Associate lab members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207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0" name="Freeform: Shape 209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2" name="Freeform: Shape 211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Title 1"/>
          <p:cNvSpPr txBox="1">
            <a:spLocks noGrp="1"/>
          </p:cNvSpPr>
          <p:nvPr>
            <p:ph type="title"/>
          </p:nvPr>
        </p:nvSpPr>
        <p:spPr>
          <a:xfrm>
            <a:off x="278320" y="1161288"/>
            <a:ext cx="2578608" cy="123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000" spc="151">
                <a:solidFill>
                  <a:srgbClr val="002060"/>
                </a:solidFill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AOSA Publications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19" y="2443480"/>
            <a:ext cx="25374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8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360" y="3300980"/>
            <a:ext cx="1245187" cy="129743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extBox 2"/>
          <p:cNvSpPr txBox="1"/>
          <p:nvPr/>
        </p:nvSpPr>
        <p:spPr>
          <a:xfrm>
            <a:off x="3844104" y="2011313"/>
            <a:ext cx="5023289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 defTabSz="557784">
              <a:spcAft>
                <a:spcPts val="600"/>
              </a:spcAft>
              <a:defRPr sz="2000" b="1">
                <a:solidFill>
                  <a:srgbClr val="1D629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Processed </a:t>
            </a:r>
            <a:r>
              <a:rPr lang="en-US" sz="1600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92</a:t>
            </a:r>
            <a:r>
              <a:rPr sz="1600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 publication orders</a:t>
            </a:r>
            <a:r>
              <a:rPr lang="en-US" sz="1600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 to 4 different countries, US, and Canada.  That’s up 65% in sales compared to 2023!!</a:t>
            </a:r>
            <a:endParaRPr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7" name="TextBox 7"/>
          <p:cNvSpPr txBox="1"/>
          <p:nvPr/>
        </p:nvSpPr>
        <p:spPr>
          <a:xfrm>
            <a:off x="4746622" y="2842306"/>
            <a:ext cx="3564460" cy="3716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174308" indent="-174308" defTabSz="557784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</a:t>
            </a: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23</a:t>
            </a:r>
            <a:r>
              <a:rPr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 AOSA Rules: </a:t>
            </a: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35</a:t>
            </a:r>
          </a:p>
          <a:p>
            <a:pPr marL="174308" indent="-174308" defTabSz="557784"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2021 or 2023 AOSA Rules Spanish: 0 </a:t>
            </a:r>
          </a:p>
          <a:p>
            <a:pPr defTabSz="557784">
              <a:buClr>
                <a:schemeClr val="accent1"/>
              </a:buClr>
              <a:buSzPct val="100000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Times New Roman"/>
              </a:rPr>
              <a:t>    </a:t>
            </a: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(2023 available for purchase on 05/06/2024)</a:t>
            </a:r>
          </a:p>
          <a:p>
            <a:pPr marL="174308" indent="-174308" defTabSz="557784">
              <a:lnSpc>
                <a:spcPct val="150000"/>
              </a:lnSpc>
              <a:spcAft>
                <a:spcPts val="600"/>
              </a:spcAft>
              <a:buClr>
                <a:srgbClr val="AD84C6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2023 Cultivar Purity Testing Handbook: 16</a:t>
            </a:r>
          </a:p>
          <a:p>
            <a:pPr marL="174308" indent="-174308" defTabSz="557784">
              <a:spcAft>
                <a:spcPts val="600"/>
              </a:spcAft>
              <a:buClr>
                <a:srgbClr val="AD84C6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Times New Roman"/>
              </a:rPr>
              <a:t>2024 Cultivar Purity Testing Handbook: 2     (available for purchase on 05/23/2024)</a:t>
            </a:r>
            <a:endParaRPr lang="en-US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174308" indent="-174308" defTabSz="557784">
              <a:lnSpc>
                <a:spcPct val="150000"/>
              </a:lnSpc>
              <a:spcAft>
                <a:spcPts val="600"/>
              </a:spcAft>
              <a:buClr>
                <a:srgbClr val="AD84C6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Purity Testing Handbook: 4</a:t>
            </a:r>
          </a:p>
          <a:p>
            <a:pPr marL="174308" indent="-174308" defTabSz="557784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Seed Vigor Testing Handbook: 14</a:t>
            </a:r>
          </a:p>
          <a:p>
            <a:pPr marL="174308" indent="-174308" defTabSz="557784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Seed Moisture Testing Handbook: 6</a:t>
            </a:r>
          </a:p>
          <a:p>
            <a:pPr marL="174308" indent="-174308" defTabSz="557784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TZ Testing Handbook: 15</a:t>
            </a:r>
          </a:p>
          <a:p>
            <a:pPr marL="174308" indent="-174308" defTabSz="557784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Additional Print/ Network Licenses: 60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2" name="2018"/>
          <p:cNvSpPr txBox="1"/>
          <p:nvPr/>
        </p:nvSpPr>
        <p:spPr>
          <a:xfrm>
            <a:off x="6002112" y="1426546"/>
            <a:ext cx="70727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1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557784">
              <a:spcAft>
                <a:spcPts val="600"/>
              </a:spcAft>
            </a:pPr>
            <a:r>
              <a:rPr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endParaRPr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3" name="VS"/>
          <p:cNvSpPr txBox="1"/>
          <p:nvPr/>
        </p:nvSpPr>
        <p:spPr>
          <a:xfrm>
            <a:off x="6124281" y="1756407"/>
            <a:ext cx="56459" cy="225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3" name="Rectangle 372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05C23-2054-3452-5EE5-E0CC70E0FFE2}"/>
              </a:ext>
            </a:extLst>
          </p:cNvPr>
          <p:cNvSpPr txBox="1"/>
          <p:nvPr/>
        </p:nvSpPr>
        <p:spPr>
          <a:xfrm>
            <a:off x="630936" y="334644"/>
            <a:ext cx="7882128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SCST Membership</a:t>
            </a:r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51299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62" name="Content Placeholder 2">
            <a:extLst>
              <a:ext uri="{FF2B5EF4-FFF2-40B4-BE49-F238E27FC236}">
                <a16:creationId xmlns:a16="http://schemas.microsoft.com/office/drawing/2014/main" id="{282CAA43-BF27-996F-AB0C-E82D33FA7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927864"/>
              </p:ext>
            </p:extLst>
          </p:nvPr>
        </p:nvGraphicFramePr>
        <p:xfrm>
          <a:off x="902491" y="3062398"/>
          <a:ext cx="2694922" cy="3210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6" name="Picture 7" descr="A logo of a seed company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447"/>
          <a:stretch/>
        </p:blipFill>
        <p:spPr>
          <a:xfrm>
            <a:off x="3597413" y="1737360"/>
            <a:ext cx="1595433" cy="1621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7" name="2019"/>
          <p:cNvSpPr txBox="1"/>
          <p:nvPr/>
        </p:nvSpPr>
        <p:spPr>
          <a:xfrm>
            <a:off x="1683888" y="2550740"/>
            <a:ext cx="739129" cy="41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722376">
              <a:spcAft>
                <a:spcPts val="600"/>
              </a:spcAft>
            </a:pPr>
            <a:r>
              <a:rPr sz="2212" b="1" kern="1200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2212" b="1" kern="1200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r>
            <a:endParaRPr/>
          </a:p>
        </p:txBody>
      </p:sp>
      <p:sp>
        <p:nvSpPr>
          <p:cNvPr id="358" name="2018"/>
          <p:cNvSpPr txBox="1"/>
          <p:nvPr/>
        </p:nvSpPr>
        <p:spPr>
          <a:xfrm>
            <a:off x="6367244" y="2553125"/>
            <a:ext cx="739129" cy="41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722376">
              <a:spcAft>
                <a:spcPts val="600"/>
              </a:spcAft>
            </a:pPr>
            <a:r>
              <a:rPr sz="2212" b="1" kern="1200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2212" b="1" kern="1200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endParaRPr/>
          </a:p>
        </p:txBody>
      </p:sp>
      <p:sp>
        <p:nvSpPr>
          <p:cNvPr id="360" name="Content Placeholder 2"/>
          <p:cNvSpPr txBox="1"/>
          <p:nvPr/>
        </p:nvSpPr>
        <p:spPr>
          <a:xfrm>
            <a:off x="5539729" y="2848586"/>
            <a:ext cx="2694922" cy="3210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buSzPct val="100000"/>
              <a:defRPr sz="2200">
                <a:solidFill>
                  <a:srgbClr val="334B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0615F4-E41A-F9E3-1333-A3AFF42157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010980"/>
              </p:ext>
            </p:extLst>
          </p:nvPr>
        </p:nvGraphicFramePr>
        <p:xfrm>
          <a:off x="5210173" y="3062398"/>
          <a:ext cx="2694922" cy="3210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D065EB6-A592-D04A-0C79-B62726A5DD62}"/>
              </a:ext>
            </a:extLst>
          </p:cNvPr>
          <p:cNvSpPr txBox="1"/>
          <p:nvPr/>
        </p:nvSpPr>
        <p:spPr>
          <a:xfrm>
            <a:off x="5210172" y="6301930"/>
            <a:ext cx="269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** Includes the technologists that passed the April exams**</a:t>
            </a:r>
          </a:p>
        </p:txBody>
      </p:sp>
    </p:spTree>
    <p:extLst>
      <p:ext uri="{BB962C8B-B14F-4D97-AF65-F5344CB8AC3E}">
        <p14:creationId xmlns:p14="http://schemas.microsoft.com/office/powerpoint/2010/main" val="3498825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5" name="Rectangle 354">
            <a:extLst>
              <a:ext uri="{FF2B5EF4-FFF2-40B4-BE49-F238E27FC236}">
                <a16:creationId xmlns:a16="http://schemas.microsoft.com/office/drawing/2014/main" id="{5ACC6BB2-28F8-4405-829D-0562733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7" name="Freeform: Shape 356">
            <a:extLst>
              <a:ext uri="{FF2B5EF4-FFF2-40B4-BE49-F238E27FC236}">
                <a16:creationId xmlns:a16="http://schemas.microsoft.com/office/drawing/2014/main" id="{5C2E53F0-AD54-4A55-99A0-EC896CE3C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9" name="Freeform: Shape 358">
            <a:extLst>
              <a:ext uri="{FF2B5EF4-FFF2-40B4-BE49-F238E27FC236}">
                <a16:creationId xmlns:a16="http://schemas.microsoft.com/office/drawing/2014/main" id="{D15F19F8-85EE-477A-ACBA-4B6D0697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1652E8-AF53-7375-98B9-10773196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397"/>
            <a:ext cx="7886700" cy="1273233"/>
          </a:xfrm>
        </p:spPr>
        <p:txBody>
          <a:bodyPr>
            <a:normAutofit/>
          </a:bodyPr>
          <a:lstStyle/>
          <a:p>
            <a:r>
              <a:rPr lang="en-US" sz="3500" b="1"/>
              <a:t>SCST Publications</a:t>
            </a: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970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6" name="Picture 6" descr="A logo of a seed company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447"/>
          <a:stretch/>
        </p:blipFill>
        <p:spPr>
          <a:xfrm>
            <a:off x="1186445" y="3429000"/>
            <a:ext cx="1611943" cy="1660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3"/>
                  <a:pt x="0" y="10797"/>
                </a:cubicBezTo>
                <a:cubicBezTo>
                  <a:pt x="0" y="16761"/>
                  <a:pt x="4838" y="21600"/>
                  <a:pt x="10803" y="21600"/>
                </a:cubicBezTo>
                <a:cubicBezTo>
                  <a:pt x="16768" y="21600"/>
                  <a:pt x="21600" y="16761"/>
                  <a:pt x="21600" y="10797"/>
                </a:cubicBezTo>
                <a:cubicBezTo>
                  <a:pt x="21600" y="4833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9" name="TextBox 2"/>
          <p:cNvSpPr txBox="1"/>
          <p:nvPr/>
        </p:nvSpPr>
        <p:spPr>
          <a:xfrm>
            <a:off x="3999009" y="2618095"/>
            <a:ext cx="3152574" cy="423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31458" indent="-231458" defTabSz="740664">
              <a:spcAft>
                <a:spcPts val="600"/>
              </a:spcAft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39" kern="1200" dirty="0">
              <a:solidFill>
                <a:srgbClr val="3F5E2C"/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231458" indent="-231458" defTabSz="740664">
              <a:spcAft>
                <a:spcPts val="600"/>
              </a:spcAft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39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2002 What Is Seed Vigor CD: </a:t>
            </a:r>
            <a:r>
              <a:rPr lang="en-US" sz="1539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0</a:t>
            </a:r>
            <a:endParaRPr sz="1539" b="1" kern="1200" dirty="0">
              <a:solidFill>
                <a:schemeClr val="accent1">
                  <a:lumMod val="50000"/>
                </a:schemeClr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231458" indent="-231458" defTabSz="740664">
              <a:spcAft>
                <a:spcPts val="600"/>
              </a:spcAft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39" kern="1200" dirty="0">
              <a:solidFill>
                <a:schemeClr val="accent1">
                  <a:lumMod val="50000"/>
                </a:schemeClr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231458" indent="-231458" defTabSz="740664">
              <a:spcAft>
                <a:spcPts val="600"/>
              </a:spcAft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39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2016 Seed Technologist Training updated Manual Chapter 14: </a:t>
            </a:r>
            <a:r>
              <a:rPr lang="en-US" sz="1539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1</a:t>
            </a:r>
            <a:endParaRPr sz="1539" b="1" kern="1200" dirty="0">
              <a:solidFill>
                <a:schemeClr val="accent1">
                  <a:lumMod val="50000"/>
                </a:schemeClr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231458" indent="-231458" defTabSz="740664">
              <a:spcAft>
                <a:spcPts val="600"/>
              </a:spcAft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39" kern="1200" dirty="0">
              <a:solidFill>
                <a:schemeClr val="accent1">
                  <a:lumMod val="50000"/>
                </a:schemeClr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231458" indent="-231458" defTabSz="740664">
              <a:spcAft>
                <a:spcPts val="600"/>
              </a:spcAft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39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2018 Seed Technologist Training Manual: </a:t>
            </a:r>
            <a:r>
              <a:rPr lang="en-US" sz="1539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9</a:t>
            </a:r>
          </a:p>
          <a:p>
            <a:pPr defTabSz="740664">
              <a:spcAft>
                <a:spcPts val="600"/>
              </a:spcAft>
              <a:buSzPct val="100000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539" b="1" kern="1200" dirty="0">
              <a:solidFill>
                <a:schemeClr val="accent1">
                  <a:lumMod val="50000"/>
                </a:schemeClr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231458" indent="-231458" defTabSz="740664">
              <a:spcAft>
                <a:spcPts val="600"/>
              </a:spcAft>
              <a:buSzPct val="100000"/>
              <a:buFont typeface="Times"/>
              <a:buChar char="➢"/>
              <a:defRPr sz="1900" b="1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39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2018 Seed Technologist Training Manual Spanish: 0</a:t>
            </a:r>
            <a:endParaRPr sz="1539" b="1" kern="1200" dirty="0">
              <a:solidFill>
                <a:schemeClr val="accent1">
                  <a:lumMod val="50000"/>
                </a:schemeClr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231458" indent="-231458" defTabSz="740664">
              <a:spcAft>
                <a:spcPts val="600"/>
              </a:spcAft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39" kern="1200" dirty="0">
              <a:solidFill>
                <a:srgbClr val="3F5E2C"/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231458" indent="-231458" defTabSz="740664">
              <a:spcAft>
                <a:spcPts val="600"/>
              </a:spcAft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39" kern="1200" dirty="0">
              <a:solidFill>
                <a:srgbClr val="3F5E2C"/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>
              <a:spcAft>
                <a:spcPts val="600"/>
              </a:spcAft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350" name="2018"/>
          <p:cNvSpPr txBox="1"/>
          <p:nvPr/>
        </p:nvSpPr>
        <p:spPr>
          <a:xfrm>
            <a:off x="5260328" y="2184158"/>
            <a:ext cx="762992" cy="441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740664">
              <a:spcAft>
                <a:spcPts val="600"/>
              </a:spcAft>
            </a:pPr>
            <a:r>
              <a:rPr sz="2268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2268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38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5" name="Rectangle 344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5A9CC8-A097-430E-FBD3-8615873F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47808"/>
          </a:xfrm>
        </p:spPr>
        <p:txBody>
          <a:bodyPr>
            <a:norm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/>
              <a:t>Uniformity Working Group</a:t>
            </a:r>
            <a:br>
              <a:rPr lang="en-US" sz="1500" b="1" dirty="0"/>
            </a:b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</a:br>
            <a:endParaRPr lang="en-US" sz="1500" b="1" dirty="0"/>
          </a:p>
        </p:txBody>
      </p:sp>
      <p:sp>
        <p:nvSpPr>
          <p:cNvPr id="347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Currently focusing on critical elements of the proposed USTO bylaws…"/>
          <p:cNvSpPr txBox="1"/>
          <p:nvPr/>
        </p:nvSpPr>
        <p:spPr>
          <a:xfrm>
            <a:off x="4499113" y="2788211"/>
            <a:ext cx="74238" cy="43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170000"/>
              </a:lnSpc>
              <a:buSzPct val="100000"/>
              <a:defRPr sz="2000" b="1">
                <a:solidFill>
                  <a:srgbClr val="293E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95C2E-AC3D-8546-8ABF-7817130BC1B9}"/>
              </a:ext>
            </a:extLst>
          </p:cNvPr>
          <p:cNvSpPr txBox="1"/>
          <p:nvPr/>
        </p:nvSpPr>
        <p:spPr>
          <a:xfrm>
            <a:off x="54578" y="2200677"/>
            <a:ext cx="2417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1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Purity &amp; Contamination</a:t>
            </a:r>
            <a:endParaRPr lang="en-US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2F8CB-C948-6FD3-EE97-C6B46829EF87}"/>
              </a:ext>
            </a:extLst>
          </p:cNvPr>
          <p:cNvSpPr txBox="1"/>
          <p:nvPr/>
        </p:nvSpPr>
        <p:spPr>
          <a:xfrm>
            <a:off x="2802354" y="2210367"/>
            <a:ext cx="1841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1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Report of Analysis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5AE64A-F8E2-0DB4-C188-91ABD87C6452}"/>
              </a:ext>
            </a:extLst>
          </p:cNvPr>
          <p:cNvSpPr txBox="1"/>
          <p:nvPr/>
        </p:nvSpPr>
        <p:spPr>
          <a:xfrm>
            <a:off x="194256" y="2535384"/>
            <a:ext cx="16658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7315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Has turned everything back over to the purity subcommittee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D2425C-A7DC-2206-5152-EAEE2A47054A}"/>
              </a:ext>
            </a:extLst>
          </p:cNvPr>
          <p:cNvSpPr txBox="1"/>
          <p:nvPr/>
        </p:nvSpPr>
        <p:spPr>
          <a:xfrm>
            <a:off x="2871652" y="2535384"/>
            <a:ext cx="16041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7315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Has stopped meeting with the release of the updated ROA Handbook, Seed Companies guide, &amp; general Template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F19C42-F22B-2837-7A34-22FF1F1343EB}"/>
              </a:ext>
            </a:extLst>
          </p:cNvPr>
          <p:cNvSpPr txBox="1"/>
          <p:nvPr/>
        </p:nvSpPr>
        <p:spPr>
          <a:xfrm>
            <a:off x="800212" y="6318508"/>
            <a:ext cx="73511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i="1" dirty="0">
                <a:solidFill>
                  <a:prstClr val="black"/>
                </a:solidFill>
                <a:latin typeface="Century Gothic" panose="020B0502020202020204"/>
              </a:rPr>
              <a:t>I</a:t>
            </a:r>
            <a:r>
              <a:rPr lang="en-US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f issues should arise, with any or all groups, they will resume.</a:t>
            </a:r>
            <a:br>
              <a:rPr lang="en-US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</a:br>
            <a:endParaRPr lang="en-US" sz="1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9AB0E-5E9E-4592-92A1-F266F49E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98263"/>
            <a:ext cx="913720" cy="711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4ED0A3-F439-2075-ECDD-C0B080FDD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138" y="498263"/>
            <a:ext cx="738394" cy="711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7BDEC4-2595-6C3C-A253-6741BA704A40}"/>
              </a:ext>
            </a:extLst>
          </p:cNvPr>
          <p:cNvSpPr txBox="1"/>
          <p:nvPr/>
        </p:nvSpPr>
        <p:spPr>
          <a:xfrm>
            <a:off x="4808489" y="2204524"/>
            <a:ext cx="1916950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Germination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E5CC4-4D7B-F506-5C46-E968AB2C465A}"/>
              </a:ext>
            </a:extLst>
          </p:cNvPr>
          <p:cNvSpPr txBox="1"/>
          <p:nvPr/>
        </p:nvSpPr>
        <p:spPr>
          <a:xfrm>
            <a:off x="5128969" y="2535384"/>
            <a:ext cx="14377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ptos" panose="02110004020202020204"/>
              </a:rPr>
              <a:t>Working with the Germination Committee to create the Seedling Image Database for the website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FB7ED0-A1C2-04AB-755A-A41C83E633A6}"/>
              </a:ext>
            </a:extLst>
          </p:cNvPr>
          <p:cNvSpPr txBox="1"/>
          <p:nvPr/>
        </p:nvSpPr>
        <p:spPr>
          <a:xfrm>
            <a:off x="7107804" y="2200677"/>
            <a:ext cx="1338175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Tetrazolium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A9BDB4-2CCA-91FA-36B2-2B1B917CD3FC}"/>
              </a:ext>
            </a:extLst>
          </p:cNvPr>
          <p:cNvSpPr txBox="1"/>
          <p:nvPr/>
        </p:nvSpPr>
        <p:spPr>
          <a:xfrm>
            <a:off x="7107804" y="2530594"/>
            <a:ext cx="160413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Turned over the NEW TZ </a:t>
            </a:r>
            <a:r>
              <a:rPr lang="en-US" sz="1400" dirty="0">
                <a:solidFill>
                  <a:prstClr val="black"/>
                </a:solidFill>
                <a:latin typeface="Aptos" panose="02110004020202020204"/>
              </a:rPr>
              <a:t>Handbook to the Handbook Committee for review and publishing.  This will be available for purchasing tentatively after the Annual Meeting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897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8B19F81-6E68-D0F8-DE03-EE3D93BBE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Bean Buddy Walk</a:t>
            </a:r>
          </a:p>
        </p:txBody>
      </p:sp>
      <p:pic>
        <p:nvPicPr>
          <p:cNvPr id="8" name="Content Placeholder 7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052A887A-D0FC-3735-344F-63FED2BBB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2" r="12264" b="-2"/>
          <a:stretch/>
        </p:blipFill>
        <p:spPr>
          <a:xfrm>
            <a:off x="4" y="-1"/>
            <a:ext cx="450056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7" name="Content Placeholder 16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3B84731A-4C19-1675-C6C5-2D99C810D0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r="22262" b="1"/>
          <a:stretch/>
        </p:blipFill>
        <p:spPr>
          <a:xfrm>
            <a:off x="4643433" y="-1"/>
            <a:ext cx="4500563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46D867C-8114-B142-70BE-C680AEA94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8150" y="4766267"/>
            <a:ext cx="4269581" cy="107741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endParaRPr lang="en-US" sz="21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95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Visit us on LinkedIn for industry related job postings"/>
          <p:cNvSpPr txBox="1"/>
          <p:nvPr/>
        </p:nvSpPr>
        <p:spPr>
          <a:xfrm>
            <a:off x="572587" y="796153"/>
            <a:ext cx="8234558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b="1">
                <a:solidFill>
                  <a:srgbClr val="41572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chemeClr val="accent1">
                    <a:lumMod val="50000"/>
                  </a:schemeClr>
                </a:solidFill>
              </a:rPr>
              <a:t>Visit us on LinkedIn for industry related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dirty="0">
                <a:solidFill>
                  <a:schemeClr val="accent1">
                    <a:lumMod val="50000"/>
                  </a:schemeClr>
                </a:solidFill>
              </a:rPr>
              <a:t>ob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Opportunities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7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63" y="5584798"/>
            <a:ext cx="1082676" cy="108267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TextBox 13"/>
          <p:cNvSpPr txBox="1"/>
          <p:nvPr/>
        </p:nvSpPr>
        <p:spPr>
          <a:xfrm>
            <a:off x="3472003" y="5778341"/>
            <a:ext cx="5027207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solidFill>
                  <a:srgbClr val="546F3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accent1">
                    <a:lumMod val="50000"/>
                  </a:schemeClr>
                </a:solidFill>
              </a:rPr>
              <a:t>AOSA and SCST</a:t>
            </a:r>
          </a:p>
          <a:p>
            <a:pPr>
              <a:defRPr sz="2800" b="1">
                <a:solidFill>
                  <a:srgbClr val="546F3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www.linkedin.com/analyzeseeds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2E2F29-E545-D6FF-5654-78F59A7CB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139" y="142556"/>
            <a:ext cx="3203722" cy="607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Job Postings</a:t>
            </a:r>
          </a:p>
        </p:txBody>
      </p:sp>
      <p:graphicFrame>
        <p:nvGraphicFramePr>
          <p:cNvPr id="381" name="TextBox 2">
            <a:extLst>
              <a:ext uri="{FF2B5EF4-FFF2-40B4-BE49-F238E27FC236}">
                <a16:creationId xmlns:a16="http://schemas.microsoft.com/office/drawing/2014/main" id="{82C92BD7-B1FD-D405-8761-827A1B283B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7187100"/>
              </p:ext>
            </p:extLst>
          </p:nvPr>
        </p:nvGraphicFramePr>
        <p:xfrm>
          <a:off x="141595" y="1479356"/>
          <a:ext cx="8953877" cy="4105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9182638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ACE37-C08B-3607-EBB0-71359AFB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E88E8-4EF5-90F0-51C7-17A59FE94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AOSA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6B42C-335A-6D4C-C27B-F740340946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Kansas City American Royal Collegiate Crops Contest $250.00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Kansas State University’s College of Agriculture the </a:t>
            </a:r>
            <a:r>
              <a:rPr lang="en-US" sz="20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2"/>
              </a:rPr>
              <a:t>"Feeding Your Future"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2024 summer youth camp $800.00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92B23-F0E6-C532-0AA4-5131A826F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SCST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F2B152-33F2-6972-D2D7-62FE5A74649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2023 National Chicago Collegiate Crops Contest $1,000.00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2329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1" descr="Green seedling sprouting on the earth">
            <a:extLst>
              <a:ext uri="{FF2B5EF4-FFF2-40B4-BE49-F238E27FC236}">
                <a16:creationId xmlns:a16="http://schemas.microsoft.com/office/drawing/2014/main" id="{65188401-D2C4-E27C-B499-D64364BE6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43"/>
          <a:stretch/>
        </p:blipFill>
        <p:spPr>
          <a:xfrm>
            <a:off x="20" y="1376689"/>
            <a:ext cx="5680843" cy="5481312"/>
          </a:xfrm>
          <a:prstGeom prst="rect">
            <a:avLst/>
          </a:prstGeom>
        </p:spPr>
      </p:pic>
      <p:sp>
        <p:nvSpPr>
          <p:cNvPr id="356" name="Rectangle 355">
            <a:extLst>
              <a:ext uri="{FF2B5EF4-FFF2-40B4-BE49-F238E27FC236}">
                <a16:creationId xmlns:a16="http://schemas.microsoft.com/office/drawing/2014/main" id="{6DB035F4-535B-5F8E-E737-42F576F74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13766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9CED11-812E-B20D-53A1-FC12EB5F8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7" y="229547"/>
            <a:ext cx="5253486" cy="9175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Seed </a:t>
            </a:r>
            <a:r>
              <a:rPr lang="en-US" sz="3100" dirty="0"/>
              <a:t>World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&amp; Seed </a:t>
            </a:r>
            <a:r>
              <a:rPr lang="en-US" sz="3100" dirty="0"/>
              <a:t>Today</a:t>
            </a: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0" name="2018"/>
          <p:cNvSpPr txBox="1"/>
          <p:nvPr/>
        </p:nvSpPr>
        <p:spPr>
          <a:xfrm>
            <a:off x="5695653" y="0"/>
            <a:ext cx="3366866" cy="13766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2800" b="1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 to Seed World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www.seedworld.com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Seed Today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www.seedtoday.com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for the collaboration with AOSA &amp; SCST 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ommunicating the importance of our Seed Analysts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Technologists on what they do for the food supply, forests, rangelands, and gardens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348" name="2019"/>
          <p:cNvSpPr txBox="1"/>
          <p:nvPr/>
        </p:nvSpPr>
        <p:spPr>
          <a:xfrm>
            <a:off x="1600573" y="951680"/>
            <a:ext cx="93444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344D2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endParaRPr/>
          </a:p>
        </p:txBody>
      </p:sp>
      <p:sp>
        <p:nvSpPr>
          <p:cNvPr id="347" name="TextBox 2"/>
          <p:cNvSpPr txBox="1"/>
          <p:nvPr/>
        </p:nvSpPr>
        <p:spPr>
          <a:xfrm>
            <a:off x="210021" y="1257053"/>
            <a:ext cx="3715551" cy="15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0000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85750" indent="-285750">
              <a:buSzPct val="100000"/>
              <a:buFont typeface="Times"/>
              <a:buChar char="➢"/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 sz="1900">
                <a:solidFill>
                  <a:srgbClr val="3F5E2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394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95ACD9-C728-0537-144A-514093339467}"/>
              </a:ext>
            </a:extLst>
          </p:cNvPr>
          <p:cNvSpPr txBox="1"/>
          <p:nvPr/>
        </p:nvSpPr>
        <p:spPr>
          <a:xfrm>
            <a:off x="523938" y="190394"/>
            <a:ext cx="560562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 sz="18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Times New Roman"/>
              </a:rPr>
              <a:t>Industry Events &amp; Meetings</a:t>
            </a:r>
          </a:p>
        </p:txBody>
      </p:sp>
      <p:sp>
        <p:nvSpPr>
          <p:cNvPr id="363" name="Content Placeholder 2"/>
          <p:cNvSpPr txBox="1">
            <a:spLocks noGrp="1"/>
          </p:cNvSpPr>
          <p:nvPr>
            <p:ph idx="1"/>
          </p:nvPr>
        </p:nvSpPr>
        <p:spPr>
          <a:xfrm>
            <a:off x="523937" y="841973"/>
            <a:ext cx="5605629" cy="601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9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American Seed Trade Association (ASTA)</a:t>
            </a:r>
          </a:p>
          <a:p>
            <a:pPr marL="0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      June 15 - 19, 2024 – Leadership Summit in Nashville, TN</a:t>
            </a:r>
          </a:p>
          <a:p>
            <a:pPr marL="0" indent="-228600" defTabSz="914400">
              <a:spcBef>
                <a:spcPts val="500"/>
              </a:spcBef>
              <a:buSzTx/>
              <a:defRPr sz="1200" b="1">
                <a:ln w="7885">
                  <a:solidFill>
                    <a:srgbClr val="2B401E"/>
                  </a:solidFill>
                </a:ln>
                <a:solidFill>
                  <a:srgbClr val="2B401E"/>
                </a:solidFill>
                <a:effectLst>
                  <a:outerShdw blurRad="12700" dist="23114" dir="1464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200" dirty="0"/>
          </a:p>
          <a:p>
            <a:pPr marL="12709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Association of Official Seed Certifying Agencies (AOSCA)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June 16 - 19, 2024 - Annual Meeting in Miramar Beach, FL</a:t>
            </a:r>
          </a:p>
          <a:p>
            <a:pPr marL="416051" lvl="3" indent="-228600" defTabSz="914400">
              <a:spcBef>
                <a:spcPts val="300"/>
              </a:spcBef>
              <a:buClrTx/>
              <a:buSzPct val="100000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200" dirty="0"/>
          </a:p>
          <a:p>
            <a:pPr marL="12709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Organization for Economic Co-Operation &amp; Development (OECD), Seed Schemes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June 10 - 14, 2024 – Annual Meeting in Nice, France</a:t>
            </a:r>
          </a:p>
          <a:p>
            <a:pPr marL="416051" lvl="3" indent="-228600" defTabSz="914400">
              <a:spcBef>
                <a:spcPts val="300"/>
              </a:spcBef>
              <a:buClrTx/>
              <a:buSzPct val="100000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200" dirty="0"/>
          </a:p>
          <a:p>
            <a:pPr marL="12709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International Seed Trade Association (ISTA)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July 1 - 4, 2024 – Annual Meeting in Cambridge, United Kingdom</a:t>
            </a:r>
          </a:p>
          <a:p>
            <a:pPr marL="0" lvl="3" indent="-228600" defTabSz="914400">
              <a:spcBef>
                <a:spcPts val="300"/>
              </a:spcBef>
              <a:buSzTx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200" dirty="0"/>
          </a:p>
          <a:p>
            <a:pPr marL="12709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Seeds Canada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July 8 - 11, 2024 – Annual Conference in Edmonton, AB, Canada</a:t>
            </a:r>
          </a:p>
          <a:p>
            <a:pPr marL="416051" lvl="3" indent="-228600" defTabSz="914400">
              <a:spcBef>
                <a:spcPts val="300"/>
              </a:spcBef>
              <a:buClrTx/>
              <a:buSzPct val="100000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200" dirty="0"/>
          </a:p>
          <a:p>
            <a:pPr marL="12709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Association of American Seed Control Officials (AASCO)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July 16 - 18, 2024 – Annual Meeting in Salt Lake City, UT</a:t>
            </a:r>
          </a:p>
          <a:p>
            <a:pPr marL="416051" lvl="3" indent="-228600" defTabSz="914400">
              <a:spcBef>
                <a:spcPts val="300"/>
              </a:spcBef>
              <a:buClrTx/>
              <a:buSzPct val="100000"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200" dirty="0"/>
          </a:p>
          <a:p>
            <a:pPr marL="12709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Northern Seed Trade Association (NSTA)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July 16 - 18, 2024 – Annual Meeting in Sioux Falls, SD</a:t>
            </a:r>
          </a:p>
          <a:p>
            <a:pPr marL="0" lvl="3" indent="-228600" defTabSz="914400">
              <a:spcBef>
                <a:spcPts val="300"/>
              </a:spcBef>
              <a:buSzTx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200" dirty="0"/>
          </a:p>
          <a:p>
            <a:pPr marL="12709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Western Seed Association (‘The Western’)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October 28 – 31, 2024 – Annual Convention in Kansas City, Missouri</a:t>
            </a:r>
            <a:endParaRPr lang="en-US" sz="1200" dirty="0">
              <a:ln w="7887">
                <a:solidFill>
                  <a:srgbClr val="2B401E"/>
                </a:solidFill>
              </a:ln>
            </a:endParaRPr>
          </a:p>
          <a:p>
            <a:pPr marL="0" lvl="3" indent="-228600" defTabSz="914400">
              <a:spcBef>
                <a:spcPts val="300"/>
              </a:spcBef>
              <a:buSzTx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200" dirty="0"/>
          </a:p>
          <a:p>
            <a:pPr marL="12709" lvl="1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American Seed Trade Association (ASTA)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Oct 30, 2024, Forage, Turf &amp; Conservation Seed Conference Kansas City, MO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Dec 10 - 13, 2024, Field Crop Seed Convention Orlando, FL</a:t>
            </a:r>
          </a:p>
          <a:p>
            <a:pPr marL="187451" lvl="3" indent="0" defTabSz="914400">
              <a:spcBef>
                <a:spcPts val="300"/>
              </a:spcBef>
              <a:buClrTx/>
              <a:buSzPct val="100000"/>
              <a:buNone/>
              <a:defRPr sz="1700" b="1">
                <a:ln>
                  <a:noFill/>
                </a:ln>
                <a:solidFill>
                  <a:srgbClr val="2B401E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/>
              <a:t>Jan 31 – Feb 4, 2025, Vegetable &amp; Flower Seed Conference Orlando, FL</a:t>
            </a:r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5" name="Oval 37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67" name="Graphic 366" descr="Open Hand with Plant">
            <a:extLst>
              <a:ext uri="{FF2B5EF4-FFF2-40B4-BE49-F238E27FC236}">
                <a16:creationId xmlns:a16="http://schemas.microsoft.com/office/drawing/2014/main" id="{94DE4B05-F02B-D94E-E36F-849321EE2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73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B75A10-4447-F869-89E8-474363A9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1312"/>
            <a:ext cx="7879842" cy="1010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 sz="3800" cap="none" spc="0">
                <a:solidFill>
                  <a:srgbClr val="FFFFFF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Sneak Peak…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Future Annual Meetings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96012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38086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D7522E-09FD-5FE7-E9CE-AE5045103D80}"/>
              </a:ext>
            </a:extLst>
          </p:cNvPr>
          <p:cNvSpPr txBox="1"/>
          <p:nvPr/>
        </p:nvSpPr>
        <p:spPr>
          <a:xfrm>
            <a:off x="5960898" y="4405806"/>
            <a:ext cx="2568011" cy="960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6604" lvl="1" defTabSz="273588">
              <a:lnSpc>
                <a:spcPct val="110000"/>
              </a:lnSpc>
              <a:spcBef>
                <a:spcPts val="239"/>
              </a:spcBef>
              <a:buClr>
                <a:srgbClr val="00B050"/>
              </a:buClr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316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2027 Midwest</a:t>
            </a:r>
          </a:p>
          <a:p>
            <a:pPr marL="220237" lvl="2" defTabSz="547177">
              <a:lnSpc>
                <a:spcPct val="110000"/>
              </a:lnSpc>
              <a:buClr>
                <a:srgbClr val="00B050"/>
              </a:buClr>
              <a:buSzPct val="100000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077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No locations are set but,</a:t>
            </a:r>
          </a:p>
          <a:p>
            <a:pPr marL="220237" lvl="2" defTabSz="547177">
              <a:lnSpc>
                <a:spcPct val="110000"/>
              </a:lnSpc>
              <a:buClr>
                <a:srgbClr val="00B050"/>
              </a:buClr>
              <a:buSzPct val="100000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077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Stay tuned for more information!</a:t>
            </a:r>
          </a:p>
          <a:p>
            <a:pPr marL="250269" lvl="2" defTabSz="621792">
              <a:lnSpc>
                <a:spcPct val="110000"/>
              </a:lnSpc>
              <a:buClr>
                <a:srgbClr val="00B050"/>
              </a:buClr>
              <a:buSzPct val="100000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800" kern="0" dirty="0">
              <a:solidFill>
                <a:srgbClr val="6AAC91">
                  <a:lumMod val="50000"/>
                </a:srgbClr>
              </a:solidFill>
              <a:latin typeface="Arial" panose="020B0604020202020204" pitchFamily="34" charset="0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1D388-E86C-0D4C-0D07-18B54BC31D81}"/>
              </a:ext>
            </a:extLst>
          </p:cNvPr>
          <p:cNvSpPr txBox="1"/>
          <p:nvPr/>
        </p:nvSpPr>
        <p:spPr>
          <a:xfrm>
            <a:off x="3623982" y="3261397"/>
            <a:ext cx="2146421" cy="1325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6604" lvl="1" defTabSz="273588">
              <a:lnSpc>
                <a:spcPct val="110000"/>
              </a:lnSpc>
              <a:spcBef>
                <a:spcPts val="239"/>
              </a:spcBef>
              <a:buClr>
                <a:srgbClr val="00B050"/>
              </a:buClr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316" b="1" kern="1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2026 East Proposed Sites</a:t>
            </a:r>
          </a:p>
          <a:p>
            <a:pPr marL="220237" lvl="2" defTabSz="547177">
              <a:lnSpc>
                <a:spcPct val="110000"/>
              </a:lnSpc>
              <a:buClr>
                <a:srgbClr val="00B050"/>
              </a:buClr>
              <a:buSzPct val="100000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077" b="1" kern="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 </a:t>
            </a:r>
            <a:r>
              <a:rPr lang="en-US" sz="1077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June 6-12 Lexington, KY</a:t>
            </a:r>
          </a:p>
          <a:p>
            <a:pPr marL="220237" lvl="2" defTabSz="547177">
              <a:lnSpc>
                <a:spcPct val="110000"/>
              </a:lnSpc>
              <a:buClr>
                <a:srgbClr val="00B050"/>
              </a:buClr>
              <a:buSzPct val="100000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077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 June 13-19 Lexington, KY</a:t>
            </a:r>
          </a:p>
          <a:p>
            <a:pPr marL="220237" lvl="2" defTabSz="547177">
              <a:lnSpc>
                <a:spcPct val="110000"/>
              </a:lnSpc>
              <a:buClr>
                <a:srgbClr val="00B050"/>
              </a:buClr>
              <a:buSzPct val="100000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077" b="1" kern="0" dirty="0"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 June 5-11 Rochester, NY</a:t>
            </a:r>
          </a:p>
          <a:p>
            <a:pPr marL="220237" lvl="2" defTabSz="547177">
              <a:lnSpc>
                <a:spcPct val="110000"/>
              </a:lnSpc>
              <a:buClr>
                <a:srgbClr val="00B050"/>
              </a:buClr>
              <a:buSzPct val="100000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077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 June 12-18 Rochester, NY</a:t>
            </a:r>
          </a:p>
          <a:p>
            <a:pPr marL="250269" lvl="2" defTabSz="621792">
              <a:lnSpc>
                <a:spcPct val="110000"/>
              </a:lnSpc>
              <a:buClr>
                <a:srgbClr val="00B050"/>
              </a:buClr>
              <a:buSzPct val="100000"/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Times New Roman"/>
              <a:sym typeface="Tw Cen 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38AB2-D593-ABA1-D15A-3C73B2AF8219}"/>
              </a:ext>
            </a:extLst>
          </p:cNvPr>
          <p:cNvSpPr txBox="1"/>
          <p:nvPr/>
        </p:nvSpPr>
        <p:spPr>
          <a:xfrm>
            <a:off x="1559456" y="1966508"/>
            <a:ext cx="2622782" cy="109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6604" lvl="1" defTabSz="273588">
              <a:lnSpc>
                <a:spcPct val="110000"/>
              </a:lnSpc>
              <a:spcBef>
                <a:spcPts val="239"/>
              </a:spcBef>
              <a:buClr>
                <a:srgbClr val="00B050"/>
              </a:buClr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316" b="1" kern="120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2025 Missoula, MT</a:t>
            </a:r>
          </a:p>
          <a:p>
            <a:pPr marL="220237" lvl="2" defTabSz="273588">
              <a:lnSpc>
                <a:spcPct val="110000"/>
              </a:lnSpc>
              <a:spcBef>
                <a:spcPts val="239"/>
              </a:spcBef>
              <a:buClr>
                <a:srgbClr val="00B050"/>
              </a:buClr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316" b="1" kern="120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  June 6</a:t>
            </a:r>
            <a:r>
              <a:rPr lang="en-US" sz="1316" b="1" kern="1200" baseline="3000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th </a:t>
            </a:r>
            <a:r>
              <a:rPr lang="en-US" sz="1316" b="1" kern="120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- 12</a:t>
            </a:r>
            <a:r>
              <a:rPr lang="en-US" sz="1316" b="1" kern="1200" baseline="30000">
                <a:solidFill>
                  <a:schemeClr val="accent1">
                    <a:lumMod val="50000"/>
                  </a:schemeClr>
                </a:solidFill>
                <a:latin typeface="Times New Roman"/>
                <a:ea typeface="+mn-ea"/>
                <a:cs typeface="Times New Roman"/>
                <a:sym typeface="Times New Roman"/>
              </a:rPr>
              <a:t>th</a:t>
            </a:r>
          </a:p>
          <a:p>
            <a:pPr marL="220237" lvl="2" defTabSz="273588">
              <a:lnSpc>
                <a:spcPct val="110000"/>
              </a:lnSpc>
              <a:buClr>
                <a:srgbClr val="00B050"/>
              </a:buClr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077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Times New Roman"/>
                <a:sym typeface="Times New Roman"/>
              </a:rPr>
              <a:t>   </a:t>
            </a:r>
            <a:r>
              <a:rPr lang="en-US" sz="1077" b="1" ker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Holiday Inn Missoula Downtown</a:t>
            </a:r>
          </a:p>
          <a:p>
            <a:pPr marL="220237" lvl="2" defTabSz="273588">
              <a:lnSpc>
                <a:spcPct val="110000"/>
              </a:lnSpc>
              <a:buClr>
                <a:srgbClr val="00B050"/>
              </a:buClr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077" b="1" ker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   200 S </a:t>
            </a:r>
            <a:r>
              <a:rPr lang="en-US" sz="1077" b="1" kern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Pattee</a:t>
            </a:r>
            <a:r>
              <a:rPr lang="en-US" sz="1077" b="1" ker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 St</a:t>
            </a:r>
          </a:p>
          <a:p>
            <a:pPr marL="220237" lvl="2" defTabSz="273588">
              <a:lnSpc>
                <a:spcPct val="110000"/>
              </a:lnSpc>
              <a:buClr>
                <a:srgbClr val="00B050"/>
              </a:buClr>
              <a:defRPr sz="2100" b="1">
                <a:solidFill>
                  <a:srgbClr val="3E5D2B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077" b="1" ker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imes New Roman"/>
              </a:rPr>
              <a:t>   </a:t>
            </a:r>
            <a:r>
              <a:rPr lang="en-US" sz="1077" b="1" ker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Times New Roman"/>
                <a:sym typeface="Tw Cen MT"/>
              </a:rPr>
              <a:t>Missoula, MT 59802</a:t>
            </a: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sym typeface="Tw Cen MT"/>
            </a:endParaRPr>
          </a:p>
        </p:txBody>
      </p:sp>
      <p:pic>
        <p:nvPicPr>
          <p:cNvPr id="13" name="Picture 12" descr="A picture containing text, emblem, symbol, circle&#10;&#10;Description automatically generated">
            <a:extLst>
              <a:ext uri="{FF2B5EF4-FFF2-40B4-BE49-F238E27FC236}">
                <a16:creationId xmlns:a16="http://schemas.microsoft.com/office/drawing/2014/main" id="{7658E773-D1F3-08CA-7937-7D3ED1969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8" y="3633490"/>
            <a:ext cx="2784674" cy="26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8800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5915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1" y="1324706"/>
            <a:ext cx="8178790" cy="420591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799842-8F3D-8DB4-A195-581656FF0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165" y="1718374"/>
            <a:ext cx="5859152" cy="3484418"/>
          </a:xfrm>
        </p:spPr>
        <p:txBody>
          <a:bodyPr anchor="ctr">
            <a:normAutofit/>
          </a:bodyPr>
          <a:lstStyle/>
          <a:p>
            <a:pPr algn="l"/>
            <a:r>
              <a:rPr lang="en-US" sz="4050" b="1" dirty="0"/>
              <a:t>AOSA SCST </a:t>
            </a:r>
            <a:br>
              <a:rPr lang="en-US" sz="4050" b="1" dirty="0"/>
            </a:br>
            <a:r>
              <a:rPr lang="en-US" sz="4050" b="1" dirty="0"/>
              <a:t>2025 Annual Meeting</a:t>
            </a:r>
            <a:br>
              <a:rPr lang="en-US" sz="2850" b="1" dirty="0"/>
            </a:br>
            <a:br>
              <a:rPr lang="en-US" sz="2850" b="1" dirty="0"/>
            </a:br>
            <a:r>
              <a:rPr lang="en-US" sz="2850" b="1" dirty="0"/>
              <a:t>Missoula, Montana</a:t>
            </a:r>
            <a:br>
              <a:rPr lang="en-US" sz="2850" b="1" dirty="0"/>
            </a:br>
            <a:r>
              <a:rPr lang="en-US" sz="2850" b="1" dirty="0"/>
              <a:t>June 8-12, 2025</a:t>
            </a:r>
            <a:br>
              <a:rPr lang="en-US" sz="2850" b="1" dirty="0"/>
            </a:br>
            <a:endParaRPr lang="en-US" sz="2850" b="1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2260" y="2246898"/>
            <a:ext cx="0" cy="2427371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873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75914-2660-A5D5-4DA3-9A478ADB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1499385"/>
            <a:ext cx="3420438" cy="846051"/>
          </a:xfrm>
        </p:spPr>
        <p:txBody>
          <a:bodyPr anchor="ctr">
            <a:normAutofit fontScale="90000"/>
          </a:bodyPr>
          <a:lstStyle/>
          <a:p>
            <a:r>
              <a:rPr lang="en-US" sz="2775" dirty="0"/>
              <a:t>Host Hotel: Holiday Inn Missoula Downtown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669863"/>
            <a:ext cx="266397" cy="505095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4" y="2425177"/>
            <a:ext cx="322326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FD194-64AD-5182-F098-6C5D6A1CB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40" y="2605129"/>
            <a:ext cx="3419569" cy="2984689"/>
          </a:xfrm>
        </p:spPr>
        <p:txBody>
          <a:bodyPr anchor="ctr">
            <a:normAutofit/>
          </a:bodyPr>
          <a:lstStyle/>
          <a:p>
            <a:r>
              <a:rPr lang="en-US" sz="1500" dirty="0"/>
              <a:t>$197.00/night + taxes/fees; Per Diem Rates </a:t>
            </a:r>
          </a:p>
          <a:p>
            <a:r>
              <a:rPr lang="en-US" sz="1500" dirty="0"/>
              <a:t>Complimentary Self-Parking</a:t>
            </a:r>
          </a:p>
          <a:p>
            <a:r>
              <a:rPr lang="en-US" sz="1500" dirty="0"/>
              <a:t>Complimentary </a:t>
            </a:r>
            <a:r>
              <a:rPr lang="en-US" sz="1500" dirty="0" err="1"/>
              <a:t>WiFi</a:t>
            </a:r>
            <a:r>
              <a:rPr lang="en-US" sz="1500" dirty="0"/>
              <a:t> in Meeting Rooms and Guest Rooms</a:t>
            </a:r>
          </a:p>
          <a:p>
            <a:r>
              <a:rPr lang="en-US" sz="1500" dirty="0"/>
              <a:t>All meeting events will take place at Host Hotel</a:t>
            </a:r>
          </a:p>
          <a:p>
            <a:r>
              <a:rPr lang="en-US" sz="1500" dirty="0"/>
              <a:t>Complimentary Airport Shuttle</a:t>
            </a:r>
          </a:p>
          <a:p>
            <a:r>
              <a:rPr lang="en-US" sz="1500" dirty="0"/>
              <a:t>Located next to Bess Reed Park, along the Clark Fork River; walkable to downtown Missoula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85725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1242640"/>
            <a:ext cx="4507025" cy="43759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0F076-279A-7483-CF72-702160956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r="11298"/>
          <a:stretch/>
        </p:blipFill>
        <p:spPr>
          <a:xfrm>
            <a:off x="4483341" y="1456764"/>
            <a:ext cx="4069058" cy="394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08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group of people on rocks in a river&#10;&#10;Description automatically generated">
            <a:extLst>
              <a:ext uri="{FF2B5EF4-FFF2-40B4-BE49-F238E27FC236}">
                <a16:creationId xmlns:a16="http://schemas.microsoft.com/office/drawing/2014/main" id="{E463EB36-4F4E-DC9D-F593-9E5636C1D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 r="-2" b="34013"/>
          <a:stretch/>
        </p:blipFill>
        <p:spPr>
          <a:xfrm>
            <a:off x="3662269" y="857257"/>
            <a:ext cx="5481731" cy="252373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2" name="Picture 11" descr="A city with trees and buildings&#10;&#10;Description automatically generated">
            <a:extLst>
              <a:ext uri="{FF2B5EF4-FFF2-40B4-BE49-F238E27FC236}">
                <a16:creationId xmlns:a16="http://schemas.microsoft.com/office/drawing/2014/main" id="{5D6A58DA-84EC-631C-7FCF-2673E3BA9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8" r="-2" b="-2"/>
          <a:stretch/>
        </p:blipFill>
        <p:spPr>
          <a:xfrm>
            <a:off x="3662269" y="3477006"/>
            <a:ext cx="5481731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4572001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5F051-372F-7F66-CA84-9BB20421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1501902"/>
            <a:ext cx="3624602" cy="932688"/>
          </a:xfrm>
        </p:spPr>
        <p:txBody>
          <a:bodyPr>
            <a:normAutofit/>
          </a:bodyPr>
          <a:lstStyle/>
          <a:p>
            <a:r>
              <a:rPr lang="en-US" sz="2550"/>
              <a:t>Getting to Missoula &amp; Things to Do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1359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503170"/>
            <a:ext cx="3669030" cy="13716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503170"/>
            <a:ext cx="36690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D4EC-BA37-EF0A-51F0-6657E84C5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3" y="2741709"/>
            <a:ext cx="3624602" cy="2748263"/>
          </a:xfrm>
        </p:spPr>
        <p:txBody>
          <a:bodyPr>
            <a:normAutofit fontScale="92500"/>
          </a:bodyPr>
          <a:lstStyle/>
          <a:p>
            <a:r>
              <a:rPr lang="en-US" sz="1425"/>
              <a:t>Missoula International Airport</a:t>
            </a:r>
          </a:p>
          <a:p>
            <a:pPr lvl="1"/>
            <a:r>
              <a:rPr lang="en-US" sz="1425"/>
              <a:t>Free hotel shuttle to/from airport</a:t>
            </a:r>
          </a:p>
          <a:p>
            <a:pPr lvl="1"/>
            <a:r>
              <a:rPr lang="en-US" sz="1425"/>
              <a:t>Major hub for multiple airlines </a:t>
            </a:r>
          </a:p>
          <a:p>
            <a:pPr lvl="1"/>
            <a:endParaRPr lang="en-US" sz="1425"/>
          </a:p>
          <a:p>
            <a:pPr>
              <a:defRPr/>
            </a:pPr>
            <a:r>
              <a:rPr lang="en-US" sz="1425">
                <a:latin typeface="Calibri" panose="020F0502020204030204"/>
              </a:rPr>
              <a:t>Once you arrive…</a:t>
            </a:r>
          </a:p>
          <a:p>
            <a:pPr lvl="1">
              <a:spcBef>
                <a:spcPts val="750"/>
              </a:spcBef>
              <a:defRPr/>
            </a:pPr>
            <a:r>
              <a:rPr lang="en-US" sz="1425">
                <a:latin typeface="Calibri" panose="020F0502020204030204"/>
              </a:rPr>
              <a:t>Hike the “M”; walk the riverfront trail</a:t>
            </a:r>
          </a:p>
          <a:p>
            <a:pPr lvl="1">
              <a:spcBef>
                <a:spcPts val="750"/>
              </a:spcBef>
              <a:defRPr/>
            </a:pPr>
            <a:r>
              <a:rPr lang="en-US" sz="1425">
                <a:latin typeface="Calibri" panose="020F0502020204030204"/>
              </a:rPr>
              <a:t>Flathead Lake, Bitterroot Valley &amp; More!</a:t>
            </a:r>
          </a:p>
          <a:p>
            <a:pPr lvl="1">
              <a:spcBef>
                <a:spcPts val="750"/>
              </a:spcBef>
              <a:defRPr/>
            </a:pPr>
            <a:r>
              <a:rPr lang="en-US" sz="1425">
                <a:latin typeface="Calibri" panose="020F0502020204030204"/>
              </a:rPr>
              <a:t>Explore downtown Missoula: Museums, restaurants, parks, and more!</a:t>
            </a:r>
          </a:p>
          <a:p>
            <a:pPr lvl="1">
              <a:spcBef>
                <a:spcPts val="750"/>
              </a:spcBef>
              <a:defRPr/>
            </a:pPr>
            <a:r>
              <a:rPr lang="en-US" sz="1425">
                <a:latin typeface="Calibri" panose="020F0502020204030204"/>
              </a:rPr>
              <a:t>Visit: </a:t>
            </a:r>
            <a:r>
              <a:rPr lang="en-US" sz="1425">
                <a:latin typeface="Calibri" panose="020F0502020204030204"/>
                <a:hlinkClick r:id="rId4"/>
              </a:rPr>
              <a:t>https://destinationmissoula.org/</a:t>
            </a:r>
            <a:r>
              <a:rPr lang="en-US" sz="1425">
                <a:latin typeface="Calibri" panose="020F0502020204030204"/>
              </a:rPr>
              <a:t> </a:t>
            </a:r>
            <a:endParaRPr lang="en-US" sz="1425"/>
          </a:p>
        </p:txBody>
      </p:sp>
    </p:spTree>
    <p:extLst>
      <p:ext uri="{BB962C8B-B14F-4D97-AF65-F5344CB8AC3E}">
        <p14:creationId xmlns:p14="http://schemas.microsoft.com/office/powerpoint/2010/main" val="3710916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57D5BD-AE98-4BCD-381C-82830265F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7357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596D4-8A63-F5DF-D42F-6BEF5C345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72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 you in Missoula—June 2025!</a:t>
            </a:r>
            <a:br>
              <a:rPr lang="en-US" sz="1725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7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Check for updates here: </a:t>
            </a:r>
            <a:r>
              <a:rPr lang="en-US" sz="1725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https://analyzeseeds.com/annual-meetings/</a:t>
            </a:r>
            <a:r>
              <a:rPr lang="en-US" sz="17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78873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838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439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>
            <a:spLocks noGrp="1"/>
          </p:cNvSpPr>
          <p:nvPr>
            <p:ph type="title"/>
          </p:nvPr>
        </p:nvSpPr>
        <p:spPr>
          <a:xfrm>
            <a:off x="457199" y="38469"/>
            <a:ext cx="8229601" cy="584771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238" spc="158">
                <a:effectLst>
                  <a:outerShdw blurRad="36957" dist="36957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4000" dirty="0"/>
              <a:t>Keep up with</a:t>
            </a:r>
            <a:r>
              <a:rPr lang="en-US" sz="4000" dirty="0"/>
              <a:t> </a:t>
            </a:r>
            <a:r>
              <a:rPr sz="4000" dirty="0"/>
              <a:t>AOSA</a:t>
            </a:r>
            <a:r>
              <a:rPr lang="en-US" sz="4000" dirty="0"/>
              <a:t>/SCST</a:t>
            </a:r>
            <a:endParaRPr sz="4000" dirty="0"/>
          </a:p>
        </p:txBody>
      </p:sp>
      <p:sp>
        <p:nvSpPr>
          <p:cNvPr id="23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2456034" y="2231940"/>
            <a:ext cx="6463060" cy="3308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6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AOSA and SCST</a:t>
            </a:r>
          </a:p>
        </p:txBody>
      </p:sp>
      <p:pic>
        <p:nvPicPr>
          <p:cNvPr id="23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29" y="2065606"/>
            <a:ext cx="748816" cy="74242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Box 8"/>
          <p:cNvSpPr txBox="1"/>
          <p:nvPr/>
        </p:nvSpPr>
        <p:spPr>
          <a:xfrm>
            <a:off x="2515665" y="3566131"/>
            <a:ext cx="1751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@analyzeseeds</a:t>
            </a:r>
          </a:p>
        </p:txBody>
      </p:sp>
      <p:sp>
        <p:nvSpPr>
          <p:cNvPr id="236" name="TextBox 9"/>
          <p:cNvSpPr txBox="1"/>
          <p:nvPr/>
        </p:nvSpPr>
        <p:spPr>
          <a:xfrm>
            <a:off x="1857635" y="898804"/>
            <a:ext cx="542872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 i="1">
                <a:solidFill>
                  <a:srgbClr val="1482AC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Follow/Like/Share</a:t>
            </a:r>
            <a:r>
              <a:rPr lang="en-US" dirty="0"/>
              <a:t>/Watch</a:t>
            </a:r>
            <a:r>
              <a:rPr dirty="0"/>
              <a:t>!</a:t>
            </a:r>
          </a:p>
        </p:txBody>
      </p:sp>
      <p:sp>
        <p:nvSpPr>
          <p:cNvPr id="237" name="TextBox 10"/>
          <p:cNvSpPr txBox="1"/>
          <p:nvPr/>
        </p:nvSpPr>
        <p:spPr>
          <a:xfrm>
            <a:off x="723897" y="5259983"/>
            <a:ext cx="7696201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Connect with us via Twitter and Facebook to stay updated on events, news, job postings and more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238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738" y="2107934"/>
            <a:ext cx="769833" cy="74242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Box 13"/>
          <p:cNvSpPr txBox="1"/>
          <p:nvPr/>
        </p:nvSpPr>
        <p:spPr>
          <a:xfrm>
            <a:off x="5524727" y="2107934"/>
            <a:ext cx="3619273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AOSA and SCST</a:t>
            </a:r>
          </a:p>
          <a:p>
            <a:pPr>
              <a:defRPr sz="16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www.linkedin.com/analyzeseeds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F81943-8673-4AC3-A94B-886C77FC4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755" y="3392471"/>
            <a:ext cx="748816" cy="742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833E53-DF68-43EF-8B95-1F336BEE4B1B}"/>
              </a:ext>
            </a:extLst>
          </p:cNvPr>
          <p:cNvSpPr txBox="1"/>
          <p:nvPr/>
        </p:nvSpPr>
        <p:spPr>
          <a:xfrm>
            <a:off x="5524727" y="3392470"/>
            <a:ext cx="3472690" cy="892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>
              <a:defRPr sz="20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AOSA and SCST</a:t>
            </a:r>
          </a:p>
          <a:p>
            <a:pPr>
              <a:defRPr sz="16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www.youtube.com </a:t>
            </a:r>
          </a:p>
          <a:p>
            <a:pPr>
              <a:defRPr sz="16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Seed Analysts</a:t>
            </a:r>
          </a:p>
        </p:txBody>
      </p:sp>
      <p:pic>
        <p:nvPicPr>
          <p:cNvPr id="5" name="Picture 4" descr="A black square with white x in it&#10;&#10;Description automatically generated">
            <a:extLst>
              <a:ext uri="{FF2B5EF4-FFF2-40B4-BE49-F238E27FC236}">
                <a16:creationId xmlns:a16="http://schemas.microsoft.com/office/drawing/2014/main" id="{2927F768-C9DB-8045-6126-E84989025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10" y="3032867"/>
            <a:ext cx="1259855" cy="12598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54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48006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horses in a fenced in pasture&#10;&#10;Description automatically generated">
            <a:extLst>
              <a:ext uri="{FF2B5EF4-FFF2-40B4-BE49-F238E27FC236}">
                <a16:creationId xmlns:a16="http://schemas.microsoft.com/office/drawing/2014/main" id="{01CA21C0-0171-2910-0CB4-B3D8078F6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r="5452" b="-4"/>
          <a:stretch/>
        </p:blipFill>
        <p:spPr>
          <a:xfrm>
            <a:off x="519309" y="643467"/>
            <a:ext cx="2236812" cy="2475653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998" y="487090"/>
            <a:ext cx="269113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logo with a star and a black and white circle&#10;&#10;Description automatically generated">
            <a:extLst>
              <a:ext uri="{FF2B5EF4-FFF2-40B4-BE49-F238E27FC236}">
                <a16:creationId xmlns:a16="http://schemas.microsoft.com/office/drawing/2014/main" id="{683F84D4-5105-7AA1-5025-DF5049F3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38" y="1049219"/>
            <a:ext cx="2439677" cy="167117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360367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group of people playing instruments in a wooden room&#10;&#10;Description automatically generated">
            <a:extLst>
              <a:ext uri="{FF2B5EF4-FFF2-40B4-BE49-F238E27FC236}">
                <a16:creationId xmlns:a16="http://schemas.microsoft.com/office/drawing/2014/main" id="{A5C478ED-4425-9F42-DBA7-270C28596F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r="23746"/>
          <a:stretch/>
        </p:blipFill>
        <p:spPr>
          <a:xfrm>
            <a:off x="516468" y="3748194"/>
            <a:ext cx="2229593" cy="2471631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69213" y="487090"/>
            <a:ext cx="2691128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2927FFFA-4149-846A-A431-A4920B8425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9" r="2" b="18262"/>
          <a:stretch/>
        </p:blipFill>
        <p:spPr>
          <a:xfrm rot="5400000">
            <a:off x="1720562" y="2219513"/>
            <a:ext cx="5571066" cy="2433033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126" y="3603670"/>
            <a:ext cx="270087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eatballs being cooked in a large container&#10;&#10;Description automatically generated">
            <a:extLst>
              <a:ext uri="{FF2B5EF4-FFF2-40B4-BE49-F238E27FC236}">
                <a16:creationId xmlns:a16="http://schemas.microsoft.com/office/drawing/2014/main" id="{16AA49FF-BDDC-7855-B69A-6A5822CC6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38" y="4438597"/>
            <a:ext cx="2439677" cy="10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643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rrently focusing on critical elements of the proposed USTO bylaws…"/>
          <p:cNvSpPr txBox="1"/>
          <p:nvPr/>
        </p:nvSpPr>
        <p:spPr>
          <a:xfrm>
            <a:off x="4537345" y="2764727"/>
            <a:ext cx="69312" cy="408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342900">
              <a:lnSpc>
                <a:spcPct val="170000"/>
              </a:lnSpc>
              <a:buSzPct val="100000"/>
              <a:defRPr sz="2000" b="1">
                <a:solidFill>
                  <a:srgbClr val="293E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 b="1" dirty="0">
              <a:solidFill>
                <a:srgbClr val="293E1D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5A9CC8-A097-430E-FBD3-8615873F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544" y="672584"/>
            <a:ext cx="4941899" cy="55399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en-US" sz="3100" b="1" dirty="0"/>
              <a:t>2023 Awards &amp; Accolades</a:t>
            </a:r>
            <a:br>
              <a:rPr lang="en-US" b="1" dirty="0"/>
            </a:br>
            <a:br>
              <a:rPr lang="en-US" b="1" dirty="0"/>
            </a:br>
            <a:br>
              <a:rPr lang="en-US" sz="1575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br>
              <a:rPr lang="en-US" sz="1575" b="1" dirty="0">
                <a:solidFill>
                  <a:srgbClr val="6AAC91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</a:b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5AE64A-F8E2-0DB4-C188-91ABD87C6452}"/>
              </a:ext>
            </a:extLst>
          </p:cNvPr>
          <p:cNvSpPr txBox="1"/>
          <p:nvPr/>
        </p:nvSpPr>
        <p:spPr>
          <a:xfrm>
            <a:off x="2278197" y="2477263"/>
            <a:ext cx="22938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800" i="1" dirty="0">
                <a:solidFill>
                  <a:prstClr val="black"/>
                </a:solidFill>
                <a:latin typeface="Century Gothic" panose="020B0502020202020204"/>
              </a:rPr>
              <a:t>Meritorious Service</a:t>
            </a:r>
          </a:p>
          <a:p>
            <a:pPr marL="342900" lvl="1" defTabSz="342900"/>
            <a:r>
              <a:rPr lang="en-US" sz="2800" b="1" dirty="0">
                <a:solidFill>
                  <a:prstClr val="black"/>
                </a:solidFill>
                <a:latin typeface="Century Gothic" panose="020B0502020202020204"/>
              </a:rPr>
              <a:t>Jane Penrose</a:t>
            </a:r>
          </a:p>
          <a:p>
            <a:pPr marL="557213" lvl="1" indent="-214313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D2425C-A7DC-2206-5152-EAEE2A47054A}"/>
              </a:ext>
            </a:extLst>
          </p:cNvPr>
          <p:cNvSpPr txBox="1"/>
          <p:nvPr/>
        </p:nvSpPr>
        <p:spPr>
          <a:xfrm>
            <a:off x="4994712" y="2477263"/>
            <a:ext cx="24308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800" i="1" dirty="0">
                <a:solidFill>
                  <a:prstClr val="black"/>
                </a:solidFill>
                <a:latin typeface="Century Gothic" panose="020B0502020202020204"/>
              </a:rPr>
              <a:t>Distinguished Service</a:t>
            </a:r>
          </a:p>
          <a:p>
            <a:pPr marL="342900" lvl="1" defTabSz="342900"/>
            <a:r>
              <a:rPr lang="en-US" sz="2400" b="1" dirty="0">
                <a:solidFill>
                  <a:prstClr val="black"/>
                </a:solidFill>
                <a:latin typeface="Century Gothic" panose="020B0502020202020204"/>
              </a:rPr>
              <a:t>Janine Maruschak 17 years of Service</a:t>
            </a: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F81D83D2-283F-FE86-7F73-19AAF8F17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05" y="5287224"/>
            <a:ext cx="2688904" cy="1231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0400E-F5CB-40CB-2405-9CB11A92E131}"/>
              </a:ext>
            </a:extLst>
          </p:cNvPr>
          <p:cNvSpPr txBox="1"/>
          <p:nvPr/>
        </p:nvSpPr>
        <p:spPr>
          <a:xfrm>
            <a:off x="5706645" y="1774683"/>
            <a:ext cx="1006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solidFill>
                  <a:prstClr val="black"/>
                </a:solidFill>
                <a:latin typeface="Century Gothic" panose="020B0502020202020204"/>
              </a:rPr>
              <a:t>AOSA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91AB2-71B6-FEA6-3EE4-57DA59E8C967}"/>
              </a:ext>
            </a:extLst>
          </p:cNvPr>
          <p:cNvSpPr txBox="1"/>
          <p:nvPr/>
        </p:nvSpPr>
        <p:spPr>
          <a:xfrm>
            <a:off x="2838261" y="1774683"/>
            <a:ext cx="783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solidFill>
                  <a:prstClr val="black"/>
                </a:solidFill>
                <a:latin typeface="Century Gothic" panose="020B0502020202020204"/>
              </a:rPr>
              <a:t>SCST</a:t>
            </a:r>
          </a:p>
        </p:txBody>
      </p:sp>
    </p:spTree>
    <p:extLst>
      <p:ext uri="{BB962C8B-B14F-4D97-AF65-F5344CB8AC3E}">
        <p14:creationId xmlns:p14="http://schemas.microsoft.com/office/powerpoint/2010/main" val="305963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5" name="Rectangle 304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CB6215-04DD-A7CD-BE51-E4EBB7D7C810}"/>
              </a:ext>
            </a:extLst>
          </p:cNvPr>
          <p:cNvSpPr txBox="1"/>
          <p:nvPr/>
        </p:nvSpPr>
        <p:spPr>
          <a:xfrm>
            <a:off x="630936" y="334644"/>
            <a:ext cx="7882128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AOSA/SCST Executive Office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51299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Jess Peterson - SCST Executive Director"/>
          <p:cNvSpPr txBox="1"/>
          <p:nvPr/>
        </p:nvSpPr>
        <p:spPr>
          <a:xfrm>
            <a:off x="3491323" y="1737360"/>
            <a:ext cx="3533711" cy="359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758952">
              <a:spcAft>
                <a:spcPts val="600"/>
              </a:spcAft>
            </a:pPr>
            <a:r>
              <a:rPr sz="1826" b="1" kern="12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Jess Peterson </a:t>
            </a:r>
            <a:r>
              <a:rPr lang="en-US" sz="1826" b="1" kern="12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sz="1826" b="1" kern="12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Executive Director</a:t>
            </a:r>
            <a:endParaRPr/>
          </a:p>
        </p:txBody>
      </p:sp>
      <p:sp>
        <p:nvSpPr>
          <p:cNvPr id="297" name="Oversees SCST Operations…"/>
          <p:cNvSpPr txBox="1"/>
          <p:nvPr/>
        </p:nvSpPr>
        <p:spPr>
          <a:xfrm>
            <a:off x="3491323" y="2096150"/>
            <a:ext cx="2654890" cy="180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49792" indent="-149792" defTabSz="758952">
              <a:lnSpc>
                <a:spcPct val="11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Oversees </a:t>
            </a:r>
            <a:r>
              <a:rPr lang="en-US"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AOS &amp; </a:t>
            </a: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SCST Operations</a:t>
            </a:r>
          </a:p>
          <a:p>
            <a:pPr marL="149792" indent="-149792" defTabSz="758952">
              <a:lnSpc>
                <a:spcPct val="11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Implements Programs and Policies</a:t>
            </a:r>
          </a:p>
          <a:p>
            <a:pPr marL="149792" indent="-149792" defTabSz="758952">
              <a:lnSpc>
                <a:spcPct val="11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Annual Meeting Management</a:t>
            </a:r>
          </a:p>
          <a:p>
            <a:pPr marL="149792" indent="-149792" defTabSz="758952">
              <a:lnSpc>
                <a:spcPct val="11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Ensures Budget Compliance</a:t>
            </a:r>
          </a:p>
          <a:p>
            <a:pPr marL="149792" indent="-149792" defTabSz="758952">
              <a:lnSpc>
                <a:spcPct val="11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Outreach and Public Relations</a:t>
            </a:r>
          </a:p>
          <a:p>
            <a:pPr marL="149792" indent="-149792" defTabSz="758952">
              <a:lnSpc>
                <a:spcPct val="11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Admin Support to Elected Officers</a:t>
            </a:r>
            <a:endParaRPr dirty="0"/>
          </a:p>
        </p:txBody>
      </p:sp>
      <p:pic>
        <p:nvPicPr>
          <p:cNvPr id="298" name="Screen Shot 2019-05-23 at 9.39.40 AM.png" descr="Screen Shot 2019-05-23 at 9.39.4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35" y="4195317"/>
            <a:ext cx="1544398" cy="1990687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Kelly Polzin - SCST Director of Membership Services"/>
          <p:cNvSpPr txBox="1"/>
          <p:nvPr/>
        </p:nvSpPr>
        <p:spPr>
          <a:xfrm>
            <a:off x="1357658" y="4133718"/>
            <a:ext cx="3840958" cy="359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758952">
              <a:spcAft>
                <a:spcPts val="600"/>
              </a:spcAft>
            </a:pPr>
            <a:r>
              <a:rPr sz="1826" b="1" kern="12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Kelly Polzin </a:t>
            </a:r>
            <a:r>
              <a:rPr lang="en-US" sz="1826" b="1" kern="12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sz="1826" b="1" kern="12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Director of </a:t>
            </a:r>
            <a:r>
              <a:rPr lang="en-US" sz="1826" b="1" kern="12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Operations</a:t>
            </a:r>
            <a:endParaRPr/>
          </a:p>
        </p:txBody>
      </p:sp>
      <p:sp>
        <p:nvSpPr>
          <p:cNvPr id="300" name="Maintains Membership Services…"/>
          <p:cNvSpPr txBox="1"/>
          <p:nvPr/>
        </p:nvSpPr>
        <p:spPr>
          <a:xfrm>
            <a:off x="1339909" y="4492509"/>
            <a:ext cx="4203647" cy="224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49792" indent="-149792" defTabSz="758952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Maintains Membership Services</a:t>
            </a:r>
          </a:p>
          <a:p>
            <a:pPr marL="149792" indent="-149792" defTabSz="758952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Manages and Updates</a:t>
            </a:r>
            <a:r>
              <a:rPr lang="en-US"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 all Training Manuals &amp; Handbooks</a:t>
            </a:r>
            <a:endParaRPr sz="1328" kern="1200" dirty="0">
              <a:solidFill>
                <a:srgbClr val="2D431F"/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149792" indent="-149792" defTabSz="758952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Processes and Tracks Publication Orders</a:t>
            </a:r>
          </a:p>
          <a:p>
            <a:pPr marL="149792" indent="-149792" defTabSz="758952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Manages Social Media and Email Inquiries</a:t>
            </a:r>
          </a:p>
          <a:p>
            <a:pPr marL="149792" indent="-149792" defTabSz="758952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Manages Committee Activities</a:t>
            </a:r>
          </a:p>
          <a:p>
            <a:pPr marL="149792" indent="-149792" defTabSz="758952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Maintains Exam Candidate Database</a:t>
            </a:r>
            <a:endParaRPr lang="en-US" sz="1328" kern="1200" dirty="0">
              <a:solidFill>
                <a:srgbClr val="2D431F"/>
              </a:solidFill>
              <a:latin typeface="Times New Roman"/>
              <a:ea typeface="+mn-ea"/>
              <a:cs typeface="Times New Roman"/>
              <a:sym typeface="Times New Roman"/>
            </a:endParaRPr>
          </a:p>
          <a:p>
            <a:pPr marL="149792" indent="-149792" defTabSz="758952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2D431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328" kern="1200" dirty="0">
                <a:solidFill>
                  <a:srgbClr val="2D431F"/>
                </a:solidFill>
                <a:latin typeface="Times New Roman"/>
                <a:ea typeface="+mn-ea"/>
                <a:cs typeface="Times New Roman"/>
                <a:sym typeface="Times New Roman"/>
              </a:rPr>
              <a:t>Updates and Maintains analyzeseeds.com</a:t>
            </a:r>
            <a:endParaRPr dirty="0"/>
          </a:p>
        </p:txBody>
      </p:sp>
      <p:pic>
        <p:nvPicPr>
          <p:cNvPr id="4" name="Picture 3" descr="A person in a suit and tie">
            <a:extLst>
              <a:ext uri="{FF2B5EF4-FFF2-40B4-BE49-F238E27FC236}">
                <a16:creationId xmlns:a16="http://schemas.microsoft.com/office/drawing/2014/main" id="{3488E663-592C-EA6D-E928-78F1E2331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0" y="1887705"/>
            <a:ext cx="2654890" cy="19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1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5" name="Rectangle 314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836BF-0B0D-3858-8619-0ADAEB4C7F38}"/>
              </a:ext>
            </a:extLst>
          </p:cNvPr>
          <p:cNvSpPr txBox="1"/>
          <p:nvPr/>
        </p:nvSpPr>
        <p:spPr>
          <a:xfrm>
            <a:off x="630936" y="334644"/>
            <a:ext cx="7882128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AOSA/SCST Executive Office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51299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Kristin Albers - SCST Director of Finance"/>
          <p:cNvSpPr txBox="1"/>
          <p:nvPr/>
        </p:nvSpPr>
        <p:spPr>
          <a:xfrm>
            <a:off x="1312697" y="4500756"/>
            <a:ext cx="3827006" cy="376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768096">
              <a:spcAft>
                <a:spcPts val="600"/>
              </a:spcAft>
            </a:pPr>
            <a:r>
              <a:rPr lang="en-US" sz="1848" dirty="0"/>
              <a:t>Vivian </a:t>
            </a:r>
            <a:r>
              <a:rPr lang="en-US" sz="1848" dirty="0" err="1"/>
              <a:t>Wintson</a:t>
            </a:r>
            <a:r>
              <a:rPr sz="1848" b="1" kern="1200" dirty="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Director of Finance</a:t>
            </a:r>
            <a:endParaRPr dirty="0"/>
          </a:p>
        </p:txBody>
      </p:sp>
      <p:sp>
        <p:nvSpPr>
          <p:cNvPr id="307" name="Manages Online Accounts Payable System…"/>
          <p:cNvSpPr txBox="1"/>
          <p:nvPr/>
        </p:nvSpPr>
        <p:spPr>
          <a:xfrm>
            <a:off x="1312697" y="4863437"/>
            <a:ext cx="3217921" cy="1409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Manages Online Accounts Payable System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Manages Expense Reports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Scheduling of Outside Audits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Manages Cash Flow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Maintains Payment Information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Vendor Point of Contact</a:t>
            </a:r>
            <a:endParaRPr/>
          </a:p>
        </p:txBody>
      </p:sp>
      <p:sp>
        <p:nvSpPr>
          <p:cNvPr id="308" name="Kelly Fogarty - AOSA Event Operations"/>
          <p:cNvSpPr txBox="1"/>
          <p:nvPr/>
        </p:nvSpPr>
        <p:spPr>
          <a:xfrm>
            <a:off x="3634425" y="1826467"/>
            <a:ext cx="4190020" cy="344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768096">
              <a:spcAft>
                <a:spcPts val="600"/>
              </a:spcAft>
            </a:pPr>
            <a:r>
              <a:rPr sz="1848" b="1" kern="12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Kelly Fogarty - AOSA Event Operations </a:t>
            </a:r>
            <a:endParaRPr/>
          </a:p>
        </p:txBody>
      </p:sp>
      <p:sp>
        <p:nvSpPr>
          <p:cNvPr id="309" name="Act as Liaison to Host/Local Planning Committees…"/>
          <p:cNvSpPr txBox="1"/>
          <p:nvPr/>
        </p:nvSpPr>
        <p:spPr>
          <a:xfrm>
            <a:off x="3634425" y="2171375"/>
            <a:ext cx="3769114" cy="1409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Act as Liaison to Host/Local Planning Committees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Manage Negotiations and Requests From Host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Act as Liaison to Hotel Negotiator 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Point of Contact for Annual Meeting 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Provide Insight in Preparing Bids</a:t>
            </a:r>
          </a:p>
          <a:p>
            <a:pPr marL="151596" indent="-151596" defTabSz="768096">
              <a:lnSpc>
                <a:spcPct val="120000"/>
              </a:lnSpc>
              <a:spcAft>
                <a:spcPts val="600"/>
              </a:spcAft>
              <a:buSzPct val="100000"/>
              <a:buChar char="•"/>
              <a:defRPr sz="1600">
                <a:solidFill>
                  <a:srgbClr val="31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44" kern="1200">
                <a:solidFill>
                  <a:srgbClr val="314922"/>
                </a:solidFill>
                <a:latin typeface="Times New Roman"/>
                <a:ea typeface="+mn-ea"/>
                <a:cs typeface="Times New Roman"/>
                <a:sym typeface="Times New Roman"/>
              </a:rPr>
              <a:t>Provide Consulting for Annual Meeting Tours</a:t>
            </a:r>
            <a:endParaRPr/>
          </a:p>
        </p:txBody>
      </p:sp>
      <p:pic>
        <p:nvPicPr>
          <p:cNvPr id="310" name="Screen Shot 2019-05-23 at 10.49.19 AM.png" descr="Screen Shot 2019-05-23 at 10.49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97" y="1737360"/>
            <a:ext cx="1533702" cy="2007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close-up of a person&#10;&#10;Description automatically generated">
            <a:extLst>
              <a:ext uri="{FF2B5EF4-FFF2-40B4-BE49-F238E27FC236}">
                <a16:creationId xmlns:a16="http://schemas.microsoft.com/office/drawing/2014/main" id="{A69ABC4F-E4D1-4F25-1E51-2BE038430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44" y="4686626"/>
            <a:ext cx="1738265" cy="19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9144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993F9B9-7EB4-9224-36FA-92BD033F0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2"/>
          <a:stretch/>
        </p:blipFill>
        <p:spPr>
          <a:xfrm>
            <a:off x="20" y="-7624"/>
            <a:ext cx="9143980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54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3D graphic chart">
            <a:extLst>
              <a:ext uri="{FF2B5EF4-FFF2-40B4-BE49-F238E27FC236}">
                <a16:creationId xmlns:a16="http://schemas.microsoft.com/office/drawing/2014/main" id="{815BF23D-8074-FA47-D375-AD3C96356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r="-1" b="-1"/>
          <a:stretch/>
        </p:blipFill>
        <p:spPr>
          <a:xfrm>
            <a:off x="-2" y="-8371"/>
            <a:ext cx="6086465" cy="4470815"/>
          </a:xfrm>
          <a:prstGeom prst="rect">
            <a:avLst/>
          </a:prstGeom>
        </p:spPr>
      </p:pic>
      <p:pic>
        <p:nvPicPr>
          <p:cNvPr id="7" name="Picture 6" descr="Seedling growing on a tree trunk">
            <a:extLst>
              <a:ext uri="{FF2B5EF4-FFF2-40B4-BE49-F238E27FC236}">
                <a16:creationId xmlns:a16="http://schemas.microsoft.com/office/drawing/2014/main" id="{603DC1AA-538C-8488-BDFD-0036CCECE6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9" r="25536" b="-3"/>
          <a:stretch/>
        </p:blipFill>
        <p:spPr>
          <a:xfrm>
            <a:off x="6086469" y="-8371"/>
            <a:ext cx="3057525" cy="44708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2444"/>
            <a:ext cx="6086468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4460944"/>
            <a:ext cx="6086463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CA90C-C333-687A-9E7E-F14C1132D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04" y="4768553"/>
            <a:ext cx="5150467" cy="11154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AOSA – SCST Consolidation  </a:t>
            </a:r>
            <a:r>
              <a:rPr lang="en-US" sz="3500" dirty="0">
                <a:solidFill>
                  <a:srgbClr val="FFFFFF"/>
                </a:solidFill>
              </a:rPr>
              <a:t>T</a:t>
            </a: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the Future and Beyond! </a:t>
            </a:r>
          </a:p>
        </p:txBody>
      </p:sp>
      <p:pic>
        <p:nvPicPr>
          <p:cNvPr id="9" name="Picture 8" descr="Person running up arrow">
            <a:extLst>
              <a:ext uri="{FF2B5EF4-FFF2-40B4-BE49-F238E27FC236}">
                <a16:creationId xmlns:a16="http://schemas.microsoft.com/office/drawing/2014/main" id="{A904E9E6-40DB-AF73-6CD2-8F6FC1E386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r="7073" b="-1"/>
          <a:stretch/>
        </p:blipFill>
        <p:spPr>
          <a:xfrm>
            <a:off x="6086469" y="4454317"/>
            <a:ext cx="3057525" cy="24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35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Integral">
  <a:themeElements>
    <a:clrScheme name="Integ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0000FF"/>
      </a:hlink>
      <a:folHlink>
        <a:srgbClr val="FF00FF"/>
      </a:folHlink>
    </a:clrScheme>
    <a:fontScheme name="Integra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6031</TotalTime>
  <Words>1560</Words>
  <Application>Microsoft Office PowerPoint</Application>
  <PresentationFormat>On-screen Show (4:3)</PresentationFormat>
  <Paragraphs>250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Aharoni</vt:lpstr>
      <vt:lpstr>Amasis MT Pro</vt:lpstr>
      <vt:lpstr>Aptos</vt:lpstr>
      <vt:lpstr>Aptos Display</vt:lpstr>
      <vt:lpstr>Arial</vt:lpstr>
      <vt:lpstr>Calibri</vt:lpstr>
      <vt:lpstr>Calibri Light</vt:lpstr>
      <vt:lpstr>Calisto MT</vt:lpstr>
      <vt:lpstr>Century Gothic</vt:lpstr>
      <vt:lpstr>Times</vt:lpstr>
      <vt:lpstr>Times New Roman</vt:lpstr>
      <vt:lpstr>Tw Cen MT</vt:lpstr>
      <vt:lpstr>Tw Cen MT Condensed</vt:lpstr>
      <vt:lpstr>Verdana</vt:lpstr>
      <vt:lpstr>Wingdings 3</vt:lpstr>
      <vt:lpstr>Office Theme</vt:lpstr>
      <vt:lpstr>1_Office Theme</vt:lpstr>
      <vt:lpstr>2_Office Theme</vt:lpstr>
      <vt:lpstr>Wisp</vt:lpstr>
      <vt:lpstr>Acrobat Document</vt:lpstr>
      <vt:lpstr>PowerPoint Presentation</vt:lpstr>
      <vt:lpstr>PowerPoint Presentation</vt:lpstr>
      <vt:lpstr>Bean Buddy Walk</vt:lpstr>
      <vt:lpstr>PowerPoint Presentation</vt:lpstr>
      <vt:lpstr>2023 Awards &amp; Accolades    </vt:lpstr>
      <vt:lpstr>PowerPoint Presentation</vt:lpstr>
      <vt:lpstr>PowerPoint Presentation</vt:lpstr>
      <vt:lpstr>PowerPoint Presentation</vt:lpstr>
      <vt:lpstr>AOSA – SCST Consolidation  To the Future and Beyond! </vt:lpstr>
      <vt:lpstr>Questions, Concerns, Complaints, Comments, Compliments</vt:lpstr>
      <vt:lpstr>AOSA/SCST Social Media Year in Review</vt:lpstr>
      <vt:lpstr>LinkedIn</vt:lpstr>
      <vt:lpstr>Top 3 LinkedIn Posts:</vt:lpstr>
      <vt:lpstr>Top 3 LinkedIn Posts:</vt:lpstr>
      <vt:lpstr>Top 3 LinkedIn Posts:</vt:lpstr>
      <vt:lpstr>Facebook </vt:lpstr>
      <vt:lpstr>Top 3 Facebook Posts</vt:lpstr>
      <vt:lpstr>Top 3 Facebook Posts</vt:lpstr>
      <vt:lpstr>Top 3 Facebook Posts</vt:lpstr>
      <vt:lpstr>Remember this?</vt:lpstr>
      <vt:lpstr>What’s New on www.analyzeseeds.com ? </vt:lpstr>
      <vt:lpstr>AOSA SCST Online Database Portal </vt:lpstr>
      <vt:lpstr>PowerPoint Presentation</vt:lpstr>
      <vt:lpstr>PowerPoint Presentation</vt:lpstr>
      <vt:lpstr>AOSA Membership</vt:lpstr>
      <vt:lpstr>AOSA Publications</vt:lpstr>
      <vt:lpstr>PowerPoint Presentation</vt:lpstr>
      <vt:lpstr>SCST Publications</vt:lpstr>
      <vt:lpstr>Uniformity Working Group  </vt:lpstr>
      <vt:lpstr>Job Postings</vt:lpstr>
      <vt:lpstr>Sponsorships</vt:lpstr>
      <vt:lpstr>Seed World &amp; Seed Today</vt:lpstr>
      <vt:lpstr>PowerPoint Presentation</vt:lpstr>
      <vt:lpstr>Sneak Peak… Future Annual Meetings </vt:lpstr>
      <vt:lpstr>AOSA SCST  2025 Annual Meeting  Missoula, Montana June 8-12, 2025 </vt:lpstr>
      <vt:lpstr>Host Hotel: Holiday Inn Missoula Downtown</vt:lpstr>
      <vt:lpstr>Getting to Missoula &amp; Things to Do</vt:lpstr>
      <vt:lpstr>See you in Missoula—June 2025! Check for updates here: https://analyzeseeds.com/annual-meetings/ </vt:lpstr>
      <vt:lpstr>Keep up with AOSA/SCST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Polzin</dc:creator>
  <cp:lastModifiedBy>Jess Peterson</cp:lastModifiedBy>
  <cp:revision>216</cp:revision>
  <dcterms:modified xsi:type="dcterms:W3CDTF">2024-06-06T13:44:00Z</dcterms:modified>
</cp:coreProperties>
</file>