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1"/>
  </p:notesMasterIdLst>
  <p:handoutMasterIdLst>
    <p:handoutMasterId r:id="rId22"/>
  </p:handoutMasterIdLst>
  <p:sldIdLst>
    <p:sldId id="257" r:id="rId2"/>
    <p:sldId id="336" r:id="rId3"/>
    <p:sldId id="338" r:id="rId4"/>
    <p:sldId id="337" r:id="rId5"/>
    <p:sldId id="325" r:id="rId6"/>
    <p:sldId id="333" r:id="rId7"/>
    <p:sldId id="275" r:id="rId8"/>
    <p:sldId id="301" r:id="rId9"/>
    <p:sldId id="298" r:id="rId10"/>
    <p:sldId id="314" r:id="rId11"/>
    <p:sldId id="316" r:id="rId12"/>
    <p:sldId id="317" r:id="rId13"/>
    <p:sldId id="321" r:id="rId14"/>
    <p:sldId id="282" r:id="rId15"/>
    <p:sldId id="324" r:id="rId16"/>
    <p:sldId id="322" r:id="rId17"/>
    <p:sldId id="323" r:id="rId18"/>
    <p:sldId id="335" r:id="rId19"/>
    <p:sldId id="334"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1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44" autoAdjust="0"/>
    <p:restoredTop sz="86431" autoAdjust="0"/>
  </p:normalViewPr>
  <p:slideViewPr>
    <p:cSldViewPr snapToGrid="0" snapToObjects="1">
      <p:cViewPr varScale="1">
        <p:scale>
          <a:sx n="46" d="100"/>
          <a:sy n="46" d="100"/>
        </p:scale>
        <p:origin x="-1032" y="-86"/>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2170"/>
    </p:cViewPr>
  </p:sorterViewPr>
  <p:notesViewPr>
    <p:cSldViewPr snapToGrid="0" snapToObjects="1">
      <p:cViewPr varScale="1">
        <p:scale>
          <a:sx n="80" d="100"/>
          <a:sy n="80" d="100"/>
        </p:scale>
        <p:origin x="-317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EF49971-7835-40BE-B668-8451287A4D50}" type="datetimeFigureOut">
              <a:rPr lang="en-US" smtClean="0"/>
              <a:t>5/17/2014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F0EDCC-4312-4402-AEC9-2BEC80E9E719}" type="slidenum">
              <a:rPr lang="en-US" smtClean="0"/>
              <a:t>‹#›</a:t>
            </a:fld>
            <a:endParaRPr lang="en-US"/>
          </a:p>
        </p:txBody>
      </p:sp>
    </p:spTree>
    <p:extLst>
      <p:ext uri="{BB962C8B-B14F-4D97-AF65-F5344CB8AC3E}">
        <p14:creationId xmlns:p14="http://schemas.microsoft.com/office/powerpoint/2010/main" val="161936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AE1041E-5EF6-4182-8059-8A29A50908A1}" type="datetimeFigureOut">
              <a:rPr lang="en-US" smtClean="0"/>
              <a:t>5/17/2014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245CE3-457F-4BCA-967D-482950D3F724}" type="slidenum">
              <a:rPr lang="en-US" smtClean="0"/>
              <a:t>‹#›</a:t>
            </a:fld>
            <a:endParaRPr lang="en-US"/>
          </a:p>
        </p:txBody>
      </p:sp>
    </p:spTree>
    <p:extLst>
      <p:ext uri="{BB962C8B-B14F-4D97-AF65-F5344CB8AC3E}">
        <p14:creationId xmlns:p14="http://schemas.microsoft.com/office/powerpoint/2010/main" val="153377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Importance of sampling/testing at beginning of food/feed chain</a:t>
            </a:r>
          </a:p>
        </p:txBody>
      </p:sp>
      <p:sp>
        <p:nvSpPr>
          <p:cNvPr id="4" name="Slide Number Placeholder 3"/>
          <p:cNvSpPr>
            <a:spLocks noGrp="1"/>
          </p:cNvSpPr>
          <p:nvPr>
            <p:ph type="sldNum" sz="quarter" idx="10"/>
          </p:nvPr>
        </p:nvSpPr>
        <p:spPr/>
        <p:txBody>
          <a:bodyPr/>
          <a:lstStyle/>
          <a:p>
            <a:fld id="{C5245CE3-457F-4BCA-967D-482950D3F724}" type="slidenum">
              <a:rPr lang="en-US" smtClean="0"/>
              <a:t>1</a:t>
            </a:fld>
            <a:endParaRPr lang="en-US"/>
          </a:p>
        </p:txBody>
      </p:sp>
    </p:spTree>
    <p:extLst>
      <p:ext uri="{BB962C8B-B14F-4D97-AF65-F5344CB8AC3E}">
        <p14:creationId xmlns:p14="http://schemas.microsoft.com/office/powerpoint/2010/main" val="2207667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positive or</a:t>
            </a:r>
            <a:r>
              <a:rPr lang="en-US" baseline="0" dirty="0" smtClean="0"/>
              <a:t> negative</a:t>
            </a:r>
            <a:r>
              <a:rPr lang="en-US" dirty="0" smtClean="0"/>
              <a:t> result</a:t>
            </a:r>
            <a:r>
              <a:rPr lang="en-US" baseline="0" dirty="0" smtClean="0"/>
              <a:t> calls for the destruction of all plants represented in the bulk. Much less expensive to do this the nursery here than at the breeder or foundation level.  </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10</a:t>
            </a:fld>
            <a:endParaRPr lang="en-US"/>
          </a:p>
        </p:txBody>
      </p:sp>
    </p:spTree>
    <p:extLst>
      <p:ext uri="{BB962C8B-B14F-4D97-AF65-F5344CB8AC3E}">
        <p14:creationId xmlns:p14="http://schemas.microsoft.com/office/powerpoint/2010/main" val="31205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a:t>
            </a:r>
            <a:r>
              <a:rPr lang="en-US" baseline="0" dirty="0" smtClean="0"/>
              <a:t> to accepting </a:t>
            </a:r>
            <a:r>
              <a:rPr lang="en-US" baseline="0" dirty="0" err="1" smtClean="0"/>
              <a:t>germplasm</a:t>
            </a:r>
            <a:r>
              <a:rPr lang="en-US" baseline="0" dirty="0" smtClean="0"/>
              <a:t> breeders may screen seed for desired and undesired traits. While seed chipping is also an option tissue testing parent plants is the most common screening method for parents to be used in trait introgression programs. Once the introgression has been completed </a:t>
            </a:r>
            <a:r>
              <a:rPr lang="en-US" baseline="0" dirty="0" err="1" smtClean="0"/>
              <a:t>selfing</a:t>
            </a:r>
            <a:r>
              <a:rPr lang="en-US" baseline="0" dirty="0" smtClean="0"/>
              <a:t> begins and more seed is generated. This seed can be sampled and tested as a screening process. </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11</a:t>
            </a:fld>
            <a:endParaRPr lang="en-US"/>
          </a:p>
        </p:txBody>
      </p:sp>
    </p:spTree>
    <p:extLst>
      <p:ext uri="{BB962C8B-B14F-4D97-AF65-F5344CB8AC3E}">
        <p14:creationId xmlns:p14="http://schemas.microsoft.com/office/powerpoint/2010/main" val="253634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prior to parent seed production</a:t>
            </a:r>
            <a:r>
              <a:rPr lang="en-US" baseline="0" dirty="0" smtClean="0"/>
              <a:t> and in some cases violates one of the </a:t>
            </a:r>
            <a:r>
              <a:rPr lang="en-US" baseline="0" dirty="0" err="1" smtClean="0"/>
              <a:t>tenents</a:t>
            </a:r>
            <a:r>
              <a:rPr lang="en-US" baseline="0" dirty="0" smtClean="0"/>
              <a:t> of </a:t>
            </a:r>
            <a:r>
              <a:rPr lang="en-US" baseline="0" dirty="0" err="1" smtClean="0"/>
              <a:t>SeedCalc</a:t>
            </a:r>
            <a:r>
              <a:rPr lang="en-US" baseline="0" dirty="0" smtClean="0"/>
              <a:t> by testing more than 10% of the population or seed lot.</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12</a:t>
            </a:fld>
            <a:endParaRPr lang="en-US"/>
          </a:p>
        </p:txBody>
      </p:sp>
    </p:spTree>
    <p:extLst>
      <p:ext uri="{BB962C8B-B14F-4D97-AF65-F5344CB8AC3E}">
        <p14:creationId xmlns:p14="http://schemas.microsoft.com/office/powerpoint/2010/main" val="421221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seed enters</a:t>
            </a:r>
            <a:r>
              <a:rPr lang="en-US" baseline="0" dirty="0" smtClean="0"/>
              <a:t> the production phase the primary method for </a:t>
            </a:r>
            <a:r>
              <a:rPr lang="en-US" baseline="0" dirty="0" err="1" smtClean="0"/>
              <a:t>maintaing</a:t>
            </a:r>
            <a:r>
              <a:rPr lang="en-US" baseline="0" dirty="0" smtClean="0"/>
              <a:t> the identity and purity of the breeder’s work is through traditional seed production techniques and seed </a:t>
            </a:r>
            <a:r>
              <a:rPr lang="en-US" baseline="0" dirty="0" err="1" smtClean="0"/>
              <a:t>samplng</a:t>
            </a:r>
            <a:r>
              <a:rPr lang="en-US" baseline="0" dirty="0" smtClean="0"/>
              <a:t>. </a:t>
            </a:r>
            <a:r>
              <a:rPr lang="en-US" dirty="0" smtClean="0"/>
              <a:t>Where</a:t>
            </a:r>
            <a:r>
              <a:rPr lang="en-US" baseline="0" dirty="0" smtClean="0"/>
              <a:t> “purity” is &lt; 95% the seed cannot be labeled as a variety, &lt; 98% fails to qualify for a foundation inbred…techniques for self pollinated crops are designed to prevent mechanical contamination as opposed to cross pollination</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13</a:t>
            </a:fld>
            <a:endParaRPr lang="en-US"/>
          </a:p>
        </p:txBody>
      </p:sp>
    </p:spTree>
    <p:extLst>
      <p:ext uri="{BB962C8B-B14F-4D97-AF65-F5344CB8AC3E}">
        <p14:creationId xmlns:p14="http://schemas.microsoft.com/office/powerpoint/2010/main" val="3986958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Examples of techniques in hybrid crops includes… Seed laws require 95% hybridity to be labeled as such…</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14</a:t>
            </a:fld>
            <a:endParaRPr lang="en-US"/>
          </a:p>
        </p:txBody>
      </p:sp>
    </p:spTree>
    <p:extLst>
      <p:ext uri="{BB962C8B-B14F-4D97-AF65-F5344CB8AC3E}">
        <p14:creationId xmlns:p14="http://schemas.microsoft.com/office/powerpoint/2010/main" val="1787444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 inspections</a:t>
            </a:r>
            <a:r>
              <a:rPr lang="en-US" baseline="0" dirty="0" smtClean="0"/>
              <a:t> can tell you many things…the primary means of determining the effectiveness of productions practices are seed samples.</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15</a:t>
            </a:fld>
            <a:endParaRPr lang="en-US"/>
          </a:p>
        </p:txBody>
      </p:sp>
    </p:spTree>
    <p:extLst>
      <p:ext uri="{BB962C8B-B14F-4D97-AF65-F5344CB8AC3E}">
        <p14:creationId xmlns:p14="http://schemas.microsoft.com/office/powerpoint/2010/main" val="289761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fall</a:t>
            </a:r>
            <a:r>
              <a:rPr lang="en-US" baseline="0" dirty="0" smtClean="0"/>
              <a:t> into one of two broad categories…</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16</a:t>
            </a:fld>
            <a:endParaRPr lang="en-US"/>
          </a:p>
        </p:txBody>
      </p:sp>
    </p:spTree>
    <p:extLst>
      <p:ext uri="{BB962C8B-B14F-4D97-AF65-F5344CB8AC3E}">
        <p14:creationId xmlns:p14="http://schemas.microsoft.com/office/powerpoint/2010/main" val="2530480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Specialty production is often patterned after traditional</a:t>
            </a:r>
            <a:r>
              <a:rPr lang="en-US" baseline="0" dirty="0" smtClean="0"/>
              <a:t> seed production. Farmers follow the traditional seed production practices through…</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17</a:t>
            </a:fld>
            <a:endParaRPr lang="en-US"/>
          </a:p>
        </p:txBody>
      </p:sp>
    </p:spTree>
    <p:extLst>
      <p:ext uri="{BB962C8B-B14F-4D97-AF65-F5344CB8AC3E}">
        <p14:creationId xmlns:p14="http://schemas.microsoft.com/office/powerpoint/2010/main" val="1088079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opinion the</a:t>
            </a:r>
            <a:r>
              <a:rPr lang="en-US" baseline="0" dirty="0" smtClean="0"/>
              <a:t> only way to ensure the </a:t>
            </a:r>
            <a:r>
              <a:rPr lang="en-US" baseline="0" dirty="0" err="1" smtClean="0"/>
              <a:t>indentity</a:t>
            </a:r>
            <a:r>
              <a:rPr lang="en-US" baseline="0" dirty="0" smtClean="0"/>
              <a:t> and purity of seeds and grains is by managing critical control points with the traditional and new purity practices…</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18</a:t>
            </a:fld>
            <a:endParaRPr lang="en-US"/>
          </a:p>
        </p:txBody>
      </p:sp>
    </p:spTree>
    <p:extLst>
      <p:ext uri="{BB962C8B-B14F-4D97-AF65-F5344CB8AC3E}">
        <p14:creationId xmlns:p14="http://schemas.microsoft.com/office/powerpoint/2010/main" val="2777683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a:t>
            </a:r>
            <a:r>
              <a:rPr lang="en-US" baseline="0" dirty="0" smtClean="0"/>
              <a:t> a favorite quote for those charged with the improvement of crops; </a:t>
            </a:r>
            <a:r>
              <a:rPr lang="en-US" dirty="0" smtClean="0"/>
              <a:t>It was not the matter of the work,</a:t>
            </a:r>
            <a:r>
              <a:rPr lang="en-US" baseline="0" dirty="0" smtClean="0"/>
              <a:t> but the mind that went into it that counted and…</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19</a:t>
            </a:fld>
            <a:endParaRPr lang="en-US"/>
          </a:p>
        </p:txBody>
      </p:sp>
    </p:spTree>
    <p:extLst>
      <p:ext uri="{BB962C8B-B14F-4D97-AF65-F5344CB8AC3E}">
        <p14:creationId xmlns:p14="http://schemas.microsoft.com/office/powerpoint/2010/main" val="468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Breeder’s work was being</a:t>
            </a:r>
            <a:r>
              <a:rPr lang="en-US" baseline="0" dirty="0" smtClean="0"/>
              <a:t> lost. Mixtures at the hand of farmers decreased and erased the improvements made in </a:t>
            </a:r>
            <a:r>
              <a:rPr lang="en-US" baseline="0" dirty="0" err="1" smtClean="0"/>
              <a:t>standability</a:t>
            </a:r>
            <a:r>
              <a:rPr lang="en-US" baseline="0" dirty="0" smtClean="0"/>
              <a:t>, uniformity, </a:t>
            </a:r>
            <a:r>
              <a:rPr lang="en-US" baseline="0" dirty="0" err="1" smtClean="0"/>
              <a:t>harvestibility</a:t>
            </a:r>
            <a:r>
              <a:rPr lang="en-US" baseline="0" dirty="0" smtClean="0"/>
              <a:t> and </a:t>
            </a:r>
            <a:r>
              <a:rPr lang="en-US" u="sng" baseline="0" dirty="0" smtClean="0"/>
              <a:t>most importantly yield</a:t>
            </a:r>
            <a:r>
              <a:rPr lang="en-US" u="none" baseline="0" dirty="0" smtClean="0"/>
              <a:t>. Inspection in the field was no substitute for good seed production practices. Field Inspection is essentially a large </a:t>
            </a:r>
            <a:r>
              <a:rPr lang="en-US" u="none" baseline="0" dirty="0" err="1" smtClean="0"/>
              <a:t>growout</a:t>
            </a:r>
            <a:r>
              <a:rPr lang="en-US" u="none" baseline="0" dirty="0" smtClean="0"/>
              <a:t>, a good place to see phenotypic clues and measure a seed company’s ability to maintain a variety.</a:t>
            </a:r>
            <a:endParaRPr lang="en-US" u="none" dirty="0"/>
          </a:p>
        </p:txBody>
      </p:sp>
      <p:sp>
        <p:nvSpPr>
          <p:cNvPr id="4" name="Slide Number Placeholder 3"/>
          <p:cNvSpPr>
            <a:spLocks noGrp="1"/>
          </p:cNvSpPr>
          <p:nvPr>
            <p:ph type="sldNum" sz="quarter" idx="10"/>
          </p:nvPr>
        </p:nvSpPr>
        <p:spPr/>
        <p:txBody>
          <a:bodyPr/>
          <a:lstStyle/>
          <a:p>
            <a:fld id="{C5245CE3-457F-4BCA-967D-482950D3F724}" type="slidenum">
              <a:rPr lang="en-US" smtClean="0"/>
              <a:t>2</a:t>
            </a:fld>
            <a:endParaRPr lang="en-US"/>
          </a:p>
        </p:txBody>
      </p:sp>
    </p:spTree>
    <p:extLst>
      <p:ext uri="{BB962C8B-B14F-4D97-AF65-F5344CB8AC3E}">
        <p14:creationId xmlns:p14="http://schemas.microsoft.com/office/powerpoint/2010/main" val="282020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a:t>
            </a:r>
            <a:r>
              <a:rPr lang="en-US" baseline="0" dirty="0" smtClean="0"/>
              <a:t> c</a:t>
            </a:r>
            <a:r>
              <a:rPr lang="en-US" dirty="0" smtClean="0"/>
              <a:t>ertification and its</a:t>
            </a:r>
            <a:r>
              <a:rPr lang="en-US" baseline="0" dirty="0" smtClean="0"/>
              <a:t> derivatives</a:t>
            </a:r>
            <a:r>
              <a:rPr lang="en-US" dirty="0" smtClean="0"/>
              <a:t> rely</a:t>
            </a:r>
            <a:r>
              <a:rPr lang="en-US" baseline="0" dirty="0" smtClean="0"/>
              <a:t> on a system of limited generations. Each generation has a standard both in the field and in the lab (see table). Traditional Field and Lab relies on phenotypic characteristics described by the breeder.</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3</a:t>
            </a:fld>
            <a:endParaRPr lang="en-US"/>
          </a:p>
        </p:txBody>
      </p:sp>
    </p:spTree>
    <p:extLst>
      <p:ext uri="{BB962C8B-B14F-4D97-AF65-F5344CB8AC3E}">
        <p14:creationId xmlns:p14="http://schemas.microsoft.com/office/powerpoint/2010/main" val="359459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public systems Breeder “release” in private development there are handoffs. Other interpretations and classifications based on the traditional system include…</a:t>
            </a:r>
            <a:endParaRPr lang="en-US" dirty="0" smtClean="0"/>
          </a:p>
          <a:p>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4</a:t>
            </a:fld>
            <a:endParaRPr lang="en-US"/>
          </a:p>
        </p:txBody>
      </p:sp>
    </p:spTree>
    <p:extLst>
      <p:ext uri="{BB962C8B-B14F-4D97-AF65-F5344CB8AC3E}">
        <p14:creationId xmlns:p14="http://schemas.microsoft.com/office/powerpoint/2010/main" val="613897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a:buFont typeface="Arial" pitchFamily="34" charset="0"/>
              <a:buNone/>
            </a:pPr>
            <a:r>
              <a:rPr lang="en-US" dirty="0" smtClean="0"/>
              <a:t>They may</a:t>
            </a:r>
            <a:r>
              <a:rPr lang="en-US" baseline="0" dirty="0" smtClean="0"/>
              <a:t> say nothing about GMO’s or the new “genetic purity question</a:t>
            </a:r>
            <a:r>
              <a:rPr lang="en-US" baseline="0" dirty="0" smtClean="0"/>
              <a:t>. </a:t>
            </a:r>
            <a:r>
              <a:rPr lang="en-US" dirty="0" smtClean="0"/>
              <a:t>The </a:t>
            </a:r>
            <a:r>
              <a:rPr lang="en-US" dirty="0" smtClean="0"/>
              <a:t>system continues</a:t>
            </a:r>
            <a:r>
              <a:rPr lang="en-US" baseline="0" dirty="0" smtClean="0"/>
              <a:t> to rely on phenotypic characteristics to </a:t>
            </a:r>
            <a:r>
              <a:rPr lang="en-US" kern="0" dirty="0" smtClean="0"/>
              <a:t>“To insure identity and purity [of seed] to the purchaser through certification of seed” </a:t>
            </a:r>
            <a:r>
              <a:rPr lang="en-US" sz="1400" i="1" kern="0" dirty="0" smtClean="0"/>
              <a:t>– </a:t>
            </a:r>
            <a:r>
              <a:rPr lang="en-US" sz="1200" i="1" kern="0" dirty="0" smtClean="0"/>
              <a:t>A.L. Lang, 50 Years of Service A History of Seed Certification</a:t>
            </a:r>
            <a:r>
              <a:rPr lang="en-US" sz="1200" i="1" kern="0" baseline="0" dirty="0" smtClean="0"/>
              <a:t> </a:t>
            </a:r>
            <a:r>
              <a:rPr lang="en-US" sz="1200" i="1" kern="0" dirty="0" smtClean="0"/>
              <a:t>in Illinois 1922-1972</a:t>
            </a:r>
            <a:endParaRPr lang="en-US" sz="1200" kern="0" dirty="0"/>
          </a:p>
        </p:txBody>
      </p:sp>
      <p:sp>
        <p:nvSpPr>
          <p:cNvPr id="4" name="Slide Number Placeholder 3"/>
          <p:cNvSpPr>
            <a:spLocks noGrp="1"/>
          </p:cNvSpPr>
          <p:nvPr>
            <p:ph type="sldNum" sz="quarter" idx="10"/>
          </p:nvPr>
        </p:nvSpPr>
        <p:spPr/>
        <p:txBody>
          <a:bodyPr/>
          <a:lstStyle/>
          <a:p>
            <a:fld id="{C5245CE3-457F-4BCA-967D-482950D3F724}" type="slidenum">
              <a:rPr lang="en-US" smtClean="0"/>
              <a:t>5</a:t>
            </a:fld>
            <a:endParaRPr lang="en-US"/>
          </a:p>
        </p:txBody>
      </p:sp>
    </p:spTree>
    <p:extLst>
      <p:ext uri="{BB962C8B-B14F-4D97-AF65-F5344CB8AC3E}">
        <p14:creationId xmlns:p14="http://schemas.microsoft.com/office/powerpoint/2010/main" val="4680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biotechnology has come to mean genetic modification,</a:t>
            </a:r>
            <a:r>
              <a:rPr lang="en-US" baseline="0" dirty="0" smtClean="0"/>
              <a:t> testing in the early phases of crop improvement and crop production continues to be very important.</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6</a:t>
            </a:fld>
            <a:endParaRPr lang="en-US"/>
          </a:p>
        </p:txBody>
      </p:sp>
    </p:spTree>
    <p:extLst>
      <p:ext uri="{BB962C8B-B14F-4D97-AF65-F5344CB8AC3E}">
        <p14:creationId xmlns:p14="http://schemas.microsoft.com/office/powerpoint/2010/main" val="3492261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Breeders must maintain the purity and</a:t>
            </a:r>
            <a:r>
              <a:rPr lang="en-US" baseline="0" dirty="0" smtClean="0"/>
              <a:t> identity of their materials or face the </a:t>
            </a:r>
            <a:r>
              <a:rPr lang="en-US" baseline="0" dirty="0" err="1" smtClean="0"/>
              <a:t>the</a:t>
            </a:r>
            <a:r>
              <a:rPr lang="en-US" baseline="0" dirty="0" smtClean="0"/>
              <a:t> expensive and sometimes impossible task of removing unwanted characteristics. This starts with suitable </a:t>
            </a:r>
            <a:r>
              <a:rPr lang="en-US" baseline="0" dirty="0" err="1" smtClean="0"/>
              <a:t>germplasm</a:t>
            </a:r>
            <a:r>
              <a:rPr lang="en-US" baseline="0" dirty="0" smtClean="0"/>
              <a:t>, however parents used for crossing are often census tested… </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7</a:t>
            </a:fld>
            <a:endParaRPr lang="en-US"/>
          </a:p>
        </p:txBody>
      </p:sp>
    </p:spTree>
    <p:extLst>
      <p:ext uri="{BB962C8B-B14F-4D97-AF65-F5344CB8AC3E}">
        <p14:creationId xmlns:p14="http://schemas.microsoft.com/office/powerpoint/2010/main" val="1479954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F1 plants are tested for desired and undesired traits as part of the selection process for further crossing or the beginning of the </a:t>
            </a:r>
            <a:r>
              <a:rPr lang="en-US" dirty="0" err="1" smtClean="0"/>
              <a:t>selfing</a:t>
            </a:r>
            <a:r>
              <a:rPr lang="en-US" baseline="0" dirty="0" smtClean="0"/>
              <a:t> process</a:t>
            </a:r>
            <a:r>
              <a:rPr lang="en-US" dirty="0" smtClean="0"/>
              <a:t>.</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8</a:t>
            </a:fld>
            <a:endParaRPr lang="en-US"/>
          </a:p>
        </p:txBody>
      </p:sp>
    </p:spTree>
    <p:extLst>
      <p:ext uri="{BB962C8B-B14F-4D97-AF65-F5344CB8AC3E}">
        <p14:creationId xmlns:p14="http://schemas.microsoft.com/office/powerpoint/2010/main" val="1659219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working with larger populations of plants bulk tissue screening may be used. Often times recipient rows and populations have been seed tested and bulk tissue screening is used pre-pollination to further purity the materials.</a:t>
            </a:r>
            <a:endParaRPr lang="en-US" dirty="0"/>
          </a:p>
        </p:txBody>
      </p:sp>
      <p:sp>
        <p:nvSpPr>
          <p:cNvPr id="4" name="Slide Number Placeholder 3"/>
          <p:cNvSpPr>
            <a:spLocks noGrp="1"/>
          </p:cNvSpPr>
          <p:nvPr>
            <p:ph type="sldNum" sz="quarter" idx="10"/>
          </p:nvPr>
        </p:nvSpPr>
        <p:spPr/>
        <p:txBody>
          <a:bodyPr/>
          <a:lstStyle/>
          <a:p>
            <a:fld id="{C5245CE3-457F-4BCA-967D-482950D3F724}" type="slidenum">
              <a:rPr lang="en-US" smtClean="0"/>
              <a:t>9</a:t>
            </a:fld>
            <a:endParaRPr lang="en-US"/>
          </a:p>
        </p:txBody>
      </p:sp>
    </p:spTree>
    <p:extLst>
      <p:ext uri="{BB962C8B-B14F-4D97-AF65-F5344CB8AC3E}">
        <p14:creationId xmlns:p14="http://schemas.microsoft.com/office/powerpoint/2010/main" val="13655993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2BE8F6CF-5E02-4E01-BE5C-636BDFF344E7}" type="slidenum">
              <a:rPr lang="en-US"/>
              <a:pPr/>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81" y="0"/>
            <a:ext cx="9132519" cy="157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0326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a:t>
            </a:r>
            <a:fld id="{F5E34BD3-419A-4213-B533-A2C41B289A95}" type="slidenum">
              <a:rPr lang="en-US"/>
              <a:pPr/>
              <a:t>‹#›</a:t>
            </a:fld>
            <a:endParaRPr lang="en-US"/>
          </a:p>
        </p:txBody>
      </p:sp>
    </p:spTree>
    <p:extLst>
      <p:ext uri="{BB962C8B-B14F-4D97-AF65-F5344CB8AC3E}">
        <p14:creationId xmlns:p14="http://schemas.microsoft.com/office/powerpoint/2010/main" val="1582103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r>
              <a:rPr lang="en-US" smtClean="0"/>
              <a:t>Slide </a:t>
            </a:r>
            <a:fld id="{27F52C3D-0F08-411B-AA44-2B3486386C07}" type="slidenum">
              <a:rPr lang="en-US" smtClean="0"/>
              <a:pPr/>
              <a:t>‹#›</a:t>
            </a:fld>
            <a:endParaRPr lang="en-US" dirty="0"/>
          </a:p>
        </p:txBody>
      </p: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481" y="0"/>
            <a:ext cx="9132519" cy="1573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58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CB5450B7-6C39-4D14-B99C-7B4B79288546}" type="slidenum">
              <a:rPr lang="en-US"/>
              <a:pPr/>
              <a:t>‹#›</a:t>
            </a:fld>
            <a:endParaRPr lang="en-US"/>
          </a:p>
        </p:txBody>
      </p:sp>
    </p:spTree>
    <p:extLst>
      <p:ext uri="{BB962C8B-B14F-4D97-AF65-F5344CB8AC3E}">
        <p14:creationId xmlns:p14="http://schemas.microsoft.com/office/powerpoint/2010/main" val="2812124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Slide </a:t>
            </a:r>
            <a:fld id="{BD081A07-F4A2-4956-AD1E-44721D4B34AF}" type="slidenum">
              <a:rPr lang="en-US"/>
              <a:pPr/>
              <a:t>‹#›</a:t>
            </a:fld>
            <a:endParaRPr lang="en-US"/>
          </a:p>
        </p:txBody>
      </p:sp>
    </p:spTree>
    <p:extLst>
      <p:ext uri="{BB962C8B-B14F-4D97-AF65-F5344CB8AC3E}">
        <p14:creationId xmlns:p14="http://schemas.microsoft.com/office/powerpoint/2010/main" val="191000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Slide </a:t>
            </a:r>
            <a:fld id="{D626EF31-3EF0-4F69-AD3A-4180650118E3}" type="slidenum">
              <a:rPr lang="en-US"/>
              <a:pPr/>
              <a:t>‹#›</a:t>
            </a:fld>
            <a:endParaRPr lang="en-US"/>
          </a:p>
        </p:txBody>
      </p:sp>
    </p:spTree>
    <p:extLst>
      <p:ext uri="{BB962C8B-B14F-4D97-AF65-F5344CB8AC3E}">
        <p14:creationId xmlns:p14="http://schemas.microsoft.com/office/powerpoint/2010/main" val="293158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Slide </a:t>
            </a:r>
            <a:fld id="{69B38CE6-AF25-41BA-BD7C-739233BCD2E3}" type="slidenum">
              <a:rPr lang="en-US"/>
              <a:pPr/>
              <a:t>‹#›</a:t>
            </a:fld>
            <a:endParaRPr lang="en-US"/>
          </a:p>
        </p:txBody>
      </p:sp>
    </p:spTree>
    <p:extLst>
      <p:ext uri="{BB962C8B-B14F-4D97-AF65-F5344CB8AC3E}">
        <p14:creationId xmlns:p14="http://schemas.microsoft.com/office/powerpoint/2010/main" val="927470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C31DCCD2-6EFE-468D-9D1E-7C9C79C9C495}" type="slidenum">
              <a:rPr lang="en-US"/>
              <a:pPr/>
              <a:t>‹#›</a:t>
            </a:fld>
            <a:endParaRPr lang="en-US"/>
          </a:p>
        </p:txBody>
      </p:sp>
    </p:spTree>
    <p:extLst>
      <p:ext uri="{BB962C8B-B14F-4D97-AF65-F5344CB8AC3E}">
        <p14:creationId xmlns:p14="http://schemas.microsoft.com/office/powerpoint/2010/main" val="3173169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a:t>
            </a:r>
            <a:fld id="{FF174DD5-2965-4B71-87B3-3B4B62FE4C24}" type="slidenum">
              <a:rPr lang="en-US"/>
              <a:pPr/>
              <a:t>‹#›</a:t>
            </a:fld>
            <a:endParaRPr lang="en-US"/>
          </a:p>
        </p:txBody>
      </p:sp>
    </p:spTree>
    <p:extLst>
      <p:ext uri="{BB962C8B-B14F-4D97-AF65-F5344CB8AC3E}">
        <p14:creationId xmlns:p14="http://schemas.microsoft.com/office/powerpoint/2010/main" val="318421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90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Title Line One</a:t>
            </a:r>
            <a:br>
              <a:rPr lang="en-US" smtClean="0"/>
            </a:br>
            <a:r>
              <a:rPr lang="en-US" smtClean="0"/>
              <a:t>Title Line Two</a:t>
            </a:r>
          </a:p>
        </p:txBody>
      </p:sp>
      <p:sp>
        <p:nvSpPr>
          <p:cNvPr id="80902" name="Text Placeholder 2"/>
          <p:cNvSpPr>
            <a:spLocks noGrp="1"/>
          </p:cNvSpPr>
          <p:nvPr>
            <p:ph type="body" idx="1"/>
          </p:nvPr>
        </p:nvSpPr>
        <p:spPr bwMode="auto">
          <a:xfrm>
            <a:off x="533400"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Footer Placeholder 4"/>
          <p:cNvSpPr>
            <a:spLocks noGrp="1"/>
          </p:cNvSpPr>
          <p:nvPr>
            <p:ph type="ftr" sz="quarter" idx="3"/>
          </p:nvPr>
        </p:nvSpPr>
        <p:spPr>
          <a:xfrm>
            <a:off x="3124200" y="6481141"/>
            <a:ext cx="2895600" cy="365125"/>
          </a:xfrm>
          <a:prstGeom prst="rect">
            <a:avLst/>
          </a:prstGeom>
        </p:spPr>
        <p:txBody>
          <a:bodyPr vert="horz" wrap="square" lIns="91440" tIns="45720" rIns="91440" bIns="45720" numCol="1" anchor="t" anchorCtr="0" compatLnSpc="1">
            <a:prstTxWarp prst="textNoShape">
              <a:avLst/>
            </a:prstTxWarp>
          </a:bodyPr>
          <a:lstStyle>
            <a:lvl1pPr>
              <a:defRPr sz="1200">
                <a:solidFill>
                  <a:srgbClr val="595959"/>
                </a:solidFill>
                <a:latin typeface="+mn-lt"/>
              </a:defRPr>
            </a:lvl1pPr>
          </a:lstStyle>
          <a:p>
            <a:endParaRPr lang="en-US" dirty="0"/>
          </a:p>
        </p:txBody>
      </p:sp>
      <p:sp>
        <p:nvSpPr>
          <p:cNvPr id="12" name="Slide Number Placeholder 5"/>
          <p:cNvSpPr>
            <a:spLocks noGrp="1"/>
          </p:cNvSpPr>
          <p:nvPr>
            <p:ph type="sldNum" sz="quarter" idx="4"/>
          </p:nvPr>
        </p:nvSpPr>
        <p:spPr>
          <a:xfrm>
            <a:off x="457200" y="6492134"/>
            <a:ext cx="914400" cy="320675"/>
          </a:xfrm>
          <a:prstGeom prst="rect">
            <a:avLst/>
          </a:prstGeom>
        </p:spPr>
        <p:txBody>
          <a:bodyPr vert="horz" wrap="square" lIns="91440" tIns="45720" rIns="91440" bIns="45720" numCol="1" anchor="t" anchorCtr="0" compatLnSpc="1">
            <a:prstTxWarp prst="textNoShape">
              <a:avLst/>
            </a:prstTxWarp>
          </a:bodyPr>
          <a:lstStyle>
            <a:lvl1pPr>
              <a:defRPr sz="1200">
                <a:solidFill>
                  <a:srgbClr val="595959"/>
                </a:solidFill>
                <a:latin typeface="+mn-lt"/>
              </a:defRPr>
            </a:lvl1pPr>
          </a:lstStyle>
          <a:p>
            <a:r>
              <a:rPr lang="en-US"/>
              <a:t>Slide </a:t>
            </a:r>
            <a:fld id="{D020CD86-8A4E-4A3B-B70E-A2B40F4BE107}" type="slidenum">
              <a:rPr lang="en-US"/>
              <a:pPr/>
              <a:t>‹#›</a:t>
            </a:fld>
            <a:endParaRPr lang="en-US"/>
          </a:p>
        </p:txBody>
      </p:sp>
      <p:pic>
        <p:nvPicPr>
          <p:cNvPr id="8" name="Picture 7" descr="PPT top trim.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51744" cy="319128"/>
          </a:xfrm>
          <a:prstGeom prst="rect">
            <a:avLst/>
          </a:prstGeom>
        </p:spPr>
      </p:pic>
      <p:cxnSp>
        <p:nvCxnSpPr>
          <p:cNvPr id="9" name="Straight Connector 8"/>
          <p:cNvCxnSpPr/>
          <p:nvPr userDrawn="1"/>
        </p:nvCxnSpPr>
        <p:spPr>
          <a:xfrm>
            <a:off x="343379" y="6485224"/>
            <a:ext cx="729615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accintl.eps"/>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739662" y="6195611"/>
            <a:ext cx="1060960" cy="437457"/>
          </a:xfrm>
          <a:prstGeom prst="rect">
            <a:avLst/>
          </a:prstGeom>
        </p:spPr>
      </p:pic>
    </p:spTree>
    <p:extLst>
      <p:ext uri="{BB962C8B-B14F-4D97-AF65-F5344CB8AC3E}">
        <p14:creationId xmlns:p14="http://schemas.microsoft.com/office/powerpoint/2010/main" val="251397183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hdr="0" ftr="0" dt="0"/>
  <p:txStyles>
    <p:titleStyle>
      <a:lvl1pPr algn="l" rtl="0" fontAlgn="base">
        <a:spcBef>
          <a:spcPct val="0"/>
        </a:spcBef>
        <a:spcAft>
          <a:spcPct val="0"/>
        </a:spcAft>
        <a:defRPr sz="3600" b="1">
          <a:solidFill>
            <a:srgbClr val="595959"/>
          </a:solidFill>
          <a:latin typeface="+mj-lt"/>
          <a:ea typeface="+mj-ea"/>
          <a:cs typeface="+mj-cs"/>
        </a:defRPr>
      </a:lvl1pPr>
      <a:lvl2pPr algn="l" rtl="0" fontAlgn="base">
        <a:spcBef>
          <a:spcPct val="0"/>
        </a:spcBef>
        <a:spcAft>
          <a:spcPct val="0"/>
        </a:spcAft>
        <a:defRPr sz="3600" b="1">
          <a:solidFill>
            <a:srgbClr val="595959"/>
          </a:solidFill>
          <a:latin typeface="Trebuchet MS" pitchFamily="34" charset="0"/>
        </a:defRPr>
      </a:lvl2pPr>
      <a:lvl3pPr algn="l" rtl="0" fontAlgn="base">
        <a:spcBef>
          <a:spcPct val="0"/>
        </a:spcBef>
        <a:spcAft>
          <a:spcPct val="0"/>
        </a:spcAft>
        <a:defRPr sz="3600" b="1">
          <a:solidFill>
            <a:srgbClr val="595959"/>
          </a:solidFill>
          <a:latin typeface="Trebuchet MS" pitchFamily="34" charset="0"/>
        </a:defRPr>
      </a:lvl3pPr>
      <a:lvl4pPr algn="l" rtl="0" fontAlgn="base">
        <a:spcBef>
          <a:spcPct val="0"/>
        </a:spcBef>
        <a:spcAft>
          <a:spcPct val="0"/>
        </a:spcAft>
        <a:defRPr sz="3600" b="1">
          <a:solidFill>
            <a:srgbClr val="595959"/>
          </a:solidFill>
          <a:latin typeface="Trebuchet MS" pitchFamily="34" charset="0"/>
        </a:defRPr>
      </a:lvl4pPr>
      <a:lvl5pPr algn="l" rtl="0" fontAlgn="base">
        <a:spcBef>
          <a:spcPct val="0"/>
        </a:spcBef>
        <a:spcAft>
          <a:spcPct val="0"/>
        </a:spcAft>
        <a:defRPr sz="3600" b="1">
          <a:solidFill>
            <a:srgbClr val="595959"/>
          </a:solidFill>
          <a:latin typeface="Trebuchet MS" pitchFamily="34" charset="0"/>
        </a:defRPr>
      </a:lvl5pPr>
      <a:lvl6pPr marL="457200" algn="l" rtl="0" fontAlgn="base">
        <a:spcBef>
          <a:spcPct val="0"/>
        </a:spcBef>
        <a:spcAft>
          <a:spcPct val="0"/>
        </a:spcAft>
        <a:defRPr sz="3600" b="1">
          <a:solidFill>
            <a:srgbClr val="595959"/>
          </a:solidFill>
          <a:latin typeface="Trebuchet MS" pitchFamily="34" charset="0"/>
        </a:defRPr>
      </a:lvl6pPr>
      <a:lvl7pPr marL="914400" algn="l" rtl="0" fontAlgn="base">
        <a:spcBef>
          <a:spcPct val="0"/>
        </a:spcBef>
        <a:spcAft>
          <a:spcPct val="0"/>
        </a:spcAft>
        <a:defRPr sz="3600" b="1">
          <a:solidFill>
            <a:srgbClr val="595959"/>
          </a:solidFill>
          <a:latin typeface="Trebuchet MS" pitchFamily="34" charset="0"/>
        </a:defRPr>
      </a:lvl7pPr>
      <a:lvl8pPr marL="1371600" algn="l" rtl="0" fontAlgn="base">
        <a:spcBef>
          <a:spcPct val="0"/>
        </a:spcBef>
        <a:spcAft>
          <a:spcPct val="0"/>
        </a:spcAft>
        <a:defRPr sz="3600" b="1">
          <a:solidFill>
            <a:srgbClr val="595959"/>
          </a:solidFill>
          <a:latin typeface="Trebuchet MS" pitchFamily="34" charset="0"/>
        </a:defRPr>
      </a:lvl8pPr>
      <a:lvl9pPr marL="1828800" algn="l" rtl="0" fontAlgn="base">
        <a:spcBef>
          <a:spcPct val="0"/>
        </a:spcBef>
        <a:spcAft>
          <a:spcPct val="0"/>
        </a:spcAft>
        <a:defRPr sz="3600" b="1">
          <a:solidFill>
            <a:srgbClr val="595959"/>
          </a:solidFill>
          <a:latin typeface="Trebuchet MS" pitchFamily="34" charset="0"/>
        </a:defRPr>
      </a:lvl9pPr>
    </p:titleStyle>
    <p:bodyStyle>
      <a:lvl1pPr marL="342900" indent="-342900" algn="l" rtl="0" fontAlgn="base">
        <a:spcBef>
          <a:spcPct val="20000"/>
        </a:spcBef>
        <a:spcAft>
          <a:spcPct val="0"/>
        </a:spcAft>
        <a:buFont typeface="Arial" pitchFamily="34" charset="0"/>
        <a:buChar char="•"/>
        <a:defRPr sz="3200">
          <a:solidFill>
            <a:srgbClr val="595959"/>
          </a:solidFill>
          <a:latin typeface="+mn-lt"/>
          <a:ea typeface="+mn-ea"/>
          <a:cs typeface="+mn-cs"/>
        </a:defRPr>
      </a:lvl1pPr>
      <a:lvl2pPr marL="742950" indent="-285750" algn="l" rtl="0" fontAlgn="base">
        <a:spcBef>
          <a:spcPct val="20000"/>
        </a:spcBef>
        <a:spcAft>
          <a:spcPct val="0"/>
        </a:spcAft>
        <a:buFont typeface="Arial" pitchFamily="34" charset="0"/>
        <a:buChar char="–"/>
        <a:defRPr sz="2800">
          <a:solidFill>
            <a:srgbClr val="595959"/>
          </a:solidFill>
          <a:latin typeface="+mn-lt"/>
        </a:defRPr>
      </a:lvl2pPr>
      <a:lvl3pPr marL="1143000" indent="-228600" algn="l" rtl="0" fontAlgn="base">
        <a:spcBef>
          <a:spcPct val="20000"/>
        </a:spcBef>
        <a:spcAft>
          <a:spcPct val="0"/>
        </a:spcAft>
        <a:buFont typeface="Arial" pitchFamily="34" charset="0"/>
        <a:buChar char="•"/>
        <a:defRPr sz="2400">
          <a:solidFill>
            <a:srgbClr val="595959"/>
          </a:solidFill>
          <a:latin typeface="+mn-lt"/>
        </a:defRPr>
      </a:lvl3pPr>
      <a:lvl4pPr marL="1600200" indent="-228600" algn="l" rtl="0" fontAlgn="base">
        <a:spcBef>
          <a:spcPct val="20000"/>
        </a:spcBef>
        <a:spcAft>
          <a:spcPct val="0"/>
        </a:spcAft>
        <a:buFont typeface="Arial" pitchFamily="34" charset="0"/>
        <a:buChar char="–"/>
        <a:defRPr sz="2000">
          <a:solidFill>
            <a:srgbClr val="595959"/>
          </a:solidFill>
          <a:latin typeface="+mn-lt"/>
        </a:defRPr>
      </a:lvl4pPr>
      <a:lvl5pPr marL="2057400" indent="-228600" algn="l" rtl="0" fontAlgn="base">
        <a:spcBef>
          <a:spcPct val="20000"/>
        </a:spcBef>
        <a:spcAft>
          <a:spcPct val="0"/>
        </a:spcAft>
        <a:buFont typeface="Arial" pitchFamily="34" charset="0"/>
        <a:buChar char="»"/>
        <a:defRPr sz="2000">
          <a:solidFill>
            <a:srgbClr val="595959"/>
          </a:solidFill>
          <a:latin typeface="+mn-lt"/>
        </a:defRPr>
      </a:lvl5pPr>
      <a:lvl6pPr marL="2514600" indent="-228600" algn="l" rtl="0" fontAlgn="base">
        <a:spcBef>
          <a:spcPct val="20000"/>
        </a:spcBef>
        <a:spcAft>
          <a:spcPct val="0"/>
        </a:spcAft>
        <a:buFont typeface="Arial" pitchFamily="34" charset="0"/>
        <a:buChar char="»"/>
        <a:defRPr sz="2000">
          <a:solidFill>
            <a:srgbClr val="595959"/>
          </a:solidFill>
          <a:latin typeface="+mn-lt"/>
        </a:defRPr>
      </a:lvl6pPr>
      <a:lvl7pPr marL="2971800" indent="-228600" algn="l" rtl="0" fontAlgn="base">
        <a:spcBef>
          <a:spcPct val="20000"/>
        </a:spcBef>
        <a:spcAft>
          <a:spcPct val="0"/>
        </a:spcAft>
        <a:buFont typeface="Arial" pitchFamily="34" charset="0"/>
        <a:buChar char="»"/>
        <a:defRPr sz="2000">
          <a:solidFill>
            <a:srgbClr val="595959"/>
          </a:solidFill>
          <a:latin typeface="+mn-lt"/>
        </a:defRPr>
      </a:lvl7pPr>
      <a:lvl8pPr marL="3429000" indent="-228600" algn="l" rtl="0" fontAlgn="base">
        <a:spcBef>
          <a:spcPct val="20000"/>
        </a:spcBef>
        <a:spcAft>
          <a:spcPct val="0"/>
        </a:spcAft>
        <a:buFont typeface="Arial" pitchFamily="34" charset="0"/>
        <a:buChar char="»"/>
        <a:defRPr sz="2000">
          <a:solidFill>
            <a:srgbClr val="595959"/>
          </a:solidFill>
          <a:latin typeface="+mn-lt"/>
        </a:defRPr>
      </a:lvl8pPr>
      <a:lvl9pPr marL="3886200" indent="-228600" algn="l" rtl="0" fontAlgn="base">
        <a:spcBef>
          <a:spcPct val="20000"/>
        </a:spcBef>
        <a:spcAft>
          <a:spcPct val="0"/>
        </a:spcAft>
        <a:buFont typeface="Arial" pitchFamily="34" charset="0"/>
        <a:buChar char="»"/>
        <a:defRPr sz="2000">
          <a:solidFill>
            <a:srgbClr val="5959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Seeds, Plants and Grain </a:t>
            </a:r>
            <a:br>
              <a:rPr lang="en-US" dirty="0"/>
            </a:br>
            <a:r>
              <a:rPr lang="en-US" dirty="0" smtClean="0"/>
              <a:t>Sampling</a:t>
            </a:r>
            <a:r>
              <a:rPr lang="en-US" dirty="0"/>
              <a:t>, Testing and Statistics</a:t>
            </a:r>
          </a:p>
        </p:txBody>
      </p:sp>
      <p:sp>
        <p:nvSpPr>
          <p:cNvPr id="3" name="Subtitle 2"/>
          <p:cNvSpPr>
            <a:spLocks noGrp="1"/>
          </p:cNvSpPr>
          <p:nvPr>
            <p:ph type="subTitle" idx="1"/>
          </p:nvPr>
        </p:nvSpPr>
        <p:spPr>
          <a:xfrm>
            <a:off x="216131" y="3886200"/>
            <a:ext cx="8695113" cy="1752600"/>
          </a:xfrm>
        </p:spPr>
        <p:txBody>
          <a:bodyPr/>
          <a:lstStyle/>
          <a:p>
            <a:r>
              <a:rPr lang="en-US" b="1" dirty="0"/>
              <a:t>May 20 – 21, 2014</a:t>
            </a:r>
            <a:endParaRPr lang="en-US" dirty="0"/>
          </a:p>
          <a:p>
            <a:r>
              <a:rPr lang="pt-BR" b="1" dirty="0" smtClean="0"/>
              <a:t>São </a:t>
            </a:r>
            <a:r>
              <a:rPr lang="pt-BR" b="1" dirty="0"/>
              <a:t>Paulo, </a:t>
            </a:r>
            <a:r>
              <a:rPr lang="pt-BR" b="1" dirty="0" smtClean="0"/>
              <a:t>Brazil</a:t>
            </a:r>
          </a:p>
          <a:p>
            <a:r>
              <a:rPr lang="pt-BR" b="1" dirty="0" smtClean="0"/>
              <a:t>Sampling of Seed Production Fields</a:t>
            </a:r>
          </a:p>
        </p:txBody>
      </p:sp>
      <p:sp>
        <p:nvSpPr>
          <p:cNvPr id="5" name="Slide Number Placeholder 4"/>
          <p:cNvSpPr>
            <a:spLocks noGrp="1"/>
          </p:cNvSpPr>
          <p:nvPr>
            <p:ph type="sldNum" sz="quarter" idx="12"/>
          </p:nvPr>
        </p:nvSpPr>
        <p:spPr/>
        <p:txBody>
          <a:bodyPr/>
          <a:lstStyle/>
          <a:p>
            <a:r>
              <a:rPr lang="en-US" smtClean="0"/>
              <a:t>Slide </a:t>
            </a:r>
            <a:fld id="{2BE8F6CF-5E02-4E01-BE5C-636BDFF344E7}" type="slidenum">
              <a:rPr lang="en-US" smtClean="0"/>
              <a:pPr/>
              <a:t>1</a:t>
            </a:fld>
            <a:endParaRPr lang="en-US"/>
          </a:p>
        </p:txBody>
      </p:sp>
    </p:spTree>
    <p:extLst>
      <p:ext uri="{BB962C8B-B14F-4D97-AF65-F5344CB8AC3E}">
        <p14:creationId xmlns:p14="http://schemas.microsoft.com/office/powerpoint/2010/main" val="263162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t>Breeding - Purity and Identity </a:t>
            </a:r>
            <a:endParaRPr lang="en-US" dirty="0" smtClean="0"/>
          </a:p>
        </p:txBody>
      </p:sp>
      <p:sp>
        <p:nvSpPr>
          <p:cNvPr id="38914" name="Content Placeholder 2"/>
          <p:cNvSpPr>
            <a:spLocks noGrp="1"/>
          </p:cNvSpPr>
          <p:nvPr>
            <p:ph idx="1"/>
          </p:nvPr>
        </p:nvSpPr>
        <p:spPr>
          <a:xfrm>
            <a:off x="4621876" y="1600189"/>
            <a:ext cx="4522124" cy="4525963"/>
          </a:xfrm>
        </p:spPr>
        <p:txBody>
          <a:bodyPr/>
          <a:lstStyle/>
          <a:p>
            <a:r>
              <a:rPr lang="en-US" dirty="0" smtClean="0"/>
              <a:t>Bulk Tissue Screening</a:t>
            </a:r>
          </a:p>
          <a:p>
            <a:pPr lvl="1"/>
            <a:r>
              <a:rPr lang="en-US" dirty="0" smtClean="0"/>
              <a:t>Recipient rows</a:t>
            </a:r>
          </a:p>
          <a:p>
            <a:pPr lvl="1"/>
            <a:r>
              <a:rPr lang="en-US" dirty="0" smtClean="0"/>
              <a:t>Populations</a:t>
            </a:r>
          </a:p>
          <a:p>
            <a:pPr lvl="1"/>
            <a:r>
              <a:rPr lang="en-US" dirty="0" smtClean="0"/>
              <a:t>Breeder seed</a:t>
            </a:r>
          </a:p>
          <a:p>
            <a:pPr lvl="1"/>
            <a:r>
              <a:rPr lang="en-US" dirty="0" smtClean="0"/>
              <a:t>Prior to parent seed production</a:t>
            </a:r>
          </a:p>
        </p:txBody>
      </p:sp>
      <p:pic>
        <p:nvPicPr>
          <p:cNvPr id="38915" name="Picture 2" descr="U:\My Pictures\PR Problems\IMG01509.jpg"/>
          <p:cNvPicPr>
            <a:picLocks noChangeAspect="1" noChangeArrowheads="1"/>
          </p:cNvPicPr>
          <p:nvPr/>
        </p:nvPicPr>
        <p:blipFill>
          <a:blip r:embed="rId3" cstate="print"/>
          <a:srcRect/>
          <a:stretch>
            <a:fillRect/>
          </a:stretch>
        </p:blipFill>
        <p:spPr bwMode="auto">
          <a:xfrm>
            <a:off x="457200" y="1920952"/>
            <a:ext cx="4044564" cy="3033423"/>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10</a:t>
            </a:fld>
            <a:endParaRPr lang="en-US"/>
          </a:p>
        </p:txBody>
      </p:sp>
    </p:spTree>
    <p:extLst>
      <p:ext uri="{BB962C8B-B14F-4D97-AF65-F5344CB8AC3E}">
        <p14:creationId xmlns:p14="http://schemas.microsoft.com/office/powerpoint/2010/main" val="3263121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t>Breeding - Purity and Identity </a:t>
            </a:r>
            <a:endParaRPr lang="en-US" dirty="0" smtClean="0"/>
          </a:p>
        </p:txBody>
      </p:sp>
      <p:sp>
        <p:nvSpPr>
          <p:cNvPr id="33794" name="Content Placeholder 2"/>
          <p:cNvSpPr>
            <a:spLocks noGrp="1"/>
          </p:cNvSpPr>
          <p:nvPr>
            <p:ph idx="1"/>
          </p:nvPr>
        </p:nvSpPr>
        <p:spPr>
          <a:xfrm>
            <a:off x="457200" y="1600200"/>
            <a:ext cx="3886200" cy="4525963"/>
          </a:xfrm>
        </p:spPr>
        <p:txBody>
          <a:bodyPr/>
          <a:lstStyle/>
          <a:p>
            <a:r>
              <a:rPr lang="en-US" dirty="0"/>
              <a:t>Seed Sampling</a:t>
            </a:r>
          </a:p>
          <a:p>
            <a:pPr lvl="1"/>
            <a:r>
              <a:rPr lang="en-US" dirty="0"/>
              <a:t>Populations</a:t>
            </a:r>
          </a:p>
          <a:p>
            <a:pPr lvl="1"/>
            <a:r>
              <a:rPr lang="en-US" dirty="0"/>
              <a:t>Pod Picks</a:t>
            </a:r>
          </a:p>
          <a:p>
            <a:pPr lvl="1"/>
            <a:r>
              <a:rPr lang="en-US" dirty="0" smtClean="0"/>
              <a:t>Plant to Row</a:t>
            </a:r>
            <a:endParaRPr lang="en-US" dirty="0"/>
          </a:p>
          <a:p>
            <a:pPr lvl="1"/>
            <a:r>
              <a:rPr lang="en-US" dirty="0" smtClean="0"/>
              <a:t>Breeder seed</a:t>
            </a:r>
            <a:endParaRPr lang="en-US" dirty="0"/>
          </a:p>
          <a:p>
            <a:pPr marL="457200" lvl="1" indent="0">
              <a:buNone/>
            </a:pPr>
            <a:endParaRPr lang="en-US" dirty="0" smtClean="0"/>
          </a:p>
          <a:p>
            <a:endParaRPr lang="en-US" dirty="0" smtClean="0"/>
          </a:p>
          <a:p>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2989" y="2194560"/>
            <a:ext cx="4572000" cy="3429000"/>
          </a:xfrm>
          <a:prstGeom prst="rect">
            <a:avLst/>
          </a:prstGeom>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11</a:t>
            </a:fld>
            <a:endParaRPr lang="en-US"/>
          </a:p>
        </p:txBody>
      </p:sp>
    </p:spTree>
    <p:extLst>
      <p:ext uri="{BB962C8B-B14F-4D97-AF65-F5344CB8AC3E}">
        <p14:creationId xmlns:p14="http://schemas.microsoft.com/office/powerpoint/2010/main" val="3929711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t>Breeding - Purity and Identity </a:t>
            </a:r>
            <a:endParaRPr lang="en-US" dirty="0" smtClean="0"/>
          </a:p>
        </p:txBody>
      </p:sp>
      <p:sp>
        <p:nvSpPr>
          <p:cNvPr id="33794" name="Content Placeholder 2"/>
          <p:cNvSpPr>
            <a:spLocks noGrp="1"/>
          </p:cNvSpPr>
          <p:nvPr>
            <p:ph idx="1"/>
          </p:nvPr>
        </p:nvSpPr>
        <p:spPr>
          <a:xfrm>
            <a:off x="457200" y="1600200"/>
            <a:ext cx="3886200" cy="4525963"/>
          </a:xfrm>
        </p:spPr>
        <p:txBody>
          <a:bodyPr/>
          <a:lstStyle/>
          <a:p>
            <a:r>
              <a:rPr lang="en-US" dirty="0" smtClean="0"/>
              <a:t>Seed Sampling</a:t>
            </a:r>
          </a:p>
          <a:p>
            <a:pPr lvl="1"/>
            <a:r>
              <a:rPr lang="en-US" dirty="0" smtClean="0"/>
              <a:t>Populations</a:t>
            </a:r>
          </a:p>
          <a:p>
            <a:pPr lvl="1"/>
            <a:r>
              <a:rPr lang="en-US" dirty="0" smtClean="0"/>
              <a:t>Pod Picks</a:t>
            </a:r>
          </a:p>
          <a:p>
            <a:pPr lvl="1"/>
            <a:r>
              <a:rPr lang="en-US" dirty="0" smtClean="0"/>
              <a:t>Bulk Rows</a:t>
            </a:r>
          </a:p>
          <a:p>
            <a:pPr lvl="1"/>
            <a:r>
              <a:rPr lang="en-US" dirty="0" smtClean="0"/>
              <a:t>Breeder seed</a:t>
            </a:r>
          </a:p>
          <a:p>
            <a:pPr lvl="1"/>
            <a:r>
              <a:rPr lang="en-US" dirty="0" smtClean="0"/>
              <a:t>Prior to parent seed production</a:t>
            </a:r>
          </a:p>
          <a:p>
            <a:pPr lvl="1"/>
            <a:endParaRPr lang="en-US" dirty="0" smtClean="0"/>
          </a:p>
          <a:p>
            <a:endParaRPr lang="en-US" dirty="0" smtClean="0"/>
          </a:p>
          <a:p>
            <a:endParaRPr lang="en-US" dirty="0" smtClean="0"/>
          </a:p>
        </p:txBody>
      </p:sp>
      <p:pic>
        <p:nvPicPr>
          <p:cNvPr id="6" name="Picture 5" descr="133-3342_IMG.JPG"/>
          <p:cNvPicPr>
            <a:picLocks noGrp="1" noChangeAspect="1"/>
          </p:cNvPicPr>
          <p:nvPr isPhoto="1"/>
        </p:nvPicPr>
        <p:blipFill>
          <a:blip r:embed="rId3" cstate="print">
            <a:lum/>
          </a:blip>
          <a:stretch>
            <a:fillRect/>
          </a:stretch>
        </p:blipFill>
        <p:spPr>
          <a:xfrm>
            <a:off x="4123114" y="2368813"/>
            <a:ext cx="4754878" cy="3566159"/>
          </a:xfrm>
          <a:prstGeom prst="rect">
            <a:avLst/>
          </a:prstGeom>
          <a:noFill/>
          <a:ln>
            <a:noFill/>
          </a:ln>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12</a:t>
            </a:fld>
            <a:endParaRPr lang="en-US"/>
          </a:p>
        </p:txBody>
      </p:sp>
    </p:spTree>
    <p:extLst>
      <p:ext uri="{BB962C8B-B14F-4D97-AF65-F5344CB8AC3E}">
        <p14:creationId xmlns:p14="http://schemas.microsoft.com/office/powerpoint/2010/main" val="2725540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Seed Production – Varieties</a:t>
            </a:r>
          </a:p>
        </p:txBody>
      </p:sp>
      <p:sp>
        <p:nvSpPr>
          <p:cNvPr id="40962" name="Content Placeholder 2"/>
          <p:cNvSpPr>
            <a:spLocks noGrp="1"/>
          </p:cNvSpPr>
          <p:nvPr>
            <p:ph idx="1"/>
          </p:nvPr>
        </p:nvSpPr>
        <p:spPr>
          <a:xfrm>
            <a:off x="457200" y="1600200"/>
            <a:ext cx="4530436" cy="4525963"/>
          </a:xfrm>
        </p:spPr>
        <p:txBody>
          <a:bodyPr/>
          <a:lstStyle/>
          <a:p>
            <a:r>
              <a:rPr lang="en-US" dirty="0"/>
              <a:t>Techniques</a:t>
            </a:r>
          </a:p>
          <a:p>
            <a:pPr lvl="1"/>
            <a:r>
              <a:rPr lang="en-US" dirty="0"/>
              <a:t>Generation Limits</a:t>
            </a:r>
          </a:p>
          <a:p>
            <a:pPr lvl="1"/>
            <a:r>
              <a:rPr lang="en-US" dirty="0" smtClean="0"/>
              <a:t>Previous crop</a:t>
            </a:r>
          </a:p>
          <a:p>
            <a:pPr lvl="1"/>
            <a:r>
              <a:rPr lang="en-US" dirty="0" smtClean="0"/>
              <a:t>Isolation</a:t>
            </a:r>
            <a:endParaRPr lang="en-US" dirty="0"/>
          </a:p>
          <a:p>
            <a:pPr lvl="1"/>
            <a:r>
              <a:rPr lang="en-US" dirty="0" smtClean="0"/>
              <a:t>Equipment cleanout</a:t>
            </a:r>
          </a:p>
          <a:p>
            <a:pPr lvl="1"/>
            <a:r>
              <a:rPr lang="en-US" dirty="0" smtClean="0"/>
              <a:t>Storage and handling system</a:t>
            </a:r>
          </a:p>
          <a:p>
            <a:r>
              <a:rPr lang="en-US" dirty="0"/>
              <a:t>M</a:t>
            </a:r>
            <a:r>
              <a:rPr lang="en-US" dirty="0" smtClean="0"/>
              <a:t>echanical mixtures</a:t>
            </a:r>
            <a:endParaRPr lang="en-US" dirty="0"/>
          </a:p>
          <a:p>
            <a:pPr lvl="1"/>
            <a:endParaRPr lang="en-US" dirty="0" smtClean="0"/>
          </a:p>
          <a:p>
            <a:pPr marL="457200" lvl="1" indent="0">
              <a:buNone/>
            </a:pPr>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859" y="2066039"/>
            <a:ext cx="4117136" cy="3087852"/>
          </a:xfrm>
          <a:prstGeom prst="rect">
            <a:avLst/>
          </a:prstGeom>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13</a:t>
            </a:fld>
            <a:endParaRPr lang="en-US"/>
          </a:p>
        </p:txBody>
      </p:sp>
    </p:spTree>
    <p:extLst>
      <p:ext uri="{BB962C8B-B14F-4D97-AF65-F5344CB8AC3E}">
        <p14:creationId xmlns:p14="http://schemas.microsoft.com/office/powerpoint/2010/main" val="1878415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dirty="0" smtClean="0"/>
              <a:t>Seed Production - Hybrids</a:t>
            </a:r>
          </a:p>
        </p:txBody>
      </p:sp>
      <p:sp>
        <p:nvSpPr>
          <p:cNvPr id="40962" name="Content Placeholder 2"/>
          <p:cNvSpPr>
            <a:spLocks noGrp="1"/>
          </p:cNvSpPr>
          <p:nvPr>
            <p:ph idx="1"/>
          </p:nvPr>
        </p:nvSpPr>
        <p:spPr>
          <a:xfrm>
            <a:off x="457200" y="1600200"/>
            <a:ext cx="3632662" cy="4525963"/>
          </a:xfrm>
        </p:spPr>
        <p:txBody>
          <a:bodyPr/>
          <a:lstStyle/>
          <a:p>
            <a:r>
              <a:rPr lang="en-US" dirty="0" smtClean="0"/>
              <a:t>Techniques</a:t>
            </a:r>
          </a:p>
          <a:p>
            <a:pPr lvl="1"/>
            <a:r>
              <a:rPr lang="en-US" dirty="0" smtClean="0"/>
              <a:t>Isolation</a:t>
            </a:r>
          </a:p>
          <a:p>
            <a:pPr lvl="1"/>
            <a:r>
              <a:rPr lang="en-US" dirty="0" err="1" smtClean="0"/>
              <a:t>Roguing</a:t>
            </a:r>
            <a:endParaRPr lang="en-US" dirty="0" smtClean="0"/>
          </a:p>
          <a:p>
            <a:pPr lvl="1"/>
            <a:r>
              <a:rPr lang="en-US" dirty="0" smtClean="0"/>
              <a:t>Border rows</a:t>
            </a:r>
          </a:p>
          <a:p>
            <a:pPr lvl="1"/>
            <a:r>
              <a:rPr lang="en-US" dirty="0" err="1" smtClean="0"/>
              <a:t>Detasseling</a:t>
            </a:r>
            <a:r>
              <a:rPr lang="en-US" dirty="0" smtClean="0"/>
              <a:t> or Male Sterile</a:t>
            </a:r>
          </a:p>
          <a:p>
            <a:pPr lvl="1"/>
            <a:r>
              <a:rPr lang="en-US" dirty="0" smtClean="0"/>
              <a:t>Equipment cleanout</a:t>
            </a:r>
          </a:p>
          <a:p>
            <a:r>
              <a:rPr lang="en-US" dirty="0" smtClean="0"/>
              <a:t>Cross Pollination</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2618"/>
          <a:stretch/>
        </p:blipFill>
        <p:spPr>
          <a:xfrm>
            <a:off x="3707223" y="1741200"/>
            <a:ext cx="5270522" cy="3454122"/>
          </a:xfrm>
          <a:prstGeom prst="rect">
            <a:avLst/>
          </a:prstGeom>
        </p:spPr>
      </p:pic>
      <p:sp>
        <p:nvSpPr>
          <p:cNvPr id="3" name="Slide Number Placeholder 2"/>
          <p:cNvSpPr>
            <a:spLocks noGrp="1"/>
          </p:cNvSpPr>
          <p:nvPr>
            <p:ph type="sldNum" sz="quarter" idx="12"/>
          </p:nvPr>
        </p:nvSpPr>
        <p:spPr/>
        <p:txBody>
          <a:bodyPr/>
          <a:lstStyle/>
          <a:p>
            <a:r>
              <a:rPr lang="en-US" smtClean="0"/>
              <a:t>Slide </a:t>
            </a:r>
            <a:fld id="{F5E34BD3-419A-4213-B533-A2C41B289A95}" type="slidenum">
              <a:rPr lang="en-US" smtClean="0"/>
              <a:pPr/>
              <a:t>14</a:t>
            </a:fld>
            <a:endParaRPr lang="en-US"/>
          </a:p>
        </p:txBody>
      </p:sp>
    </p:spTree>
    <p:extLst>
      <p:ext uri="{BB962C8B-B14F-4D97-AF65-F5344CB8AC3E}">
        <p14:creationId xmlns:p14="http://schemas.microsoft.com/office/powerpoint/2010/main" val="1228364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smtClean="0"/>
              <a:t>Seed Production - Identity and Purity</a:t>
            </a:r>
          </a:p>
        </p:txBody>
      </p:sp>
      <p:sp>
        <p:nvSpPr>
          <p:cNvPr id="44034" name="Content Placeholder 2"/>
          <p:cNvSpPr>
            <a:spLocks noGrp="1"/>
          </p:cNvSpPr>
          <p:nvPr>
            <p:ph idx="1"/>
          </p:nvPr>
        </p:nvSpPr>
        <p:spPr>
          <a:xfrm>
            <a:off x="457200" y="1600200"/>
            <a:ext cx="4114800" cy="4525963"/>
          </a:xfrm>
        </p:spPr>
        <p:txBody>
          <a:bodyPr/>
          <a:lstStyle/>
          <a:p>
            <a:r>
              <a:rPr lang="en-US" dirty="0" smtClean="0"/>
              <a:t>Seed Samples</a:t>
            </a:r>
          </a:p>
          <a:p>
            <a:pPr lvl="1"/>
            <a:r>
              <a:rPr lang="en-US" dirty="0" smtClean="0"/>
              <a:t>Trait purity</a:t>
            </a:r>
          </a:p>
          <a:p>
            <a:pPr lvl="1"/>
            <a:r>
              <a:rPr lang="en-US" dirty="0" smtClean="0"/>
              <a:t>Bulk Screen</a:t>
            </a:r>
          </a:p>
          <a:p>
            <a:r>
              <a:rPr lang="en-US" dirty="0" smtClean="0"/>
              <a:t>Methods</a:t>
            </a:r>
          </a:p>
          <a:p>
            <a:pPr lvl="1"/>
            <a:r>
              <a:rPr lang="en-US" dirty="0" smtClean="0"/>
              <a:t>PCR</a:t>
            </a:r>
          </a:p>
          <a:p>
            <a:pPr lvl="1"/>
            <a:r>
              <a:rPr lang="en-US" dirty="0" smtClean="0"/>
              <a:t>Immunoassay</a:t>
            </a:r>
          </a:p>
        </p:txBody>
      </p:sp>
      <p:pic>
        <p:nvPicPr>
          <p:cNvPr id="13316" name="Picture 4" descr="U:\My Pictures\Argentina 030.jpg"/>
          <p:cNvPicPr>
            <a:picLocks noChangeAspect="1" noChangeArrowheads="1"/>
          </p:cNvPicPr>
          <p:nvPr/>
        </p:nvPicPr>
        <p:blipFill rotWithShape="1">
          <a:blip r:embed="rId3">
            <a:extLst>
              <a:ext uri="{28A0092B-C50C-407E-A947-70E740481C1C}">
                <a14:useLocalDpi xmlns:a14="http://schemas.microsoft.com/office/drawing/2010/main" val="0"/>
              </a:ext>
            </a:extLst>
          </a:blip>
          <a:srcRect r="46259"/>
          <a:stretch/>
        </p:blipFill>
        <p:spPr bwMode="auto">
          <a:xfrm>
            <a:off x="4844475" y="1332389"/>
            <a:ext cx="3435002" cy="47937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15</a:t>
            </a:fld>
            <a:endParaRPr lang="en-US"/>
          </a:p>
        </p:txBody>
      </p:sp>
    </p:spTree>
    <p:extLst>
      <p:ext uri="{BB962C8B-B14F-4D97-AF65-F5344CB8AC3E}">
        <p14:creationId xmlns:p14="http://schemas.microsoft.com/office/powerpoint/2010/main" val="2605692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smtClean="0"/>
              <a:t>Production - Identity and Purity</a:t>
            </a:r>
          </a:p>
        </p:txBody>
      </p:sp>
      <p:sp>
        <p:nvSpPr>
          <p:cNvPr id="44034" name="Content Placeholder 2"/>
          <p:cNvSpPr>
            <a:spLocks noGrp="1"/>
          </p:cNvSpPr>
          <p:nvPr>
            <p:ph idx="1"/>
          </p:nvPr>
        </p:nvSpPr>
        <p:spPr>
          <a:xfrm>
            <a:off x="457200" y="1600200"/>
            <a:ext cx="4114800" cy="4525963"/>
          </a:xfrm>
        </p:spPr>
        <p:txBody>
          <a:bodyPr/>
          <a:lstStyle/>
          <a:p>
            <a:r>
              <a:rPr lang="en-US" dirty="0" smtClean="0"/>
              <a:t>Seed Samples</a:t>
            </a:r>
          </a:p>
          <a:p>
            <a:pPr lvl="1"/>
            <a:r>
              <a:rPr lang="en-US" dirty="0" smtClean="0"/>
              <a:t>Trait purity</a:t>
            </a:r>
          </a:p>
          <a:p>
            <a:pPr lvl="1"/>
            <a:r>
              <a:rPr lang="en-US" dirty="0" smtClean="0"/>
              <a:t>Bulk Screen</a:t>
            </a:r>
          </a:p>
          <a:p>
            <a:r>
              <a:rPr lang="en-US" dirty="0" smtClean="0"/>
              <a:t>Methods</a:t>
            </a:r>
          </a:p>
          <a:p>
            <a:pPr lvl="1"/>
            <a:r>
              <a:rPr lang="en-US" dirty="0" smtClean="0"/>
              <a:t>PCR</a:t>
            </a:r>
          </a:p>
          <a:p>
            <a:pPr lvl="1"/>
            <a:r>
              <a:rPr lang="en-US" dirty="0" smtClean="0"/>
              <a:t>Immunoassay</a:t>
            </a:r>
          </a:p>
        </p:txBody>
      </p:sp>
      <p:pic>
        <p:nvPicPr>
          <p:cNvPr id="7" name="Picture 2" descr="U:\My Pictures\IL Crop 3 009.jpg"/>
          <p:cNvPicPr>
            <a:picLocks noChangeAspect="1" noChangeArrowheads="1"/>
          </p:cNvPicPr>
          <p:nvPr/>
        </p:nvPicPr>
        <p:blipFill>
          <a:blip r:embed="rId3" cstate="print"/>
          <a:srcRect l="12500" t="11666" r="15000" b="15833"/>
          <a:stretch>
            <a:fillRect/>
          </a:stretch>
        </p:blipFill>
        <p:spPr bwMode="auto">
          <a:xfrm>
            <a:off x="4233949" y="1612669"/>
            <a:ext cx="4300451" cy="3225338"/>
          </a:xfrm>
          <a:prstGeom prst="rect">
            <a:avLst/>
          </a:prstGeom>
          <a:noFill/>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16</a:t>
            </a:fld>
            <a:endParaRPr lang="en-US"/>
          </a:p>
        </p:txBody>
      </p:sp>
    </p:spTree>
    <p:extLst>
      <p:ext uri="{BB962C8B-B14F-4D97-AF65-F5344CB8AC3E}">
        <p14:creationId xmlns:p14="http://schemas.microsoft.com/office/powerpoint/2010/main" val="2095437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smtClean="0"/>
              <a:t>Identity Preserved - IP</a:t>
            </a:r>
          </a:p>
        </p:txBody>
      </p:sp>
      <p:sp>
        <p:nvSpPr>
          <p:cNvPr id="44034" name="Content Placeholder 2"/>
          <p:cNvSpPr>
            <a:spLocks noGrp="1"/>
          </p:cNvSpPr>
          <p:nvPr>
            <p:ph idx="1"/>
          </p:nvPr>
        </p:nvSpPr>
        <p:spPr>
          <a:xfrm>
            <a:off x="457200" y="1600200"/>
            <a:ext cx="4114800" cy="4525963"/>
          </a:xfrm>
        </p:spPr>
        <p:txBody>
          <a:bodyPr/>
          <a:lstStyle/>
          <a:p>
            <a:r>
              <a:rPr lang="en-US" dirty="0" smtClean="0"/>
              <a:t>Identity Preserved Grains and Oilseeds</a:t>
            </a:r>
          </a:p>
          <a:p>
            <a:pPr lvl="1"/>
            <a:r>
              <a:rPr lang="en-US" dirty="0" smtClean="0"/>
              <a:t>Seed Identity</a:t>
            </a:r>
          </a:p>
          <a:p>
            <a:pPr lvl="1"/>
            <a:r>
              <a:rPr lang="en-US" dirty="0" smtClean="0"/>
              <a:t>Seed Purity</a:t>
            </a:r>
          </a:p>
          <a:p>
            <a:pPr lvl="1"/>
            <a:r>
              <a:rPr lang="en-US" dirty="0" smtClean="0"/>
              <a:t>Isolation</a:t>
            </a:r>
          </a:p>
          <a:p>
            <a:pPr lvl="1"/>
            <a:r>
              <a:rPr lang="en-US" dirty="0" smtClean="0"/>
              <a:t>Combine Clean-out</a:t>
            </a:r>
          </a:p>
          <a:p>
            <a:pPr lvl="1"/>
            <a:r>
              <a:rPr lang="en-US" dirty="0" smtClean="0"/>
              <a:t>Bulk Handling</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26909"/>
          <a:stretch/>
        </p:blipFill>
        <p:spPr>
          <a:xfrm>
            <a:off x="4571983" y="1695798"/>
            <a:ext cx="4239491" cy="4350224"/>
          </a:xfrm>
          <a:prstGeom prst="rect">
            <a:avLst/>
          </a:prstGeom>
        </p:spPr>
      </p:pic>
      <p:sp>
        <p:nvSpPr>
          <p:cNvPr id="3" name="Slide Number Placeholder 2"/>
          <p:cNvSpPr>
            <a:spLocks noGrp="1"/>
          </p:cNvSpPr>
          <p:nvPr>
            <p:ph type="sldNum" sz="quarter" idx="12"/>
          </p:nvPr>
        </p:nvSpPr>
        <p:spPr/>
        <p:txBody>
          <a:bodyPr/>
          <a:lstStyle/>
          <a:p>
            <a:r>
              <a:rPr lang="en-US" smtClean="0"/>
              <a:t>Slide </a:t>
            </a:r>
            <a:fld id="{F5E34BD3-419A-4213-B533-A2C41B289A95}" type="slidenum">
              <a:rPr lang="en-US" smtClean="0"/>
              <a:pPr/>
              <a:t>17</a:t>
            </a:fld>
            <a:endParaRPr lang="en-US"/>
          </a:p>
        </p:txBody>
      </p:sp>
    </p:spTree>
    <p:extLst>
      <p:ext uri="{BB962C8B-B14F-4D97-AF65-F5344CB8AC3E}">
        <p14:creationId xmlns:p14="http://schemas.microsoft.com/office/powerpoint/2010/main" val="38939966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Continuum</a:t>
            </a:r>
            <a:endParaRPr lang="en-US" dirty="0"/>
          </a:p>
        </p:txBody>
      </p:sp>
      <p:sp>
        <p:nvSpPr>
          <p:cNvPr id="3" name="Content Placeholder 2"/>
          <p:cNvSpPr>
            <a:spLocks noGrp="1"/>
          </p:cNvSpPr>
          <p:nvPr>
            <p:ph sz="half" idx="1"/>
          </p:nvPr>
        </p:nvSpPr>
        <p:spPr>
          <a:xfrm>
            <a:off x="533400" y="1450575"/>
            <a:ext cx="4000500" cy="4787053"/>
          </a:xfrm>
        </p:spPr>
        <p:txBody>
          <a:bodyPr/>
          <a:lstStyle/>
          <a:p>
            <a:r>
              <a:rPr lang="en-US" dirty="0" err="1" smtClean="0"/>
              <a:t>Germplasm</a:t>
            </a:r>
            <a:endParaRPr lang="en-US" dirty="0" smtClean="0"/>
          </a:p>
          <a:p>
            <a:r>
              <a:rPr lang="en-US" dirty="0" smtClean="0"/>
              <a:t>Donors</a:t>
            </a:r>
          </a:p>
          <a:p>
            <a:r>
              <a:rPr lang="en-US" dirty="0" smtClean="0"/>
              <a:t>Recipients</a:t>
            </a:r>
          </a:p>
          <a:p>
            <a:r>
              <a:rPr lang="en-US" dirty="0" smtClean="0"/>
              <a:t>F1 Individuals</a:t>
            </a:r>
          </a:p>
          <a:p>
            <a:r>
              <a:rPr lang="en-US" dirty="0" smtClean="0"/>
              <a:t>Progeny Rows</a:t>
            </a:r>
          </a:p>
          <a:p>
            <a:r>
              <a:rPr lang="en-US" dirty="0" smtClean="0"/>
              <a:t>Bulk Rows</a:t>
            </a:r>
          </a:p>
          <a:p>
            <a:r>
              <a:rPr lang="en-US" dirty="0" smtClean="0"/>
              <a:t>Breeder Seed</a:t>
            </a:r>
          </a:p>
          <a:p>
            <a:r>
              <a:rPr lang="en-US" dirty="0" smtClean="0"/>
              <a:t>Parent Seed</a:t>
            </a:r>
          </a:p>
          <a:p>
            <a:r>
              <a:rPr lang="en-US" dirty="0" smtClean="0"/>
              <a:t>Commercial</a:t>
            </a:r>
          </a:p>
        </p:txBody>
      </p:sp>
      <p:sp>
        <p:nvSpPr>
          <p:cNvPr id="8" name="TextBox 7"/>
          <p:cNvSpPr txBox="1"/>
          <p:nvPr/>
        </p:nvSpPr>
        <p:spPr>
          <a:xfrm>
            <a:off x="4921135" y="1450575"/>
            <a:ext cx="2543694" cy="707886"/>
          </a:xfrm>
          <a:prstGeom prst="rect">
            <a:avLst/>
          </a:prstGeom>
          <a:noFill/>
        </p:spPr>
        <p:txBody>
          <a:bodyPr wrap="square" rtlCol="0">
            <a:spAutoFit/>
          </a:bodyPr>
          <a:lstStyle/>
          <a:p>
            <a:r>
              <a:rPr lang="en-US" sz="2000" dirty="0" smtClean="0"/>
              <a:t>Tissue Testing and Census Testing</a:t>
            </a:r>
            <a:endParaRPr lang="en-US" sz="2000" dirty="0"/>
          </a:p>
        </p:txBody>
      </p:sp>
      <p:sp>
        <p:nvSpPr>
          <p:cNvPr id="9" name="Rectangle 8"/>
          <p:cNvSpPr/>
          <p:nvPr/>
        </p:nvSpPr>
        <p:spPr>
          <a:xfrm>
            <a:off x="4921135" y="5354354"/>
            <a:ext cx="2286000" cy="707886"/>
          </a:xfrm>
          <a:prstGeom prst="rect">
            <a:avLst/>
          </a:prstGeom>
        </p:spPr>
        <p:txBody>
          <a:bodyPr wrap="square">
            <a:spAutoFit/>
          </a:bodyPr>
          <a:lstStyle/>
          <a:p>
            <a:r>
              <a:rPr lang="en-US" sz="2000" dirty="0" smtClean="0"/>
              <a:t>Seed Sampling and </a:t>
            </a:r>
            <a:r>
              <a:rPr lang="en-US" sz="2000" dirty="0" err="1" smtClean="0"/>
              <a:t>SeedCalc</a:t>
            </a:r>
            <a:endParaRPr lang="en-US" sz="2000" dirty="0"/>
          </a:p>
        </p:txBody>
      </p:sp>
      <p:sp>
        <p:nvSpPr>
          <p:cNvPr id="10" name="TextBox 9"/>
          <p:cNvSpPr txBox="1"/>
          <p:nvPr/>
        </p:nvSpPr>
        <p:spPr>
          <a:xfrm>
            <a:off x="4921135" y="3320554"/>
            <a:ext cx="2543694" cy="707886"/>
          </a:xfrm>
          <a:prstGeom prst="rect">
            <a:avLst/>
          </a:prstGeom>
          <a:noFill/>
        </p:spPr>
        <p:txBody>
          <a:bodyPr wrap="square" rtlCol="0">
            <a:spAutoFit/>
          </a:bodyPr>
          <a:lstStyle/>
          <a:p>
            <a:r>
              <a:rPr lang="en-US" sz="2000" dirty="0" smtClean="0"/>
              <a:t>Bulk Tissue or Seed Sample Screening</a:t>
            </a:r>
            <a:endParaRPr lang="en-US" sz="2000" dirty="0"/>
          </a:p>
        </p:txBody>
      </p:sp>
      <p:sp>
        <p:nvSpPr>
          <p:cNvPr id="11" name="Down Arrow 10"/>
          <p:cNvSpPr/>
          <p:nvPr/>
        </p:nvSpPr>
        <p:spPr>
          <a:xfrm>
            <a:off x="4289367" y="1450575"/>
            <a:ext cx="415637" cy="4570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smtClean="0"/>
              <a:t>Slide </a:t>
            </a:r>
            <a:fld id="{CB5450B7-6C39-4D14-B99C-7B4B79288546}" type="slidenum">
              <a:rPr lang="en-US" smtClean="0"/>
              <a:pPr/>
              <a:t>18</a:t>
            </a:fld>
            <a:endParaRPr lang="en-US"/>
          </a:p>
        </p:txBody>
      </p:sp>
    </p:spTree>
    <p:extLst>
      <p:ext uri="{BB962C8B-B14F-4D97-AF65-F5344CB8AC3E}">
        <p14:creationId xmlns:p14="http://schemas.microsoft.com/office/powerpoint/2010/main" val="17219796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Slide </a:t>
            </a:r>
            <a:fld id="{F5E34BD3-419A-4213-B533-A2C41B289A95}" type="slidenum">
              <a:rPr lang="en-US" smtClean="0"/>
              <a:pPr/>
              <a:t>19</a:t>
            </a:fld>
            <a:endParaRPr lang="en-US"/>
          </a:p>
        </p:txBody>
      </p:sp>
      <p:pic>
        <p:nvPicPr>
          <p:cNvPr id="12290" name="Picture 2" descr="U:\My Pictures\Devices Download Files\IMG00379.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84" b="21052"/>
          <a:stretch/>
        </p:blipFill>
        <p:spPr bwMode="auto">
          <a:xfrm>
            <a:off x="0" y="205740"/>
            <a:ext cx="9144000" cy="6658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005" y="575650"/>
            <a:ext cx="8894618" cy="1754326"/>
          </a:xfrm>
          <a:prstGeom prst="rect">
            <a:avLst/>
          </a:prstGeom>
        </p:spPr>
        <p:txBody>
          <a:bodyPr wrap="square">
            <a:spAutoFit/>
          </a:bodyPr>
          <a:lstStyle/>
          <a:p>
            <a:r>
              <a:rPr lang="en-US" sz="3600" b="1" dirty="0" smtClean="0"/>
              <a:t>…those not content to do small things well would leave great things undone.  </a:t>
            </a:r>
          </a:p>
          <a:p>
            <a:r>
              <a:rPr lang="en-US" sz="3600" b="1" dirty="0"/>
              <a:t> </a:t>
            </a:r>
            <a:r>
              <a:rPr lang="en-US" sz="3600" b="1" dirty="0" smtClean="0"/>
              <a:t>                                    - Ellen Glasgow </a:t>
            </a:r>
            <a:endParaRPr lang="en-US" sz="3600" b="1" dirty="0"/>
          </a:p>
        </p:txBody>
      </p:sp>
    </p:spTree>
    <p:extLst>
      <p:ext uri="{BB962C8B-B14F-4D97-AF65-F5344CB8AC3E}">
        <p14:creationId xmlns:p14="http://schemas.microsoft.com/office/powerpoint/2010/main" val="35284736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74638"/>
            <a:ext cx="8229600" cy="1249362"/>
          </a:xfrm>
        </p:spPr>
        <p:txBody>
          <a:bodyPr/>
          <a:lstStyle/>
          <a:p>
            <a:pPr eaLnBrk="1" hangingPunct="1"/>
            <a:r>
              <a:rPr lang="en-US" u="sng" dirty="0" smtClean="0"/>
              <a:t>Traditional </a:t>
            </a:r>
            <a:r>
              <a:rPr lang="en-US" u="sng" dirty="0"/>
              <a:t>of Seed Certification</a:t>
            </a:r>
            <a:endParaRPr lang="en-US" u="sng" dirty="0" smtClean="0"/>
          </a:p>
        </p:txBody>
      </p:sp>
      <p:pic>
        <p:nvPicPr>
          <p:cNvPr id="18435" name="Picture 7" descr="ICIA_Label Logo"/>
          <p:cNvPicPr>
            <a:picLocks noGrp="1" noChangeAspect="1" noChangeArrowheads="1"/>
          </p:cNvPicPr>
          <p:nvPr>
            <p:ph idx="1"/>
          </p:nvPr>
        </p:nvPicPr>
        <p:blipFill>
          <a:blip r:embed="rId3" cstate="print"/>
          <a:srcRect/>
          <a:stretch>
            <a:fillRect/>
          </a:stretch>
        </p:blipFill>
        <p:spPr>
          <a:xfrm>
            <a:off x="4110048" y="3014672"/>
            <a:ext cx="1143000" cy="1095375"/>
          </a:xfrm>
        </p:spPr>
      </p:pic>
      <p:sp>
        <p:nvSpPr>
          <p:cNvPr id="18437" name="TextBox 5"/>
          <p:cNvSpPr txBox="1">
            <a:spLocks noChangeArrowheads="1"/>
          </p:cNvSpPr>
          <p:nvPr/>
        </p:nvSpPr>
        <p:spPr bwMode="auto">
          <a:xfrm>
            <a:off x="3743328" y="1490672"/>
            <a:ext cx="1752600" cy="1384300"/>
          </a:xfrm>
          <a:prstGeom prst="rect">
            <a:avLst/>
          </a:prstGeom>
          <a:noFill/>
          <a:ln w="9525">
            <a:noFill/>
            <a:miter lim="800000"/>
            <a:headEnd/>
            <a:tailEnd/>
          </a:ln>
        </p:spPr>
        <p:txBody>
          <a:bodyPr>
            <a:spAutoFit/>
          </a:bodyPr>
          <a:lstStyle/>
          <a:p>
            <a:pPr algn="ctr"/>
            <a:r>
              <a:rPr lang="en-US" sz="2800" dirty="0" smtClean="0"/>
              <a:t>eligible seed stock</a:t>
            </a:r>
            <a:endParaRPr lang="en-US" sz="2800" dirty="0"/>
          </a:p>
        </p:txBody>
      </p:sp>
      <p:sp>
        <p:nvSpPr>
          <p:cNvPr id="18438" name="TextBox 7"/>
          <p:cNvSpPr txBox="1">
            <a:spLocks noChangeArrowheads="1"/>
          </p:cNvSpPr>
          <p:nvPr/>
        </p:nvSpPr>
        <p:spPr bwMode="auto">
          <a:xfrm>
            <a:off x="5134585" y="3105152"/>
            <a:ext cx="2579631" cy="954107"/>
          </a:xfrm>
          <a:prstGeom prst="rect">
            <a:avLst/>
          </a:prstGeom>
          <a:noFill/>
          <a:ln w="9525">
            <a:noFill/>
            <a:miter lim="800000"/>
            <a:headEnd/>
            <a:tailEnd/>
          </a:ln>
        </p:spPr>
        <p:txBody>
          <a:bodyPr wrap="square">
            <a:spAutoFit/>
          </a:bodyPr>
          <a:lstStyle/>
          <a:p>
            <a:pPr algn="ctr"/>
            <a:r>
              <a:rPr lang="en-US" sz="2800" b="1" cap="all" dirty="0" smtClean="0"/>
              <a:t>field inspection</a:t>
            </a:r>
            <a:endParaRPr lang="en-US" sz="2800" b="1" cap="all" dirty="0"/>
          </a:p>
        </p:txBody>
      </p:sp>
      <p:sp>
        <p:nvSpPr>
          <p:cNvPr id="18439" name="TextBox 9"/>
          <p:cNvSpPr txBox="1">
            <a:spLocks noChangeArrowheads="1"/>
          </p:cNvSpPr>
          <p:nvPr/>
        </p:nvSpPr>
        <p:spPr bwMode="auto">
          <a:xfrm>
            <a:off x="3900496" y="4291016"/>
            <a:ext cx="1600200" cy="1384300"/>
          </a:xfrm>
          <a:prstGeom prst="rect">
            <a:avLst/>
          </a:prstGeom>
          <a:noFill/>
          <a:ln w="9525">
            <a:noFill/>
            <a:miter lim="800000"/>
            <a:headEnd/>
            <a:tailEnd/>
          </a:ln>
        </p:spPr>
        <p:txBody>
          <a:bodyPr>
            <a:spAutoFit/>
          </a:bodyPr>
          <a:lstStyle/>
          <a:p>
            <a:pPr algn="ctr"/>
            <a:r>
              <a:rPr lang="en-US" sz="2800" dirty="0" smtClean="0"/>
              <a:t>testing </a:t>
            </a:r>
            <a:r>
              <a:rPr lang="en-US" sz="2800" dirty="0"/>
              <a:t>and </a:t>
            </a:r>
            <a:r>
              <a:rPr lang="en-US" sz="2800" dirty="0" smtClean="0"/>
              <a:t>labeling</a:t>
            </a:r>
            <a:endParaRPr lang="en-US" sz="2800" dirty="0"/>
          </a:p>
        </p:txBody>
      </p:sp>
      <p:sp>
        <p:nvSpPr>
          <p:cNvPr id="18440" name="Rectangle 16"/>
          <p:cNvSpPr>
            <a:spLocks noChangeArrowheads="1"/>
          </p:cNvSpPr>
          <p:nvPr/>
        </p:nvSpPr>
        <p:spPr bwMode="auto">
          <a:xfrm>
            <a:off x="1895488" y="3157560"/>
            <a:ext cx="2057400" cy="954107"/>
          </a:xfrm>
          <a:prstGeom prst="rect">
            <a:avLst/>
          </a:prstGeom>
          <a:noFill/>
          <a:ln w="9525">
            <a:noFill/>
            <a:miter lim="800000"/>
            <a:headEnd/>
            <a:tailEnd/>
          </a:ln>
        </p:spPr>
        <p:txBody>
          <a:bodyPr>
            <a:spAutoFit/>
          </a:bodyPr>
          <a:lstStyle/>
          <a:p>
            <a:pPr algn="ctr"/>
            <a:r>
              <a:rPr lang="en-US" sz="2800" dirty="0" smtClean="0"/>
              <a:t>certified seed*</a:t>
            </a:r>
            <a:endParaRPr lang="en-US" sz="2800" dirty="0"/>
          </a:p>
        </p:txBody>
      </p:sp>
      <p:sp>
        <p:nvSpPr>
          <p:cNvPr id="18441" name="TextBox 17"/>
          <p:cNvSpPr txBox="1">
            <a:spLocks noChangeArrowheads="1"/>
          </p:cNvSpPr>
          <p:nvPr/>
        </p:nvSpPr>
        <p:spPr bwMode="auto">
          <a:xfrm>
            <a:off x="300048" y="4691072"/>
            <a:ext cx="2133600" cy="1384995"/>
          </a:xfrm>
          <a:prstGeom prst="rect">
            <a:avLst/>
          </a:prstGeom>
          <a:noFill/>
          <a:ln w="9525">
            <a:noFill/>
            <a:miter lim="800000"/>
            <a:headEnd/>
            <a:tailEnd/>
          </a:ln>
        </p:spPr>
        <p:txBody>
          <a:bodyPr>
            <a:spAutoFit/>
          </a:bodyPr>
          <a:lstStyle/>
          <a:p>
            <a:pPr algn="ctr"/>
            <a:r>
              <a:rPr lang="en-US" sz="2800" dirty="0" smtClean="0"/>
              <a:t>commodity or Identity Preserved</a:t>
            </a:r>
            <a:endParaRPr lang="en-US" sz="2800" dirty="0"/>
          </a:p>
        </p:txBody>
      </p:sp>
      <p:cxnSp>
        <p:nvCxnSpPr>
          <p:cNvPr id="6" name="Curved Connector 5"/>
          <p:cNvCxnSpPr/>
          <p:nvPr/>
        </p:nvCxnSpPr>
        <p:spPr>
          <a:xfrm>
            <a:off x="5481640" y="2182822"/>
            <a:ext cx="819150" cy="831850"/>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0800000">
            <a:off x="2967052" y="4130668"/>
            <a:ext cx="819150" cy="831850"/>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5400000">
            <a:off x="5516566" y="4170359"/>
            <a:ext cx="819150" cy="831850"/>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16200000">
            <a:off x="2917845" y="2182830"/>
            <a:ext cx="819150" cy="831850"/>
          </a:xfrm>
          <a:prstGeom prst="curvedConnector2">
            <a:avLst/>
          </a:prstGeom>
          <a:ln w="7302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200161" y="3814772"/>
            <a:ext cx="928671" cy="814376"/>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32" name="TextBox 5"/>
          <p:cNvSpPr txBox="1">
            <a:spLocks noChangeArrowheads="1"/>
          </p:cNvSpPr>
          <p:nvPr/>
        </p:nvSpPr>
        <p:spPr bwMode="auto">
          <a:xfrm>
            <a:off x="257191" y="1490672"/>
            <a:ext cx="3070227" cy="523220"/>
          </a:xfrm>
          <a:prstGeom prst="rect">
            <a:avLst/>
          </a:prstGeom>
          <a:noFill/>
          <a:ln w="9525">
            <a:noFill/>
            <a:miter lim="800000"/>
            <a:headEnd/>
            <a:tailEnd/>
          </a:ln>
        </p:spPr>
        <p:txBody>
          <a:bodyPr wrap="square">
            <a:spAutoFit/>
          </a:bodyPr>
          <a:lstStyle/>
          <a:p>
            <a:r>
              <a:rPr lang="en-US" sz="2800" dirty="0" smtClean="0"/>
              <a:t>Breeder seed</a:t>
            </a:r>
            <a:endParaRPr lang="en-US" sz="2800" dirty="0"/>
          </a:p>
        </p:txBody>
      </p:sp>
      <p:cxnSp>
        <p:nvCxnSpPr>
          <p:cNvPr id="33" name="Straight Arrow Connector 32"/>
          <p:cNvCxnSpPr/>
          <p:nvPr/>
        </p:nvCxnSpPr>
        <p:spPr>
          <a:xfrm>
            <a:off x="2571761" y="1784371"/>
            <a:ext cx="1171584" cy="0"/>
          </a:xfrm>
          <a:prstGeom prst="straightConnector1">
            <a:avLst/>
          </a:prstGeom>
          <a:ln w="73025">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377112" y="4629148"/>
            <a:ext cx="1552576" cy="1477328"/>
          </a:xfrm>
          <a:prstGeom prst="rect">
            <a:avLst/>
          </a:prstGeom>
          <a:noFill/>
        </p:spPr>
        <p:txBody>
          <a:bodyPr wrap="square" rtlCol="0">
            <a:spAutoFit/>
          </a:bodyPr>
          <a:lstStyle/>
          <a:p>
            <a:r>
              <a:rPr lang="en-US" u="sng" dirty="0" smtClean="0"/>
              <a:t>*Classes</a:t>
            </a:r>
          </a:p>
          <a:p>
            <a:r>
              <a:rPr lang="en-US" dirty="0" smtClean="0"/>
              <a:t>Breeder</a:t>
            </a:r>
          </a:p>
          <a:p>
            <a:r>
              <a:rPr lang="en-US" dirty="0" smtClean="0"/>
              <a:t>Foundation</a:t>
            </a:r>
          </a:p>
          <a:p>
            <a:r>
              <a:rPr lang="en-US" dirty="0" smtClean="0"/>
              <a:t>Registered</a:t>
            </a:r>
          </a:p>
          <a:p>
            <a:r>
              <a:rPr lang="en-US" dirty="0" smtClean="0"/>
              <a:t>Certified</a:t>
            </a:r>
            <a:endParaRPr lang="en-US" dirty="0"/>
          </a:p>
        </p:txBody>
      </p:sp>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2</a:t>
            </a:fld>
            <a:endParaRPr lang="en-US"/>
          </a:p>
        </p:txBody>
      </p:sp>
    </p:spTree>
    <p:extLst>
      <p:ext uri="{BB962C8B-B14F-4D97-AF65-F5344CB8AC3E}">
        <p14:creationId xmlns:p14="http://schemas.microsoft.com/office/powerpoint/2010/main" val="3598394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7200" y="0"/>
            <a:ext cx="8229600" cy="1143000"/>
          </a:xfrm>
        </p:spPr>
        <p:txBody>
          <a:bodyPr/>
          <a:lstStyle/>
          <a:p>
            <a:pPr eaLnBrk="1" hangingPunct="1"/>
            <a:r>
              <a:rPr lang="en-US" u="sng" dirty="0" smtClean="0"/>
              <a:t>Phenotypic Standards - Soybean</a:t>
            </a:r>
          </a:p>
        </p:txBody>
      </p:sp>
      <p:graphicFrame>
        <p:nvGraphicFramePr>
          <p:cNvPr id="5" name="Table 4"/>
          <p:cNvGraphicFramePr>
            <a:graphicFrameLocks noGrp="1"/>
          </p:cNvGraphicFramePr>
          <p:nvPr>
            <p:extLst>
              <p:ext uri="{D42A27DB-BD31-4B8C-83A1-F6EECF244321}">
                <p14:modId xmlns:p14="http://schemas.microsoft.com/office/powerpoint/2010/main" val="1780771226"/>
              </p:ext>
            </p:extLst>
          </p:nvPr>
        </p:nvGraphicFramePr>
        <p:xfrm>
          <a:off x="652472" y="1210516"/>
          <a:ext cx="7967763" cy="4381622"/>
        </p:xfrm>
        <a:graphic>
          <a:graphicData uri="http://schemas.openxmlformats.org/drawingml/2006/table">
            <a:tbl>
              <a:tblPr/>
              <a:tblGrid>
                <a:gridCol w="2447373"/>
                <a:gridCol w="1536507"/>
                <a:gridCol w="1886135"/>
                <a:gridCol w="2097748"/>
              </a:tblGrid>
              <a:tr h="1854316">
                <a:tc>
                  <a:txBody>
                    <a:bodyPr/>
                    <a:lstStyle/>
                    <a:p>
                      <a:pPr marL="0" marR="0">
                        <a:spcBef>
                          <a:spcPts val="0"/>
                        </a:spcBef>
                        <a:spcAft>
                          <a:spcPts val="0"/>
                        </a:spcAft>
                      </a:pPr>
                      <a:r>
                        <a:rPr lang="en-US" sz="2800" dirty="0">
                          <a:solidFill>
                            <a:schemeClr val="accent1"/>
                          </a:solidFill>
                          <a:latin typeface="Arial"/>
                          <a:ea typeface="Times New Roman"/>
                          <a:cs typeface="Times New Roman"/>
                        </a:rPr>
                        <a:t>Class or As Needed Inspection</a:t>
                      </a:r>
                      <a:endParaRPr lang="en-US" sz="2800" dirty="0">
                        <a:solidFill>
                          <a:schemeClr val="accent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solidFill>
                            <a:schemeClr val="accent1"/>
                          </a:solidFill>
                          <a:latin typeface="Arial"/>
                          <a:ea typeface="Times New Roman"/>
                          <a:cs typeface="Times New Roman"/>
                        </a:rPr>
                        <a:t>Number of 500-Plant Counts</a:t>
                      </a:r>
                      <a:endParaRPr lang="en-US" sz="2800" dirty="0">
                        <a:solidFill>
                          <a:schemeClr val="accent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solidFill>
                            <a:schemeClr val="accent1"/>
                          </a:solidFill>
                          <a:latin typeface="Arial"/>
                          <a:ea typeface="Times New Roman"/>
                          <a:cs typeface="Times New Roman"/>
                        </a:rPr>
                        <a:t>Number of Plants Counted</a:t>
                      </a:r>
                      <a:endParaRPr lang="en-US" sz="2800" dirty="0">
                        <a:solidFill>
                          <a:schemeClr val="accent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a:solidFill>
                            <a:schemeClr val="accent1"/>
                          </a:solidFill>
                          <a:latin typeface="Arial"/>
                          <a:ea typeface="Times New Roman"/>
                          <a:cs typeface="Times New Roman"/>
                        </a:rPr>
                        <a:t>Begin Sequential Sampling</a:t>
                      </a:r>
                      <a:endParaRPr lang="en-US" sz="2800" dirty="0">
                        <a:solidFill>
                          <a:schemeClr val="accent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05632">
                <a:tc>
                  <a:txBody>
                    <a:bodyPr/>
                    <a:lstStyle/>
                    <a:p>
                      <a:pPr marL="0" marR="0">
                        <a:spcBef>
                          <a:spcPts val="0"/>
                        </a:spcBef>
                        <a:spcAft>
                          <a:spcPts val="0"/>
                        </a:spcAft>
                      </a:pPr>
                      <a:r>
                        <a:rPr lang="en-US" sz="2700" dirty="0">
                          <a:solidFill>
                            <a:schemeClr val="tx1"/>
                          </a:solidFill>
                          <a:latin typeface="Arial"/>
                          <a:ea typeface="Times New Roman"/>
                          <a:cs typeface="Times New Roman"/>
                        </a:rPr>
                        <a:t>Spray</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6</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3,000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NA</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32">
                <a:tc>
                  <a:txBody>
                    <a:bodyPr/>
                    <a:lstStyle/>
                    <a:p>
                      <a:pPr marL="0" marR="0">
                        <a:spcBef>
                          <a:spcPts val="0"/>
                        </a:spcBef>
                        <a:spcAft>
                          <a:spcPts val="0"/>
                        </a:spcAft>
                      </a:pPr>
                      <a:r>
                        <a:rPr lang="en-US" sz="2700" dirty="0">
                          <a:solidFill>
                            <a:schemeClr val="tx1"/>
                          </a:solidFill>
                          <a:latin typeface="Arial"/>
                          <a:ea typeface="Times New Roman"/>
                          <a:cs typeface="Times New Roman"/>
                        </a:rPr>
                        <a:t>Bloom Color</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6</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3,000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NA</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906">
                <a:tc>
                  <a:txBody>
                    <a:bodyPr/>
                    <a:lstStyle/>
                    <a:p>
                      <a:pPr marL="0" marR="0">
                        <a:spcBef>
                          <a:spcPts val="0"/>
                        </a:spcBef>
                        <a:spcAft>
                          <a:spcPts val="0"/>
                        </a:spcAft>
                      </a:pPr>
                      <a:r>
                        <a:rPr lang="en-US" sz="2700" dirty="0" smtClean="0">
                          <a:solidFill>
                            <a:schemeClr val="tx1"/>
                          </a:solidFill>
                          <a:latin typeface="Arial"/>
                          <a:ea typeface="Times New Roman"/>
                          <a:cs typeface="Times New Roman"/>
                        </a:rPr>
                        <a:t>Foundation</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20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10,000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10 to 21 OT</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32">
                <a:tc>
                  <a:txBody>
                    <a:bodyPr/>
                    <a:lstStyle/>
                    <a:p>
                      <a:pPr marL="0" marR="0">
                        <a:spcBef>
                          <a:spcPts val="0"/>
                        </a:spcBef>
                        <a:spcAft>
                          <a:spcPts val="0"/>
                        </a:spcAft>
                      </a:pPr>
                      <a:r>
                        <a:rPr lang="en-US" sz="2700" dirty="0">
                          <a:solidFill>
                            <a:schemeClr val="tx1"/>
                          </a:solidFill>
                          <a:latin typeface="Arial"/>
                          <a:ea typeface="Times New Roman"/>
                          <a:cs typeface="Times New Roman"/>
                        </a:rPr>
                        <a:t>Registered</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14</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7,000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12 to 19 OT</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32">
                <a:tc>
                  <a:txBody>
                    <a:bodyPr/>
                    <a:lstStyle/>
                    <a:p>
                      <a:pPr marL="0" marR="0">
                        <a:spcBef>
                          <a:spcPts val="0"/>
                        </a:spcBef>
                        <a:spcAft>
                          <a:spcPts val="0"/>
                        </a:spcAft>
                      </a:pPr>
                      <a:r>
                        <a:rPr lang="en-US" sz="2700" dirty="0">
                          <a:solidFill>
                            <a:schemeClr val="tx1"/>
                          </a:solidFill>
                          <a:latin typeface="Arial"/>
                          <a:ea typeface="Times New Roman"/>
                          <a:cs typeface="Times New Roman"/>
                        </a:rPr>
                        <a:t>Certified</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6</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3,000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9 to 31 OT</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32">
                <a:tc>
                  <a:txBody>
                    <a:bodyPr/>
                    <a:lstStyle/>
                    <a:p>
                      <a:pPr marL="0" marR="0">
                        <a:spcBef>
                          <a:spcPts val="0"/>
                        </a:spcBef>
                        <a:spcAft>
                          <a:spcPts val="0"/>
                        </a:spcAft>
                      </a:pPr>
                      <a:r>
                        <a:rPr lang="en-US" sz="2700" dirty="0">
                          <a:solidFill>
                            <a:schemeClr val="tx1"/>
                          </a:solidFill>
                          <a:latin typeface="Arial"/>
                          <a:ea typeface="Times New Roman"/>
                          <a:cs typeface="Times New Roman"/>
                        </a:rPr>
                        <a:t>QA</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10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5,000</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700" dirty="0">
                          <a:solidFill>
                            <a:schemeClr val="tx1"/>
                          </a:solidFill>
                          <a:latin typeface="Arial"/>
                          <a:ea typeface="Times New Roman"/>
                          <a:cs typeface="Times New Roman"/>
                        </a:rPr>
                        <a:t>NA</a:t>
                      </a:r>
                      <a:endParaRPr lang="en-US" sz="2700" dirty="0">
                        <a:solidFill>
                          <a:schemeClr val="tx1"/>
                        </a:solidFill>
                        <a:latin typeface="Times New Roman"/>
                        <a:ea typeface="Times New Roman"/>
                        <a:cs typeface="Times New Roman"/>
                      </a:endParaRPr>
                    </a:p>
                  </a:txBody>
                  <a:tcPr marL="65191" marR="6519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3</a:t>
            </a:fld>
            <a:endParaRPr lang="en-US"/>
          </a:p>
        </p:txBody>
      </p:sp>
    </p:spTree>
    <p:extLst>
      <p:ext uri="{BB962C8B-B14F-4D97-AF65-F5344CB8AC3E}">
        <p14:creationId xmlns:p14="http://schemas.microsoft.com/office/powerpoint/2010/main" val="543901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a:bodyPr>
          <a:lstStyle/>
          <a:p>
            <a:pPr eaLnBrk="1" fontAlgn="auto" hangingPunct="1">
              <a:spcAft>
                <a:spcPts val="0"/>
              </a:spcAft>
              <a:defRPr/>
            </a:pPr>
            <a:r>
              <a:rPr lang="en-US" u="sng" dirty="0" smtClean="0">
                <a:effectLst>
                  <a:outerShdw blurRad="38100" dist="38100" dir="2700000" algn="tl">
                    <a:srgbClr val="000000">
                      <a:alpha val="43137"/>
                    </a:srgbClr>
                  </a:outerShdw>
                </a:effectLst>
              </a:rPr>
              <a:t>Modern Interpretations</a:t>
            </a:r>
          </a:p>
        </p:txBody>
      </p:sp>
      <p:sp>
        <p:nvSpPr>
          <p:cNvPr id="67587" name="Rectangle 3"/>
          <p:cNvSpPr>
            <a:spLocks noGrp="1" noChangeArrowheads="1"/>
          </p:cNvSpPr>
          <p:nvPr>
            <p:ph idx="1"/>
          </p:nvPr>
        </p:nvSpPr>
        <p:spPr>
          <a:xfrm>
            <a:off x="457200" y="1524000"/>
            <a:ext cx="5332899" cy="4648200"/>
          </a:xfrm>
        </p:spPr>
        <p:txBody>
          <a:bodyPr/>
          <a:lstStyle/>
          <a:p>
            <a:pPr>
              <a:buClr>
                <a:schemeClr val="tx1"/>
              </a:buClr>
            </a:pPr>
            <a:r>
              <a:rPr lang="en-US" dirty="0"/>
              <a:t>OECD Seed Schemes </a:t>
            </a:r>
            <a:r>
              <a:rPr lang="en-US" dirty="0" smtClean="0"/>
              <a:t>and Accreditation</a:t>
            </a:r>
            <a:endParaRPr lang="en-US" dirty="0"/>
          </a:p>
          <a:p>
            <a:pPr eaLnBrk="1" hangingPunct="1">
              <a:buClr>
                <a:schemeClr val="tx1"/>
              </a:buClr>
            </a:pPr>
            <a:r>
              <a:rPr lang="en-US" dirty="0" smtClean="0"/>
              <a:t>Pre-Foundation</a:t>
            </a:r>
          </a:p>
          <a:p>
            <a:pPr>
              <a:buClr>
                <a:schemeClr val="tx1"/>
              </a:buClr>
            </a:pPr>
            <a:r>
              <a:rPr lang="en-US" dirty="0" smtClean="0"/>
              <a:t>Parent</a:t>
            </a:r>
            <a:endParaRPr lang="en-US" dirty="0"/>
          </a:p>
          <a:p>
            <a:pPr eaLnBrk="1" hangingPunct="1">
              <a:buClr>
                <a:schemeClr val="tx1"/>
              </a:buClr>
            </a:pPr>
            <a:r>
              <a:rPr lang="en-US" dirty="0" smtClean="0"/>
              <a:t>Commercial</a:t>
            </a:r>
          </a:p>
          <a:p>
            <a:pPr eaLnBrk="1" hangingPunct="1">
              <a:buClr>
                <a:schemeClr val="tx1"/>
              </a:buClr>
            </a:pPr>
            <a:r>
              <a:rPr lang="en-US" dirty="0" smtClean="0"/>
              <a:t>Quality </a:t>
            </a:r>
            <a:r>
              <a:rPr lang="en-US" dirty="0"/>
              <a:t>Assurance (QA)</a:t>
            </a:r>
          </a:p>
          <a:p>
            <a:pPr eaLnBrk="1" hangingPunct="1">
              <a:buClr>
                <a:schemeClr val="tx1"/>
              </a:buClr>
            </a:pPr>
            <a:r>
              <a:rPr lang="en-US" dirty="0"/>
              <a:t>Identity Preservation (IP)</a:t>
            </a:r>
          </a:p>
          <a:p>
            <a:pPr lvl="1" eaLnBrk="1" hangingPunct="1">
              <a:buClr>
                <a:schemeClr val="tx1"/>
              </a:buClr>
              <a:buFont typeface="Wingdings 2" pitchFamily="18" charset="2"/>
              <a:buNone/>
            </a:pPr>
            <a:endParaRPr lang="en-US" sz="2000" dirty="0" smtClean="0"/>
          </a:p>
        </p:txBody>
      </p:sp>
      <p:pic>
        <p:nvPicPr>
          <p:cNvPr id="8" name="Picture 11" descr="U:\Marketing\Qual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953" y="2278388"/>
            <a:ext cx="3857694" cy="18344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U:\Marketing\Cert_FirstG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9846" y="2765259"/>
            <a:ext cx="3857694" cy="180938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4</a:t>
            </a:fld>
            <a:endParaRPr lang="en-US"/>
          </a:p>
        </p:txBody>
      </p:sp>
    </p:spTree>
    <p:extLst>
      <p:ext uri="{BB962C8B-B14F-4D97-AF65-F5344CB8AC3E}">
        <p14:creationId xmlns:p14="http://schemas.microsoft.com/office/powerpoint/2010/main" val="390971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Slide </a:t>
            </a:r>
            <a:fld id="{F5E34BD3-419A-4213-B533-A2C41B289A95}" type="slidenum">
              <a:rPr lang="en-US" smtClean="0"/>
              <a:pPr/>
              <a:t>5</a:t>
            </a:fld>
            <a:endParaRPr lang="en-US"/>
          </a:p>
        </p:txBody>
      </p:sp>
      <p:pic>
        <p:nvPicPr>
          <p:cNvPr id="12290" name="Picture 2" descr="U:\My Pictures\Devices Download Files\IMG00379.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84" b="21052"/>
          <a:stretch/>
        </p:blipFill>
        <p:spPr bwMode="auto">
          <a:xfrm>
            <a:off x="0" y="205740"/>
            <a:ext cx="9144000" cy="665825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3005" y="575650"/>
            <a:ext cx="8894618" cy="1569660"/>
          </a:xfrm>
          <a:prstGeom prst="rect">
            <a:avLst/>
          </a:prstGeom>
        </p:spPr>
        <p:txBody>
          <a:bodyPr wrap="square">
            <a:spAutoFit/>
          </a:bodyPr>
          <a:lstStyle/>
          <a:p>
            <a:pPr lvl="1"/>
            <a:r>
              <a:rPr lang="en-US" sz="3200" b="1" dirty="0"/>
              <a:t>Phenotypic off-types may suggest poor quality control on the part of the breeder, the multiplier or the conditioner. </a:t>
            </a:r>
          </a:p>
        </p:txBody>
      </p:sp>
    </p:spTree>
    <p:extLst>
      <p:ext uri="{BB962C8B-B14F-4D97-AF65-F5344CB8AC3E}">
        <p14:creationId xmlns:p14="http://schemas.microsoft.com/office/powerpoint/2010/main" val="1422447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Continuum</a:t>
            </a:r>
            <a:endParaRPr lang="en-US" dirty="0"/>
          </a:p>
        </p:txBody>
      </p:sp>
      <p:sp>
        <p:nvSpPr>
          <p:cNvPr id="3" name="Content Placeholder 2"/>
          <p:cNvSpPr>
            <a:spLocks noGrp="1"/>
          </p:cNvSpPr>
          <p:nvPr>
            <p:ph sz="half" idx="1"/>
          </p:nvPr>
        </p:nvSpPr>
        <p:spPr>
          <a:xfrm>
            <a:off x="533400" y="1450575"/>
            <a:ext cx="4000500" cy="4787053"/>
          </a:xfrm>
        </p:spPr>
        <p:txBody>
          <a:bodyPr/>
          <a:lstStyle/>
          <a:p>
            <a:r>
              <a:rPr lang="en-US" dirty="0" err="1" smtClean="0"/>
              <a:t>Germplasm</a:t>
            </a:r>
            <a:endParaRPr lang="en-US" dirty="0" smtClean="0"/>
          </a:p>
          <a:p>
            <a:r>
              <a:rPr lang="en-US" dirty="0" smtClean="0"/>
              <a:t>Donors</a:t>
            </a:r>
          </a:p>
          <a:p>
            <a:r>
              <a:rPr lang="en-US" dirty="0" smtClean="0"/>
              <a:t>Recipients</a:t>
            </a:r>
          </a:p>
          <a:p>
            <a:r>
              <a:rPr lang="en-US" dirty="0" smtClean="0"/>
              <a:t>F1 Individuals</a:t>
            </a:r>
          </a:p>
          <a:p>
            <a:r>
              <a:rPr lang="en-US" dirty="0" smtClean="0"/>
              <a:t>Progeny Rows</a:t>
            </a:r>
          </a:p>
          <a:p>
            <a:r>
              <a:rPr lang="en-US" dirty="0" smtClean="0"/>
              <a:t>Bulk Rows</a:t>
            </a:r>
          </a:p>
          <a:p>
            <a:r>
              <a:rPr lang="en-US" dirty="0" smtClean="0"/>
              <a:t>Breeder Seed</a:t>
            </a:r>
          </a:p>
          <a:p>
            <a:r>
              <a:rPr lang="en-US" dirty="0" smtClean="0"/>
              <a:t>Parent Seed</a:t>
            </a:r>
          </a:p>
          <a:p>
            <a:r>
              <a:rPr lang="en-US" dirty="0" smtClean="0"/>
              <a:t>Commercial</a:t>
            </a:r>
          </a:p>
        </p:txBody>
      </p:sp>
      <p:sp>
        <p:nvSpPr>
          <p:cNvPr id="8" name="TextBox 7"/>
          <p:cNvSpPr txBox="1"/>
          <p:nvPr/>
        </p:nvSpPr>
        <p:spPr>
          <a:xfrm>
            <a:off x="4921135" y="1450575"/>
            <a:ext cx="2543694" cy="707886"/>
          </a:xfrm>
          <a:prstGeom prst="rect">
            <a:avLst/>
          </a:prstGeom>
          <a:noFill/>
        </p:spPr>
        <p:txBody>
          <a:bodyPr wrap="square" rtlCol="0">
            <a:spAutoFit/>
          </a:bodyPr>
          <a:lstStyle/>
          <a:p>
            <a:r>
              <a:rPr lang="en-US" sz="2000" dirty="0" smtClean="0"/>
              <a:t>Tissue Testing and Census Testing</a:t>
            </a:r>
            <a:endParaRPr lang="en-US" sz="2000" dirty="0"/>
          </a:p>
        </p:txBody>
      </p:sp>
      <p:sp>
        <p:nvSpPr>
          <p:cNvPr id="9" name="Rectangle 8"/>
          <p:cNvSpPr/>
          <p:nvPr/>
        </p:nvSpPr>
        <p:spPr>
          <a:xfrm>
            <a:off x="4921135" y="5354354"/>
            <a:ext cx="2286000" cy="707886"/>
          </a:xfrm>
          <a:prstGeom prst="rect">
            <a:avLst/>
          </a:prstGeom>
        </p:spPr>
        <p:txBody>
          <a:bodyPr wrap="square">
            <a:spAutoFit/>
          </a:bodyPr>
          <a:lstStyle/>
          <a:p>
            <a:r>
              <a:rPr lang="en-US" sz="2000" dirty="0" smtClean="0"/>
              <a:t>Seed Sampling and </a:t>
            </a:r>
            <a:r>
              <a:rPr lang="en-US" sz="2000" dirty="0" err="1" smtClean="0"/>
              <a:t>SeedCalc</a:t>
            </a:r>
            <a:endParaRPr lang="en-US" sz="2000" dirty="0"/>
          </a:p>
        </p:txBody>
      </p:sp>
      <p:sp>
        <p:nvSpPr>
          <p:cNvPr id="10" name="TextBox 9"/>
          <p:cNvSpPr txBox="1"/>
          <p:nvPr/>
        </p:nvSpPr>
        <p:spPr>
          <a:xfrm>
            <a:off x="4921135" y="3320554"/>
            <a:ext cx="2543694" cy="707886"/>
          </a:xfrm>
          <a:prstGeom prst="rect">
            <a:avLst/>
          </a:prstGeom>
          <a:noFill/>
        </p:spPr>
        <p:txBody>
          <a:bodyPr wrap="square" rtlCol="0">
            <a:spAutoFit/>
          </a:bodyPr>
          <a:lstStyle/>
          <a:p>
            <a:r>
              <a:rPr lang="en-US" sz="2000" dirty="0" smtClean="0"/>
              <a:t>Bulk Tissue or Seed Sample Screening</a:t>
            </a:r>
            <a:endParaRPr lang="en-US" sz="2000" dirty="0"/>
          </a:p>
        </p:txBody>
      </p:sp>
      <p:sp>
        <p:nvSpPr>
          <p:cNvPr id="11" name="Down Arrow 10"/>
          <p:cNvSpPr/>
          <p:nvPr/>
        </p:nvSpPr>
        <p:spPr>
          <a:xfrm>
            <a:off x="4289367" y="1450575"/>
            <a:ext cx="415637" cy="45709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r>
              <a:rPr lang="en-US" smtClean="0"/>
              <a:t>Slide </a:t>
            </a:r>
            <a:fld id="{CB5450B7-6C39-4D14-B99C-7B4B79288546}" type="slidenum">
              <a:rPr lang="en-US" smtClean="0"/>
              <a:pPr/>
              <a:t>6</a:t>
            </a:fld>
            <a:endParaRPr lang="en-US"/>
          </a:p>
        </p:txBody>
      </p:sp>
    </p:spTree>
    <p:extLst>
      <p:ext uri="{BB962C8B-B14F-4D97-AF65-F5344CB8AC3E}">
        <p14:creationId xmlns:p14="http://schemas.microsoft.com/office/powerpoint/2010/main" val="381167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t>Breeding - Purity and Identity </a:t>
            </a:r>
            <a:endParaRPr lang="en-US" dirty="0" smtClean="0"/>
          </a:p>
        </p:txBody>
      </p:sp>
      <p:sp>
        <p:nvSpPr>
          <p:cNvPr id="33794" name="Content Placeholder 2"/>
          <p:cNvSpPr>
            <a:spLocks noGrp="1"/>
          </p:cNvSpPr>
          <p:nvPr>
            <p:ph idx="1"/>
          </p:nvPr>
        </p:nvSpPr>
        <p:spPr>
          <a:xfrm>
            <a:off x="457200" y="1600200"/>
            <a:ext cx="3886200" cy="4525963"/>
          </a:xfrm>
        </p:spPr>
        <p:txBody>
          <a:bodyPr/>
          <a:lstStyle/>
          <a:p>
            <a:r>
              <a:rPr lang="en-US" dirty="0" smtClean="0"/>
              <a:t>Census Testing</a:t>
            </a:r>
          </a:p>
          <a:p>
            <a:pPr lvl="1"/>
            <a:r>
              <a:rPr lang="en-US" dirty="0" smtClean="0"/>
              <a:t>Parents </a:t>
            </a:r>
          </a:p>
          <a:p>
            <a:pPr lvl="1"/>
            <a:r>
              <a:rPr lang="en-US" dirty="0" smtClean="0"/>
              <a:t>F1 Plants</a:t>
            </a:r>
            <a:endParaRPr lang="en-US" dirty="0"/>
          </a:p>
          <a:p>
            <a:pPr lvl="1"/>
            <a:r>
              <a:rPr lang="en-US" dirty="0" err="1" smtClean="0"/>
              <a:t>Selfing</a:t>
            </a:r>
            <a:r>
              <a:rPr lang="en-US" dirty="0"/>
              <a:t> </a:t>
            </a:r>
            <a:r>
              <a:rPr lang="en-US" dirty="0" smtClean="0"/>
              <a:t>Selections</a:t>
            </a:r>
          </a:p>
          <a:p>
            <a:endParaRPr lang="en-US" dirty="0" smtClean="0"/>
          </a:p>
          <a:p>
            <a:endParaRPr lang="en-US" dirty="0" smtClean="0"/>
          </a:p>
          <a:p>
            <a:endParaRPr lang="en-US" dirty="0" smtClean="0"/>
          </a:p>
        </p:txBody>
      </p:sp>
      <p:pic>
        <p:nvPicPr>
          <p:cNvPr id="33795" name="Picture 3" descr="DSC00667.JPG"/>
          <p:cNvPicPr>
            <a:picLocks noChangeAspect="1"/>
          </p:cNvPicPr>
          <p:nvPr/>
        </p:nvPicPr>
        <p:blipFill>
          <a:blip r:embed="rId3" cstate="print"/>
          <a:srcRect/>
          <a:stretch>
            <a:fillRect/>
          </a:stretch>
        </p:blipFill>
        <p:spPr bwMode="auto">
          <a:xfrm>
            <a:off x="4343400" y="1371600"/>
            <a:ext cx="4086225" cy="457939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7</a:t>
            </a:fld>
            <a:endParaRPr lang="en-US"/>
          </a:p>
        </p:txBody>
      </p:sp>
    </p:spTree>
    <p:extLst>
      <p:ext uri="{BB962C8B-B14F-4D97-AF65-F5344CB8AC3E}">
        <p14:creationId xmlns:p14="http://schemas.microsoft.com/office/powerpoint/2010/main" val="115742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dirty="0"/>
              <a:t>Breeding - Purity and Identity </a:t>
            </a:r>
            <a:endParaRPr lang="en-US" dirty="0" smtClean="0"/>
          </a:p>
        </p:txBody>
      </p:sp>
      <p:sp>
        <p:nvSpPr>
          <p:cNvPr id="33794" name="Content Placeholder 2"/>
          <p:cNvSpPr>
            <a:spLocks noGrp="1"/>
          </p:cNvSpPr>
          <p:nvPr>
            <p:ph idx="1"/>
          </p:nvPr>
        </p:nvSpPr>
        <p:spPr>
          <a:xfrm>
            <a:off x="457200" y="1600200"/>
            <a:ext cx="3886200" cy="4525963"/>
          </a:xfrm>
        </p:spPr>
        <p:txBody>
          <a:bodyPr/>
          <a:lstStyle/>
          <a:p>
            <a:r>
              <a:rPr lang="en-US" dirty="0"/>
              <a:t>Census Testing</a:t>
            </a:r>
          </a:p>
          <a:p>
            <a:pPr lvl="1"/>
            <a:r>
              <a:rPr lang="en-US" dirty="0"/>
              <a:t>Parents </a:t>
            </a:r>
          </a:p>
          <a:p>
            <a:pPr lvl="1"/>
            <a:r>
              <a:rPr lang="en-US" dirty="0"/>
              <a:t>F1 Plants</a:t>
            </a:r>
          </a:p>
          <a:p>
            <a:pPr lvl="1"/>
            <a:r>
              <a:rPr lang="en-US" dirty="0" err="1"/>
              <a:t>Selfing</a:t>
            </a:r>
            <a:r>
              <a:rPr lang="en-US" dirty="0"/>
              <a:t> Selections</a:t>
            </a:r>
          </a:p>
          <a:p>
            <a:pPr marL="457200" lvl="1" indent="0">
              <a:buNone/>
            </a:pPr>
            <a:endParaRPr lang="en-US" dirty="0" smtClean="0"/>
          </a:p>
          <a:p>
            <a:endParaRPr lang="en-US" dirty="0" smtClean="0"/>
          </a:p>
          <a:p>
            <a:pPr marL="0" indent="0">
              <a:buNone/>
            </a:pPr>
            <a:endParaRPr lang="en-US" dirty="0" smtClean="0"/>
          </a:p>
          <a:p>
            <a:endParaRPr lang="en-US" dirty="0" smtClean="0"/>
          </a:p>
        </p:txBody>
      </p:sp>
      <p:pic>
        <p:nvPicPr>
          <p:cNvPr id="5" name="Picture 4" descr="DSC02272.JPG"/>
          <p:cNvPicPr>
            <a:picLocks noGrp="1" noChangeAspect="1"/>
          </p:cNvPicPr>
          <p:nvPr isPhoto="1"/>
        </p:nvPicPr>
        <p:blipFill>
          <a:blip r:embed="rId3" cstate="print">
            <a:lum/>
          </a:blip>
          <a:stretch>
            <a:fillRect/>
          </a:stretch>
        </p:blipFill>
        <p:spPr>
          <a:xfrm>
            <a:off x="4343400" y="1999209"/>
            <a:ext cx="4383581" cy="3287686"/>
          </a:xfrm>
          <a:prstGeom prst="rect">
            <a:avLst/>
          </a:prstGeom>
          <a:noFill/>
          <a:ln>
            <a:noFill/>
          </a:ln>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8</a:t>
            </a:fld>
            <a:endParaRPr lang="en-US"/>
          </a:p>
        </p:txBody>
      </p:sp>
    </p:spTree>
    <p:extLst>
      <p:ext uri="{BB962C8B-B14F-4D97-AF65-F5344CB8AC3E}">
        <p14:creationId xmlns:p14="http://schemas.microsoft.com/office/powerpoint/2010/main" val="2736413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t>Breeding - Purity and Identity </a:t>
            </a:r>
            <a:endParaRPr lang="en-US" dirty="0" smtClean="0"/>
          </a:p>
        </p:txBody>
      </p:sp>
      <p:sp>
        <p:nvSpPr>
          <p:cNvPr id="38914" name="Content Placeholder 2"/>
          <p:cNvSpPr>
            <a:spLocks noGrp="1"/>
          </p:cNvSpPr>
          <p:nvPr>
            <p:ph idx="1"/>
          </p:nvPr>
        </p:nvSpPr>
        <p:spPr>
          <a:xfrm>
            <a:off x="4621876" y="1600189"/>
            <a:ext cx="4522124" cy="4525963"/>
          </a:xfrm>
        </p:spPr>
        <p:txBody>
          <a:bodyPr/>
          <a:lstStyle/>
          <a:p>
            <a:r>
              <a:rPr lang="en-US" dirty="0" smtClean="0"/>
              <a:t>Bulk Tissue Screening</a:t>
            </a:r>
          </a:p>
          <a:p>
            <a:pPr lvl="1"/>
            <a:r>
              <a:rPr lang="en-US" dirty="0" smtClean="0"/>
              <a:t>Recipient rows</a:t>
            </a:r>
          </a:p>
          <a:p>
            <a:pPr lvl="1"/>
            <a:r>
              <a:rPr lang="en-US" dirty="0" smtClean="0"/>
              <a:t>Populations</a:t>
            </a:r>
          </a:p>
          <a:p>
            <a:pPr lvl="1"/>
            <a:r>
              <a:rPr lang="en-US" dirty="0" smtClean="0"/>
              <a:t>Breeder seed</a:t>
            </a:r>
          </a:p>
        </p:txBody>
      </p:sp>
      <p:pic>
        <p:nvPicPr>
          <p:cNvPr id="7" name="Picture 6" descr="DSCN0156.JPG"/>
          <p:cNvPicPr>
            <a:picLocks noChangeAspect="1"/>
          </p:cNvPicPr>
          <p:nvPr/>
        </p:nvPicPr>
        <p:blipFill rotWithShape="1">
          <a:blip r:embed="rId3" cstate="print"/>
          <a:srcRect l="58175" t="41909" r="511" b="12706"/>
          <a:stretch/>
        </p:blipFill>
        <p:spPr>
          <a:xfrm>
            <a:off x="706579" y="1949313"/>
            <a:ext cx="3865419" cy="3184713"/>
          </a:xfrm>
          <a:prstGeom prst="rect">
            <a:avLst/>
          </a:prstGeom>
        </p:spPr>
      </p:pic>
      <p:sp>
        <p:nvSpPr>
          <p:cNvPr id="2" name="Slide Number Placeholder 1"/>
          <p:cNvSpPr>
            <a:spLocks noGrp="1"/>
          </p:cNvSpPr>
          <p:nvPr>
            <p:ph type="sldNum" sz="quarter" idx="12"/>
          </p:nvPr>
        </p:nvSpPr>
        <p:spPr/>
        <p:txBody>
          <a:bodyPr/>
          <a:lstStyle/>
          <a:p>
            <a:r>
              <a:rPr lang="en-US" smtClean="0"/>
              <a:t>Slide </a:t>
            </a:r>
            <a:fld id="{F5E34BD3-419A-4213-B533-A2C41B289A95}" type="slidenum">
              <a:rPr lang="en-US" smtClean="0"/>
              <a:pPr/>
              <a:t>9</a:t>
            </a:fld>
            <a:endParaRPr lang="en-US"/>
          </a:p>
        </p:txBody>
      </p:sp>
    </p:spTree>
    <p:extLst>
      <p:ext uri="{BB962C8B-B14F-4D97-AF65-F5344CB8AC3E}">
        <p14:creationId xmlns:p14="http://schemas.microsoft.com/office/powerpoint/2010/main" val="1111069359"/>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slide">
  <a:themeElements>
    <a:clrScheme name="Small IFBic lower lef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Small IFBic lower lef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mall IFBic lower left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TotalTime>
  <Words>1116</Words>
  <Application>Microsoft Office PowerPoint</Application>
  <PresentationFormat>On-screen Show (4:3)</PresentationFormat>
  <Paragraphs>214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Standard slide</vt:lpstr>
      <vt:lpstr>Seeds, Plants and Grain  Sampling, Testing and Statistics</vt:lpstr>
      <vt:lpstr>Traditional of Seed Certification</vt:lpstr>
      <vt:lpstr>Phenotypic Standards - Soybean</vt:lpstr>
      <vt:lpstr>Modern Interpretations</vt:lpstr>
      <vt:lpstr>PowerPoint Presentation</vt:lpstr>
      <vt:lpstr>Testing Continuum</vt:lpstr>
      <vt:lpstr>Breeding - Purity and Identity </vt:lpstr>
      <vt:lpstr>Breeding - Purity and Identity </vt:lpstr>
      <vt:lpstr>Breeding - Purity and Identity </vt:lpstr>
      <vt:lpstr>Breeding - Purity and Identity </vt:lpstr>
      <vt:lpstr>Breeding - Purity and Identity </vt:lpstr>
      <vt:lpstr>Breeding - Purity and Identity </vt:lpstr>
      <vt:lpstr>Seed Production – Varieties</vt:lpstr>
      <vt:lpstr>Seed Production - Hybrids</vt:lpstr>
      <vt:lpstr>Seed Production - Identity and Purity</vt:lpstr>
      <vt:lpstr>Production - Identity and Purity</vt:lpstr>
      <vt:lpstr>Identity Preserved - IP</vt:lpstr>
      <vt:lpstr>Testing Continuum</vt:lpstr>
      <vt:lpstr>PowerPoint Presentation</vt:lpstr>
    </vt:vector>
  </TitlesOfParts>
  <Company>AACC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Agnes Walker</dc:creator>
  <cp:lastModifiedBy>dougm</cp:lastModifiedBy>
  <cp:revision>68</cp:revision>
  <cp:lastPrinted>2014-05-13T15:29:55Z</cp:lastPrinted>
  <dcterms:created xsi:type="dcterms:W3CDTF">2014-04-14T16:54:44Z</dcterms:created>
  <dcterms:modified xsi:type="dcterms:W3CDTF">2014-05-17T16:32:21Z</dcterms:modified>
</cp:coreProperties>
</file>