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8"/>
  </p:notesMasterIdLst>
  <p:handoutMasterIdLst>
    <p:handoutMasterId r:id="rId39"/>
  </p:handoutMasterIdLst>
  <p:sldIdLst>
    <p:sldId id="339" r:id="rId2"/>
    <p:sldId id="358" r:id="rId3"/>
    <p:sldId id="336" r:id="rId4"/>
    <p:sldId id="338" r:id="rId5"/>
    <p:sldId id="337" r:id="rId6"/>
    <p:sldId id="325" r:id="rId7"/>
    <p:sldId id="275" r:id="rId8"/>
    <p:sldId id="301" r:id="rId9"/>
    <p:sldId id="298" r:id="rId10"/>
    <p:sldId id="314" r:id="rId11"/>
    <p:sldId id="316" r:id="rId12"/>
    <p:sldId id="317" r:id="rId13"/>
    <p:sldId id="321" r:id="rId14"/>
    <p:sldId id="282" r:id="rId15"/>
    <p:sldId id="324" r:id="rId16"/>
    <p:sldId id="322" r:id="rId17"/>
    <p:sldId id="323" r:id="rId18"/>
    <p:sldId id="335"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1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4" autoAdjust="0"/>
    <p:restoredTop sz="86513" autoAdjust="0"/>
  </p:normalViewPr>
  <p:slideViewPr>
    <p:cSldViewPr snapToGrid="0" snapToObjects="1">
      <p:cViewPr>
        <p:scale>
          <a:sx n="50" d="100"/>
          <a:sy n="50" d="100"/>
        </p:scale>
        <p:origin x="-912" y="6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snapToObjects="1">
      <p:cViewPr varScale="1">
        <p:scale>
          <a:sx n="80" d="100"/>
          <a:sy n="80" d="100"/>
        </p:scale>
        <p:origin x="-3174"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EF49971-7835-40BE-B668-8451287A4D50}" type="datetimeFigureOut">
              <a:rPr lang="en-US" smtClean="0"/>
              <a:t>2/9/2015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DF0EDCC-4312-4402-AEC9-2BEC80E9E719}" type="slidenum">
              <a:rPr lang="en-US" smtClean="0"/>
              <a:t>‹#›</a:t>
            </a:fld>
            <a:endParaRPr lang="en-US"/>
          </a:p>
        </p:txBody>
      </p:sp>
    </p:spTree>
    <p:extLst>
      <p:ext uri="{BB962C8B-B14F-4D97-AF65-F5344CB8AC3E}">
        <p14:creationId xmlns:p14="http://schemas.microsoft.com/office/powerpoint/2010/main" val="16193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AE1041E-5EF6-4182-8059-8A29A50908A1}" type="datetimeFigureOut">
              <a:rPr lang="en-US" smtClean="0"/>
              <a:t>2/9/2015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5245CE3-457F-4BCA-967D-482950D3F724}" type="slidenum">
              <a:rPr lang="en-US" smtClean="0"/>
              <a:t>‹#›</a:t>
            </a:fld>
            <a:endParaRPr lang="en-US"/>
          </a:p>
        </p:txBody>
      </p:sp>
    </p:spTree>
    <p:extLst>
      <p:ext uri="{BB962C8B-B14F-4D97-AF65-F5344CB8AC3E}">
        <p14:creationId xmlns:p14="http://schemas.microsoft.com/office/powerpoint/2010/main" val="153377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objective of seed</a:t>
            </a:r>
            <a:r>
              <a:rPr lang="en-US" baseline="0" dirty="0" smtClean="0"/>
              <a:t> certification…”To insure</a:t>
            </a:r>
            <a:r>
              <a:rPr lang="en-US" baseline="0" dirty="0" smtClean="0"/>
              <a:t>…” What was being lost once seed was provided to the farmer, this is pre-seed company. </a:t>
            </a:r>
            <a:r>
              <a:rPr lang="en-US" baseline="0" dirty="0" err="1" smtClean="0"/>
              <a:t>Standability</a:t>
            </a:r>
            <a:r>
              <a:rPr lang="en-US" baseline="0" dirty="0" smtClean="0"/>
              <a:t>, </a:t>
            </a:r>
            <a:r>
              <a:rPr lang="en-US" baseline="0" dirty="0" err="1" smtClean="0"/>
              <a:t>harvestability</a:t>
            </a:r>
            <a:r>
              <a:rPr lang="en-US" baseline="0" dirty="0" smtClean="0"/>
              <a:t>, maturity and most importantly yield. </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a:t>
            </a:fld>
            <a:endParaRPr lang="en-US"/>
          </a:p>
        </p:txBody>
      </p:sp>
    </p:spTree>
    <p:extLst>
      <p:ext uri="{BB962C8B-B14F-4D97-AF65-F5344CB8AC3E}">
        <p14:creationId xmlns:p14="http://schemas.microsoft.com/office/powerpoint/2010/main" val="16600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a:t>
            </a:r>
            <a:r>
              <a:rPr lang="en-US" baseline="0" dirty="0" smtClean="0"/>
              <a:t> to accepting </a:t>
            </a:r>
            <a:r>
              <a:rPr lang="en-US" baseline="0" dirty="0" err="1" smtClean="0"/>
              <a:t>germplasm</a:t>
            </a:r>
            <a:r>
              <a:rPr lang="en-US" baseline="0" dirty="0" smtClean="0"/>
              <a:t> breeders may screen seed for desired and undesired traits. While seed chipping is also an option tissue testing parent plants is the most common screening method for parents to be used in trait introgression programs. Once the introgression has been completed </a:t>
            </a:r>
            <a:r>
              <a:rPr lang="en-US" baseline="0" dirty="0" err="1" smtClean="0"/>
              <a:t>selfing</a:t>
            </a:r>
            <a:r>
              <a:rPr lang="en-US" baseline="0" dirty="0" smtClean="0"/>
              <a:t> begins and more seed is generated. This seed can be sampled and tested as a screening process. </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11</a:t>
            </a:fld>
            <a:endParaRPr lang="en-US"/>
          </a:p>
        </p:txBody>
      </p:sp>
    </p:spTree>
    <p:extLst>
      <p:ext uri="{BB962C8B-B14F-4D97-AF65-F5344CB8AC3E}">
        <p14:creationId xmlns:p14="http://schemas.microsoft.com/office/powerpoint/2010/main" val="253634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prior to parent seed production</a:t>
            </a:r>
            <a:r>
              <a:rPr lang="en-US" baseline="0" dirty="0" smtClean="0"/>
              <a:t> and in some cases violates one of the </a:t>
            </a:r>
            <a:r>
              <a:rPr lang="en-US" baseline="0" dirty="0" err="1" smtClean="0"/>
              <a:t>tenents</a:t>
            </a:r>
            <a:r>
              <a:rPr lang="en-US" baseline="0" dirty="0" smtClean="0"/>
              <a:t> of </a:t>
            </a:r>
            <a:r>
              <a:rPr lang="en-US" baseline="0" dirty="0" err="1" smtClean="0"/>
              <a:t>SeedCalc</a:t>
            </a:r>
            <a:r>
              <a:rPr lang="en-US" baseline="0" dirty="0" smtClean="0"/>
              <a:t> by testing more than 10% of the population or seed lot.</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12</a:t>
            </a:fld>
            <a:endParaRPr lang="en-US"/>
          </a:p>
        </p:txBody>
      </p:sp>
    </p:spTree>
    <p:extLst>
      <p:ext uri="{BB962C8B-B14F-4D97-AF65-F5344CB8AC3E}">
        <p14:creationId xmlns:p14="http://schemas.microsoft.com/office/powerpoint/2010/main" val="421221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seed enters</a:t>
            </a:r>
            <a:r>
              <a:rPr lang="en-US" baseline="0" dirty="0" smtClean="0"/>
              <a:t> the production phase the primary method for </a:t>
            </a:r>
            <a:r>
              <a:rPr lang="en-US" baseline="0" dirty="0" err="1" smtClean="0"/>
              <a:t>maintaing</a:t>
            </a:r>
            <a:r>
              <a:rPr lang="en-US" baseline="0" dirty="0" smtClean="0"/>
              <a:t> the identity and purity of the breeder’s work is through traditional seed production techniques and seed </a:t>
            </a:r>
            <a:r>
              <a:rPr lang="en-US" baseline="0" dirty="0" smtClean="0"/>
              <a:t>sampling. </a:t>
            </a:r>
            <a:r>
              <a:rPr lang="en-US" dirty="0" smtClean="0"/>
              <a:t>Where</a:t>
            </a:r>
            <a:r>
              <a:rPr lang="en-US" baseline="0" dirty="0" smtClean="0"/>
              <a:t> “purity” is &lt; 95% the seed cannot be labeled as a variety, &lt; 98% fails to qualify for a foundation inbred…techniques for self pollinated crops are designed to prevent mechanical contamination as opposed to cross pollination</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13</a:t>
            </a:fld>
            <a:endParaRPr lang="en-US"/>
          </a:p>
        </p:txBody>
      </p:sp>
    </p:spTree>
    <p:extLst>
      <p:ext uri="{BB962C8B-B14F-4D97-AF65-F5344CB8AC3E}">
        <p14:creationId xmlns:p14="http://schemas.microsoft.com/office/powerpoint/2010/main" val="398695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 of techniques in hybrid crops includes… Seed laws require 95% hybridity to be labeled as such…</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14</a:t>
            </a:fld>
            <a:endParaRPr lang="en-US"/>
          </a:p>
        </p:txBody>
      </p:sp>
    </p:spTree>
    <p:extLst>
      <p:ext uri="{BB962C8B-B14F-4D97-AF65-F5344CB8AC3E}">
        <p14:creationId xmlns:p14="http://schemas.microsoft.com/office/powerpoint/2010/main" val="178744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inspections</a:t>
            </a:r>
            <a:r>
              <a:rPr lang="en-US" baseline="0" dirty="0" smtClean="0"/>
              <a:t> can tell you many things…the primary means of determining the effectiveness of productions practices are seed samples.</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15</a:t>
            </a:fld>
            <a:endParaRPr lang="en-US"/>
          </a:p>
        </p:txBody>
      </p:sp>
    </p:spTree>
    <p:extLst>
      <p:ext uri="{BB962C8B-B14F-4D97-AF65-F5344CB8AC3E}">
        <p14:creationId xmlns:p14="http://schemas.microsoft.com/office/powerpoint/2010/main" val="28976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fall</a:t>
            </a:r>
            <a:r>
              <a:rPr lang="en-US" baseline="0" dirty="0" smtClean="0"/>
              <a:t> into one of two broad categories…</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16</a:t>
            </a:fld>
            <a:endParaRPr lang="en-US"/>
          </a:p>
        </p:txBody>
      </p:sp>
    </p:spTree>
    <p:extLst>
      <p:ext uri="{BB962C8B-B14F-4D97-AF65-F5344CB8AC3E}">
        <p14:creationId xmlns:p14="http://schemas.microsoft.com/office/powerpoint/2010/main" val="253048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Specialty production is often patterned after traditional</a:t>
            </a:r>
            <a:r>
              <a:rPr lang="en-US" baseline="0" dirty="0" smtClean="0"/>
              <a:t> seed production. Farmers follow the traditional seed production practices </a:t>
            </a:r>
            <a:r>
              <a:rPr lang="en-US" baseline="0" dirty="0" smtClean="0"/>
              <a:t>through, so achievable purity is the seed purity plus the abilities of each farmer to preform like a seed producer and the ability of the handling system that is somewhere between seed and commodity grain…</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17</a:t>
            </a:fld>
            <a:endParaRPr lang="en-US"/>
          </a:p>
        </p:txBody>
      </p:sp>
    </p:spTree>
    <p:extLst>
      <p:ext uri="{BB962C8B-B14F-4D97-AF65-F5344CB8AC3E}">
        <p14:creationId xmlns:p14="http://schemas.microsoft.com/office/powerpoint/2010/main" val="108807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opinion the</a:t>
            </a:r>
            <a:r>
              <a:rPr lang="en-US" baseline="0" dirty="0" smtClean="0"/>
              <a:t> only way to ensure the </a:t>
            </a:r>
            <a:r>
              <a:rPr lang="en-US" baseline="0" dirty="0" err="1" smtClean="0"/>
              <a:t>indentity</a:t>
            </a:r>
            <a:r>
              <a:rPr lang="en-US" baseline="0" dirty="0" smtClean="0"/>
              <a:t> and purity of seeds and grains is by managing critical control points with the traditional and new purity </a:t>
            </a:r>
            <a:r>
              <a:rPr lang="en-US" baseline="0" dirty="0" smtClean="0"/>
              <a:t>practices, there is no one point to test. A continuum is the reality, testing occurs all along the continuum based on risk level, accessibility and economy.  …</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18</a:t>
            </a:fld>
            <a:endParaRPr lang="en-US"/>
          </a:p>
        </p:txBody>
      </p:sp>
    </p:spTree>
    <p:extLst>
      <p:ext uri="{BB962C8B-B14F-4D97-AF65-F5344CB8AC3E}">
        <p14:creationId xmlns:p14="http://schemas.microsoft.com/office/powerpoint/2010/main" val="2777683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techniques…</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19</a:t>
            </a:fld>
            <a:endParaRPr lang="en-US"/>
          </a:p>
        </p:txBody>
      </p:sp>
    </p:spTree>
    <p:extLst>
      <p:ext uri="{BB962C8B-B14F-4D97-AF65-F5344CB8AC3E}">
        <p14:creationId xmlns:p14="http://schemas.microsoft.com/office/powerpoint/2010/main" val="26927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techniques have some underlying best</a:t>
            </a:r>
            <a:r>
              <a:rPr lang="en-US" baseline="0" dirty="0" smtClean="0"/>
              <a:t> practices…</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20</a:t>
            </a:fld>
            <a:endParaRPr lang="en-US"/>
          </a:p>
        </p:txBody>
      </p:sp>
    </p:spTree>
    <p:extLst>
      <p:ext uri="{BB962C8B-B14F-4D97-AF65-F5344CB8AC3E}">
        <p14:creationId xmlns:p14="http://schemas.microsoft.com/office/powerpoint/2010/main" val="389949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Breeder’s work was being</a:t>
            </a:r>
            <a:r>
              <a:rPr lang="en-US" baseline="0" dirty="0" smtClean="0"/>
              <a:t> lost. Mixtures at the hand of farmers decreased and erased the improvements made </a:t>
            </a:r>
            <a:r>
              <a:rPr lang="en-US" baseline="0" dirty="0" smtClean="0"/>
              <a:t>by breeders. </a:t>
            </a:r>
            <a:r>
              <a:rPr lang="en-US" u="none" baseline="0" dirty="0" smtClean="0"/>
              <a:t>Inspection </a:t>
            </a:r>
            <a:r>
              <a:rPr lang="en-US" u="none" baseline="0" dirty="0" smtClean="0"/>
              <a:t>in the field was no substitute for good seed production practices. Field Inspection is essentially a large </a:t>
            </a:r>
            <a:r>
              <a:rPr lang="en-US" u="none" baseline="0" dirty="0" err="1" smtClean="0"/>
              <a:t>growout</a:t>
            </a:r>
            <a:r>
              <a:rPr lang="en-US" u="none" baseline="0" dirty="0" smtClean="0"/>
              <a:t>, a good place to see phenotypic clues and measure a seed company’s ability to maintain a variety.</a:t>
            </a:r>
            <a:endParaRPr lang="en-US" u="none" dirty="0"/>
          </a:p>
        </p:txBody>
      </p:sp>
      <p:sp>
        <p:nvSpPr>
          <p:cNvPr id="4" name="Slide Number Placeholder 3"/>
          <p:cNvSpPr>
            <a:spLocks noGrp="1"/>
          </p:cNvSpPr>
          <p:nvPr>
            <p:ph type="sldNum" sz="quarter" idx="10"/>
          </p:nvPr>
        </p:nvSpPr>
        <p:spPr/>
        <p:txBody>
          <a:bodyPr/>
          <a:lstStyle/>
          <a:p>
            <a:fld id="{C5245CE3-457F-4BCA-967D-482950D3F724}" type="slidenum">
              <a:rPr lang="en-US" smtClean="0"/>
              <a:t>3</a:t>
            </a:fld>
            <a:endParaRPr lang="en-US"/>
          </a:p>
        </p:txBody>
      </p:sp>
    </p:spTree>
    <p:extLst>
      <p:ext uri="{BB962C8B-B14F-4D97-AF65-F5344CB8AC3E}">
        <p14:creationId xmlns:p14="http://schemas.microsoft.com/office/powerpoint/2010/main" val="282020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23</a:t>
            </a:fld>
            <a:endParaRPr lang="en-US"/>
          </a:p>
        </p:txBody>
      </p:sp>
    </p:spTree>
    <p:extLst>
      <p:ext uri="{BB962C8B-B14F-4D97-AF65-F5344CB8AC3E}">
        <p14:creationId xmlns:p14="http://schemas.microsoft.com/office/powerpoint/2010/main" val="2027802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Consumer Protection Seed, Food and Feed.</a:t>
            </a:r>
            <a:r>
              <a:rPr lang="en-US" baseline="0" dirty="0" smtClean="0"/>
              <a:t> </a:t>
            </a:r>
            <a:r>
              <a:rPr lang="en-US" dirty="0" smtClean="0"/>
              <a:t>Seed Laws in the US: Truth in Labeling,</a:t>
            </a:r>
            <a:r>
              <a:rPr lang="en-US" baseline="0" dirty="0" smtClean="0"/>
              <a:t> </a:t>
            </a:r>
            <a:r>
              <a:rPr lang="en-US" dirty="0" smtClean="0"/>
              <a:t>Quality Complaints &amp; Arbitration,</a:t>
            </a:r>
            <a:r>
              <a:rPr lang="en-US" baseline="0" dirty="0" smtClean="0"/>
              <a:t> </a:t>
            </a:r>
            <a:r>
              <a:rPr lang="en-US" dirty="0" smtClean="0"/>
              <a:t>Assistance with Variety Protection. Environment: Impact</a:t>
            </a:r>
            <a:r>
              <a:rPr lang="en-US" baseline="0" dirty="0" smtClean="0"/>
              <a:t> study, controlled release, monitor escape. Domestic concerns and Export protection from an economic prospective. </a:t>
            </a:r>
            <a:endParaRPr lang="en-US" dirty="0" smtClean="0"/>
          </a:p>
          <a:p>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25</a:t>
            </a:fld>
            <a:endParaRPr lang="en-US"/>
          </a:p>
        </p:txBody>
      </p:sp>
    </p:spTree>
    <p:extLst>
      <p:ext uri="{BB962C8B-B14F-4D97-AF65-F5344CB8AC3E}">
        <p14:creationId xmlns:p14="http://schemas.microsoft.com/office/powerpoint/2010/main" val="952132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your objective? What is the best way to approach and achieve the</a:t>
            </a:r>
            <a:r>
              <a:rPr lang="en-US" baseline="0" dirty="0" smtClean="0"/>
              <a:t> objective?</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26</a:t>
            </a:fld>
            <a:endParaRPr lang="en-US"/>
          </a:p>
        </p:txBody>
      </p:sp>
    </p:spTree>
    <p:extLst>
      <p:ext uri="{BB962C8B-B14F-4D97-AF65-F5344CB8AC3E}">
        <p14:creationId xmlns:p14="http://schemas.microsoft.com/office/powerpoint/2010/main" val="95213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 leaf against backer</a:t>
            </a:r>
          </a:p>
          <a:p>
            <a:r>
              <a:rPr lang="en-US" dirty="0" smtClean="0"/>
              <a:t>Press sample tube against leaf</a:t>
            </a:r>
          </a:p>
          <a:p>
            <a:r>
              <a:rPr lang="en-US" dirty="0" smtClean="0"/>
              <a:t>Twist tube to “cut” a leaf disc</a:t>
            </a:r>
          </a:p>
          <a:p>
            <a:r>
              <a:rPr lang="en-US" dirty="0" smtClean="0"/>
              <a:t>Use next tube to displace disc</a:t>
            </a:r>
          </a:p>
          <a:p>
            <a:r>
              <a:rPr lang="en-US" dirty="0" smtClean="0"/>
              <a:t>Use a fresh backer for the next sample</a:t>
            </a:r>
          </a:p>
          <a:p>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28</a:t>
            </a:fld>
            <a:endParaRPr lang="en-US"/>
          </a:p>
        </p:txBody>
      </p:sp>
    </p:spTree>
    <p:extLst>
      <p:ext uri="{BB962C8B-B14F-4D97-AF65-F5344CB8AC3E}">
        <p14:creationId xmlns:p14="http://schemas.microsoft.com/office/powerpoint/2010/main" val="834173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Pinch and tear tissue</a:t>
            </a:r>
          </a:p>
          <a:p>
            <a:r>
              <a:rPr lang="en-US" smtClean="0"/>
              <a:t>Avoid plant extract on hands </a:t>
            </a:r>
          </a:p>
          <a:p>
            <a:r>
              <a:rPr lang="en-US" smtClean="0"/>
              <a:t>Sample size 0,75 cm – Single Sample</a:t>
            </a:r>
          </a:p>
          <a:p>
            <a:r>
              <a:rPr lang="en-US" smtClean="0"/>
              <a:t>Roll the tissue to fit the tube </a:t>
            </a:r>
          </a:p>
          <a:p>
            <a:endParaRPr lang="en-US"/>
          </a:p>
        </p:txBody>
      </p:sp>
      <p:sp>
        <p:nvSpPr>
          <p:cNvPr id="4" name="Slide Number Placeholder 3"/>
          <p:cNvSpPr>
            <a:spLocks noGrp="1"/>
          </p:cNvSpPr>
          <p:nvPr>
            <p:ph type="sldNum" sz="quarter" idx="10"/>
          </p:nvPr>
        </p:nvSpPr>
        <p:spPr/>
        <p:txBody>
          <a:bodyPr/>
          <a:lstStyle/>
          <a:p>
            <a:fld id="{C5245CE3-457F-4BCA-967D-482950D3F724}" type="slidenum">
              <a:rPr lang="en-US" smtClean="0"/>
              <a:t>29</a:t>
            </a:fld>
            <a:endParaRPr lang="en-US"/>
          </a:p>
        </p:txBody>
      </p:sp>
    </p:spTree>
    <p:extLst>
      <p:ext uri="{BB962C8B-B14F-4D97-AF65-F5344CB8AC3E}">
        <p14:creationId xmlns:p14="http://schemas.microsoft.com/office/powerpoint/2010/main" val="153382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 leaf against Harris Cutting Mat™</a:t>
            </a:r>
          </a:p>
          <a:p>
            <a:r>
              <a:rPr lang="en-US" dirty="0" smtClean="0"/>
              <a:t>Press tool against leaf</a:t>
            </a:r>
          </a:p>
          <a:p>
            <a:r>
              <a:rPr lang="en-US" dirty="0" smtClean="0"/>
              <a:t>Twist the tool to “cut” a leaf disc</a:t>
            </a:r>
          </a:p>
          <a:p>
            <a:r>
              <a:rPr lang="en-US" dirty="0" smtClean="0"/>
              <a:t>Use the plunger to deliver the disc</a:t>
            </a:r>
          </a:p>
          <a:p>
            <a:r>
              <a:rPr lang="en-US" dirty="0" smtClean="0"/>
              <a:t>Clean the tool and cutting mat</a:t>
            </a:r>
          </a:p>
          <a:p>
            <a:r>
              <a:rPr lang="en-US" dirty="0" smtClean="0"/>
              <a:t>Tool</a:t>
            </a:r>
            <a:r>
              <a:rPr lang="en-US" baseline="0" dirty="0" smtClean="0"/>
              <a:t> is very sharp use care</a:t>
            </a:r>
          </a:p>
          <a:p>
            <a:r>
              <a:rPr lang="en-US" baseline="0" dirty="0" smtClean="0"/>
              <a:t>Discard dull tools!!</a:t>
            </a:r>
            <a:endParaRPr lang="en-US" dirty="0" smtClean="0"/>
          </a:p>
        </p:txBody>
      </p:sp>
      <p:sp>
        <p:nvSpPr>
          <p:cNvPr id="4" name="Slide Number Placeholder 3"/>
          <p:cNvSpPr>
            <a:spLocks noGrp="1"/>
          </p:cNvSpPr>
          <p:nvPr>
            <p:ph type="sldNum" sz="quarter" idx="10"/>
          </p:nvPr>
        </p:nvSpPr>
        <p:spPr/>
        <p:txBody>
          <a:bodyPr/>
          <a:lstStyle/>
          <a:p>
            <a:fld id="{C5245CE3-457F-4BCA-967D-482950D3F724}" type="slidenum">
              <a:rPr lang="en-US" smtClean="0"/>
              <a:t>30</a:t>
            </a:fld>
            <a:endParaRPr lang="en-US"/>
          </a:p>
        </p:txBody>
      </p:sp>
    </p:spTree>
    <p:extLst>
      <p:ext uri="{BB962C8B-B14F-4D97-AF65-F5344CB8AC3E}">
        <p14:creationId xmlns:p14="http://schemas.microsoft.com/office/powerpoint/2010/main" val="2986315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 the leaf between the cap and body of the Eppendorf tube. </a:t>
            </a:r>
          </a:p>
          <a:p>
            <a:r>
              <a:rPr lang="en-US" dirty="0" smtClean="0"/>
              <a:t>Note: Fold the leaf to obtain two leaf discs</a:t>
            </a:r>
          </a:p>
          <a:p>
            <a:r>
              <a:rPr lang="en-US" dirty="0" smtClean="0"/>
              <a:t>Snap the tube’s cap closed.</a:t>
            </a:r>
          </a:p>
          <a:p>
            <a:r>
              <a:rPr lang="en-US" dirty="0" smtClean="0"/>
              <a:t>As needed remove excess leaf material from around the closed cap.</a:t>
            </a:r>
          </a:p>
        </p:txBody>
      </p:sp>
      <p:sp>
        <p:nvSpPr>
          <p:cNvPr id="4" name="Slide Number Placeholder 3"/>
          <p:cNvSpPr>
            <a:spLocks noGrp="1"/>
          </p:cNvSpPr>
          <p:nvPr>
            <p:ph type="sldNum" sz="quarter" idx="10"/>
          </p:nvPr>
        </p:nvSpPr>
        <p:spPr/>
        <p:txBody>
          <a:bodyPr/>
          <a:lstStyle/>
          <a:p>
            <a:fld id="{C5245CE3-457F-4BCA-967D-482950D3F724}" type="slidenum">
              <a:rPr lang="en-US" smtClean="0"/>
              <a:t>31</a:t>
            </a:fld>
            <a:endParaRPr lang="en-US"/>
          </a:p>
        </p:txBody>
      </p:sp>
    </p:spTree>
    <p:extLst>
      <p:ext uri="{BB962C8B-B14F-4D97-AF65-F5344CB8AC3E}">
        <p14:creationId xmlns:p14="http://schemas.microsoft.com/office/powerpoint/2010/main" val="2063346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a:t>
            </a:r>
            <a:r>
              <a:rPr lang="en-US" baseline="0" dirty="0" smtClean="0"/>
              <a:t> a favorite quote for those charged with the improvement of crops; </a:t>
            </a:r>
            <a:r>
              <a:rPr lang="en-US" dirty="0" smtClean="0"/>
              <a:t>It was not the matter of the work,</a:t>
            </a:r>
            <a:r>
              <a:rPr lang="en-US" baseline="0" dirty="0" smtClean="0"/>
              <a:t> but the mind that went into it that counted and…</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36</a:t>
            </a:fld>
            <a:endParaRPr lang="en-US"/>
          </a:p>
        </p:txBody>
      </p:sp>
    </p:spTree>
    <p:extLst>
      <p:ext uri="{BB962C8B-B14F-4D97-AF65-F5344CB8AC3E}">
        <p14:creationId xmlns:p14="http://schemas.microsoft.com/office/powerpoint/2010/main" val="468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a:t>
            </a:r>
            <a:r>
              <a:rPr lang="en-US" baseline="0" dirty="0" smtClean="0"/>
              <a:t> c</a:t>
            </a:r>
            <a:r>
              <a:rPr lang="en-US" dirty="0" smtClean="0"/>
              <a:t>ertification and its</a:t>
            </a:r>
            <a:r>
              <a:rPr lang="en-US" baseline="0" dirty="0" smtClean="0"/>
              <a:t> derivatives</a:t>
            </a:r>
            <a:r>
              <a:rPr lang="en-US" dirty="0" smtClean="0"/>
              <a:t> rely</a:t>
            </a:r>
            <a:r>
              <a:rPr lang="en-US" baseline="0" dirty="0" smtClean="0"/>
              <a:t> on a system of limited generations. Each generation has a standard both in the field and in the lab (see table). Traditional Field and Lab relies on phenotypic characteristics described by the breeder.</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4</a:t>
            </a:fld>
            <a:endParaRPr lang="en-US"/>
          </a:p>
        </p:txBody>
      </p:sp>
    </p:spTree>
    <p:extLst>
      <p:ext uri="{BB962C8B-B14F-4D97-AF65-F5344CB8AC3E}">
        <p14:creationId xmlns:p14="http://schemas.microsoft.com/office/powerpoint/2010/main" val="359459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Certification</a:t>
            </a:r>
            <a:r>
              <a:rPr lang="en-US" baseline="0" dirty="0" smtClean="0"/>
              <a:t> continues but does not directly address the issue of GMO with a specific standard.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t>
            </a:r>
            <a:r>
              <a:rPr lang="en-US" baseline="0" dirty="0" smtClean="0"/>
              <a:t>public systems Breeder “release” in private development there are handoffs. Other interpretations and classifications based on the traditional system include…</a:t>
            </a:r>
            <a:endParaRPr lang="en-US" dirty="0" smtClean="0"/>
          </a:p>
          <a:p>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5</a:t>
            </a:fld>
            <a:endParaRPr lang="en-US"/>
          </a:p>
        </p:txBody>
      </p:sp>
    </p:spTree>
    <p:extLst>
      <p:ext uri="{BB962C8B-B14F-4D97-AF65-F5344CB8AC3E}">
        <p14:creationId xmlns:p14="http://schemas.microsoft.com/office/powerpoint/2010/main" val="61389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a:buFont typeface="Arial" pitchFamily="34" charset="0"/>
              <a:buNone/>
            </a:pPr>
            <a:r>
              <a:rPr lang="en-US" dirty="0" smtClean="0"/>
              <a:t>They may</a:t>
            </a:r>
            <a:r>
              <a:rPr lang="en-US" baseline="0" dirty="0" smtClean="0"/>
              <a:t> say nothing about GMO’s or the new “genetic </a:t>
            </a:r>
            <a:r>
              <a:rPr lang="en-US" baseline="0" dirty="0" smtClean="0"/>
              <a:t>purity” questions in seed. </a:t>
            </a:r>
            <a:r>
              <a:rPr lang="en-US" dirty="0" smtClean="0"/>
              <a:t>The system continues</a:t>
            </a:r>
            <a:r>
              <a:rPr lang="en-US" baseline="0" dirty="0" smtClean="0"/>
              <a:t> to rely on phenotypic </a:t>
            </a:r>
            <a:r>
              <a:rPr lang="en-US" baseline="0" dirty="0" smtClean="0"/>
              <a:t>characteristics </a:t>
            </a:r>
            <a:r>
              <a:rPr lang="en-US" kern="0" dirty="0" smtClean="0"/>
              <a:t>“To insure identity and purity [of seed] to the purchaser through certification of seed” </a:t>
            </a:r>
            <a:r>
              <a:rPr lang="en-US" sz="1400" i="1" kern="0" dirty="0" smtClean="0"/>
              <a:t>– </a:t>
            </a:r>
            <a:r>
              <a:rPr lang="en-US" sz="1200" i="1" kern="0" dirty="0" smtClean="0"/>
              <a:t>A.L. Lang, 50 Years of Service A History of Seed Certification</a:t>
            </a:r>
            <a:r>
              <a:rPr lang="en-US" sz="1200" i="1" kern="0" baseline="0" dirty="0" smtClean="0"/>
              <a:t> </a:t>
            </a:r>
            <a:r>
              <a:rPr lang="en-US" sz="1200" i="1" kern="0" dirty="0" smtClean="0"/>
              <a:t>in Illinois 1922-1972</a:t>
            </a:r>
            <a:endParaRPr lang="en-US" sz="1200" kern="0" dirty="0"/>
          </a:p>
        </p:txBody>
      </p:sp>
      <p:sp>
        <p:nvSpPr>
          <p:cNvPr id="4" name="Slide Number Placeholder 3"/>
          <p:cNvSpPr>
            <a:spLocks noGrp="1"/>
          </p:cNvSpPr>
          <p:nvPr>
            <p:ph type="sldNum" sz="quarter" idx="10"/>
          </p:nvPr>
        </p:nvSpPr>
        <p:spPr/>
        <p:txBody>
          <a:bodyPr/>
          <a:lstStyle/>
          <a:p>
            <a:fld id="{C5245CE3-457F-4BCA-967D-482950D3F724}" type="slidenum">
              <a:rPr lang="en-US" smtClean="0"/>
              <a:t>6</a:t>
            </a:fld>
            <a:endParaRPr lang="en-US"/>
          </a:p>
        </p:txBody>
      </p:sp>
    </p:spTree>
    <p:extLst>
      <p:ext uri="{BB962C8B-B14F-4D97-AF65-F5344CB8AC3E}">
        <p14:creationId xmlns:p14="http://schemas.microsoft.com/office/powerpoint/2010/main" val="4680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Breeders must maintain the purity and</a:t>
            </a:r>
            <a:r>
              <a:rPr lang="en-US" baseline="0" dirty="0" smtClean="0"/>
              <a:t> identity of their materials or face </a:t>
            </a:r>
            <a:r>
              <a:rPr lang="en-US" baseline="0" dirty="0" smtClean="0"/>
              <a:t>the </a:t>
            </a:r>
            <a:r>
              <a:rPr lang="en-US" baseline="0" dirty="0" smtClean="0"/>
              <a:t>expensive and sometimes impossible task of removing unwanted characteristics. This starts with suitable </a:t>
            </a:r>
            <a:r>
              <a:rPr lang="en-US" baseline="0" dirty="0" err="1" smtClean="0"/>
              <a:t>germplasm</a:t>
            </a:r>
            <a:r>
              <a:rPr lang="en-US" baseline="0" dirty="0" smtClean="0"/>
              <a:t>, however parents used for crossing are often census tested… </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7</a:t>
            </a:fld>
            <a:endParaRPr lang="en-US"/>
          </a:p>
        </p:txBody>
      </p:sp>
    </p:spTree>
    <p:extLst>
      <p:ext uri="{BB962C8B-B14F-4D97-AF65-F5344CB8AC3E}">
        <p14:creationId xmlns:p14="http://schemas.microsoft.com/office/powerpoint/2010/main" val="1479954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F1 plants are tested for desired and undesired traits as part of the selection process for further crossing or the beginning of the </a:t>
            </a:r>
            <a:r>
              <a:rPr lang="en-US" dirty="0" err="1" smtClean="0"/>
              <a:t>selfing</a:t>
            </a:r>
            <a:r>
              <a:rPr lang="en-US" baseline="0" dirty="0" smtClean="0"/>
              <a:t> process</a:t>
            </a:r>
            <a:r>
              <a:rPr lang="en-US" dirty="0" smtClean="0"/>
              <a:t>.</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8</a:t>
            </a:fld>
            <a:endParaRPr lang="en-US"/>
          </a:p>
        </p:txBody>
      </p:sp>
    </p:spTree>
    <p:extLst>
      <p:ext uri="{BB962C8B-B14F-4D97-AF65-F5344CB8AC3E}">
        <p14:creationId xmlns:p14="http://schemas.microsoft.com/office/powerpoint/2010/main" val="165921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working with larger populations of plants bulk tissue screening may be used. Often times recipient rows and populations have been seed tested and bulk tissue screening is used pre-pollination to further purity the materials.</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9</a:t>
            </a:fld>
            <a:endParaRPr lang="en-US"/>
          </a:p>
        </p:txBody>
      </p:sp>
    </p:spTree>
    <p:extLst>
      <p:ext uri="{BB962C8B-B14F-4D97-AF65-F5344CB8AC3E}">
        <p14:creationId xmlns:p14="http://schemas.microsoft.com/office/powerpoint/2010/main" val="136559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positive or</a:t>
            </a:r>
            <a:r>
              <a:rPr lang="en-US" baseline="0" dirty="0" smtClean="0"/>
              <a:t> negative</a:t>
            </a:r>
            <a:r>
              <a:rPr lang="en-US" dirty="0" smtClean="0"/>
              <a:t> result</a:t>
            </a:r>
            <a:r>
              <a:rPr lang="en-US" baseline="0" dirty="0" smtClean="0"/>
              <a:t> calls for the destruction of all plants represented in the bulk. Much less expensive to do this the nursery here than at the breeder or foundation level.  </a:t>
            </a:r>
            <a:endParaRPr lang="en-US" dirty="0"/>
          </a:p>
        </p:txBody>
      </p:sp>
      <p:sp>
        <p:nvSpPr>
          <p:cNvPr id="4" name="Slide Number Placeholder 3"/>
          <p:cNvSpPr>
            <a:spLocks noGrp="1"/>
          </p:cNvSpPr>
          <p:nvPr>
            <p:ph type="sldNum" sz="quarter" idx="10"/>
          </p:nvPr>
        </p:nvSpPr>
        <p:spPr/>
        <p:txBody>
          <a:bodyPr/>
          <a:lstStyle/>
          <a:p>
            <a:fld id="{C5245CE3-457F-4BCA-967D-482950D3F724}" type="slidenum">
              <a:rPr lang="en-US" smtClean="0"/>
              <a:t>10</a:t>
            </a:fld>
            <a:endParaRPr lang="en-US"/>
          </a:p>
        </p:txBody>
      </p:sp>
    </p:spTree>
    <p:extLst>
      <p:ext uri="{BB962C8B-B14F-4D97-AF65-F5344CB8AC3E}">
        <p14:creationId xmlns:p14="http://schemas.microsoft.com/office/powerpoint/2010/main" val="312055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Slide </a:t>
            </a:r>
            <a:fld id="{2BE8F6CF-5E02-4E01-BE5C-636BDFF344E7}" type="slidenum">
              <a:rPr lang="en-US"/>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81" y="0"/>
            <a:ext cx="9132519" cy="15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32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Slide </a:t>
            </a:r>
            <a:fld id="{F5E34BD3-419A-4213-B533-A2C41B289A95}" type="slidenum">
              <a:rPr lang="en-US"/>
              <a:pPr/>
              <a:t>‹#›</a:t>
            </a:fld>
            <a:endParaRPr lang="en-US"/>
          </a:p>
        </p:txBody>
      </p:sp>
    </p:spTree>
    <p:extLst>
      <p:ext uri="{BB962C8B-B14F-4D97-AF65-F5344CB8AC3E}">
        <p14:creationId xmlns:p14="http://schemas.microsoft.com/office/powerpoint/2010/main" val="158210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US" smtClean="0"/>
              <a:t>Slide </a:t>
            </a:r>
            <a:fld id="{27F52C3D-0F08-411B-AA44-2B3486386C07}" type="slidenum">
              <a:rPr lang="en-US" smtClean="0"/>
              <a:pPr/>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81" y="0"/>
            <a:ext cx="9132519" cy="15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58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Slide </a:t>
            </a:r>
            <a:fld id="{CB5450B7-6C39-4D14-B99C-7B4B79288546}" type="slidenum">
              <a:rPr lang="en-US"/>
              <a:pPr/>
              <a:t>‹#›</a:t>
            </a:fld>
            <a:endParaRPr lang="en-US"/>
          </a:p>
        </p:txBody>
      </p:sp>
    </p:spTree>
    <p:extLst>
      <p:ext uri="{BB962C8B-B14F-4D97-AF65-F5344CB8AC3E}">
        <p14:creationId xmlns:p14="http://schemas.microsoft.com/office/powerpoint/2010/main" val="281212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r>
              <a:rPr lang="en-US"/>
              <a:t>Slide </a:t>
            </a:r>
            <a:fld id="{BD081A07-F4A2-4956-AD1E-44721D4B34AF}" type="slidenum">
              <a:rPr lang="en-US"/>
              <a:pPr/>
              <a:t>‹#›</a:t>
            </a:fld>
            <a:endParaRPr lang="en-US"/>
          </a:p>
        </p:txBody>
      </p:sp>
    </p:spTree>
    <p:extLst>
      <p:ext uri="{BB962C8B-B14F-4D97-AF65-F5344CB8AC3E}">
        <p14:creationId xmlns:p14="http://schemas.microsoft.com/office/powerpoint/2010/main" val="1910009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r>
              <a:rPr lang="en-US"/>
              <a:t>Slide </a:t>
            </a:r>
            <a:fld id="{D626EF31-3EF0-4F69-AD3A-4180650118E3}" type="slidenum">
              <a:rPr lang="en-US"/>
              <a:pPr/>
              <a:t>‹#›</a:t>
            </a:fld>
            <a:endParaRPr lang="en-US"/>
          </a:p>
        </p:txBody>
      </p:sp>
    </p:spTree>
    <p:extLst>
      <p:ext uri="{BB962C8B-B14F-4D97-AF65-F5344CB8AC3E}">
        <p14:creationId xmlns:p14="http://schemas.microsoft.com/office/powerpoint/2010/main" val="293158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r>
              <a:rPr lang="en-US"/>
              <a:t>Slide </a:t>
            </a:r>
            <a:fld id="{69B38CE6-AF25-41BA-BD7C-739233BCD2E3}" type="slidenum">
              <a:rPr lang="en-US"/>
              <a:pPr/>
              <a:t>‹#›</a:t>
            </a:fld>
            <a:endParaRPr lang="en-US"/>
          </a:p>
        </p:txBody>
      </p:sp>
    </p:spTree>
    <p:extLst>
      <p:ext uri="{BB962C8B-B14F-4D97-AF65-F5344CB8AC3E}">
        <p14:creationId xmlns:p14="http://schemas.microsoft.com/office/powerpoint/2010/main" val="92747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Slide </a:t>
            </a:r>
            <a:fld id="{C31DCCD2-6EFE-468D-9D1E-7C9C79C9C495}" type="slidenum">
              <a:rPr lang="en-US"/>
              <a:pPr/>
              <a:t>‹#›</a:t>
            </a:fld>
            <a:endParaRPr lang="en-US"/>
          </a:p>
        </p:txBody>
      </p:sp>
    </p:spTree>
    <p:extLst>
      <p:ext uri="{BB962C8B-B14F-4D97-AF65-F5344CB8AC3E}">
        <p14:creationId xmlns:p14="http://schemas.microsoft.com/office/powerpoint/2010/main" val="317316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Slide </a:t>
            </a:r>
            <a:fld id="{FF174DD5-2965-4B71-87B3-3B4B62FE4C24}" type="slidenum">
              <a:rPr lang="en-US"/>
              <a:pPr/>
              <a:t>‹#›</a:t>
            </a:fld>
            <a:endParaRPr lang="en-US"/>
          </a:p>
        </p:txBody>
      </p:sp>
    </p:spTree>
    <p:extLst>
      <p:ext uri="{BB962C8B-B14F-4D97-AF65-F5344CB8AC3E}">
        <p14:creationId xmlns:p14="http://schemas.microsoft.com/office/powerpoint/2010/main" val="318421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9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Title Line One</a:t>
            </a:r>
            <a:br>
              <a:rPr lang="en-US" smtClean="0"/>
            </a:br>
            <a:r>
              <a:rPr lang="en-US" smtClean="0"/>
              <a:t>Title Line Two</a:t>
            </a:r>
          </a:p>
        </p:txBody>
      </p:sp>
      <p:sp>
        <p:nvSpPr>
          <p:cNvPr id="80902"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Footer Placeholder 4"/>
          <p:cNvSpPr>
            <a:spLocks noGrp="1"/>
          </p:cNvSpPr>
          <p:nvPr>
            <p:ph type="ftr" sz="quarter" idx="3"/>
          </p:nvPr>
        </p:nvSpPr>
        <p:spPr>
          <a:xfrm>
            <a:off x="3124200" y="6481141"/>
            <a:ext cx="2895600"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595959"/>
                </a:solidFill>
                <a:latin typeface="+mn-lt"/>
              </a:defRPr>
            </a:lvl1pPr>
          </a:lstStyle>
          <a:p>
            <a:endParaRPr lang="en-US" dirty="0"/>
          </a:p>
        </p:txBody>
      </p:sp>
      <p:sp>
        <p:nvSpPr>
          <p:cNvPr id="12" name="Slide Number Placeholder 5"/>
          <p:cNvSpPr>
            <a:spLocks noGrp="1"/>
          </p:cNvSpPr>
          <p:nvPr>
            <p:ph type="sldNum" sz="quarter" idx="4"/>
          </p:nvPr>
        </p:nvSpPr>
        <p:spPr>
          <a:xfrm>
            <a:off x="457200" y="6492134"/>
            <a:ext cx="914400" cy="320675"/>
          </a:xfrm>
          <a:prstGeom prst="rect">
            <a:avLst/>
          </a:prstGeom>
        </p:spPr>
        <p:txBody>
          <a:bodyPr vert="horz" wrap="square" lIns="91440" tIns="45720" rIns="91440" bIns="45720" numCol="1" anchor="t" anchorCtr="0" compatLnSpc="1">
            <a:prstTxWarp prst="textNoShape">
              <a:avLst/>
            </a:prstTxWarp>
          </a:bodyPr>
          <a:lstStyle>
            <a:lvl1pPr>
              <a:defRPr sz="1200">
                <a:solidFill>
                  <a:srgbClr val="595959"/>
                </a:solidFill>
                <a:latin typeface="+mn-lt"/>
              </a:defRPr>
            </a:lvl1pPr>
          </a:lstStyle>
          <a:p>
            <a:r>
              <a:rPr lang="en-US"/>
              <a:t>Slide </a:t>
            </a:r>
            <a:fld id="{D020CD86-8A4E-4A3B-B70E-A2B40F4BE107}" type="slidenum">
              <a:rPr lang="en-US"/>
              <a:pPr/>
              <a:t>‹#›</a:t>
            </a:fld>
            <a:endParaRPr lang="en-US"/>
          </a:p>
        </p:txBody>
      </p:sp>
      <p:pic>
        <p:nvPicPr>
          <p:cNvPr id="8" name="Picture 7" descr="PPT top trim.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51744" cy="319128"/>
          </a:xfrm>
          <a:prstGeom prst="rect">
            <a:avLst/>
          </a:prstGeom>
        </p:spPr>
      </p:pic>
      <p:cxnSp>
        <p:nvCxnSpPr>
          <p:cNvPr id="9" name="Straight Connector 8"/>
          <p:cNvCxnSpPr/>
          <p:nvPr userDrawn="1"/>
        </p:nvCxnSpPr>
        <p:spPr>
          <a:xfrm>
            <a:off x="343379" y="6485224"/>
            <a:ext cx="729615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accintl.eps"/>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39662" y="6195611"/>
            <a:ext cx="1060960" cy="437457"/>
          </a:xfrm>
          <a:prstGeom prst="rect">
            <a:avLst/>
          </a:prstGeom>
        </p:spPr>
      </p:pic>
    </p:spTree>
    <p:extLst>
      <p:ext uri="{BB962C8B-B14F-4D97-AF65-F5344CB8AC3E}">
        <p14:creationId xmlns:p14="http://schemas.microsoft.com/office/powerpoint/2010/main" val="251397183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lvl1pPr algn="l" rtl="0" fontAlgn="base">
        <a:spcBef>
          <a:spcPct val="0"/>
        </a:spcBef>
        <a:spcAft>
          <a:spcPct val="0"/>
        </a:spcAft>
        <a:defRPr sz="3600" b="1">
          <a:solidFill>
            <a:srgbClr val="595959"/>
          </a:solidFill>
          <a:latin typeface="+mj-lt"/>
          <a:ea typeface="+mj-ea"/>
          <a:cs typeface="+mj-cs"/>
        </a:defRPr>
      </a:lvl1pPr>
      <a:lvl2pPr algn="l" rtl="0" fontAlgn="base">
        <a:spcBef>
          <a:spcPct val="0"/>
        </a:spcBef>
        <a:spcAft>
          <a:spcPct val="0"/>
        </a:spcAft>
        <a:defRPr sz="3600" b="1">
          <a:solidFill>
            <a:srgbClr val="595959"/>
          </a:solidFill>
          <a:latin typeface="Trebuchet MS" pitchFamily="34" charset="0"/>
        </a:defRPr>
      </a:lvl2pPr>
      <a:lvl3pPr algn="l" rtl="0" fontAlgn="base">
        <a:spcBef>
          <a:spcPct val="0"/>
        </a:spcBef>
        <a:spcAft>
          <a:spcPct val="0"/>
        </a:spcAft>
        <a:defRPr sz="3600" b="1">
          <a:solidFill>
            <a:srgbClr val="595959"/>
          </a:solidFill>
          <a:latin typeface="Trebuchet MS" pitchFamily="34" charset="0"/>
        </a:defRPr>
      </a:lvl3pPr>
      <a:lvl4pPr algn="l" rtl="0" fontAlgn="base">
        <a:spcBef>
          <a:spcPct val="0"/>
        </a:spcBef>
        <a:spcAft>
          <a:spcPct val="0"/>
        </a:spcAft>
        <a:defRPr sz="3600" b="1">
          <a:solidFill>
            <a:srgbClr val="595959"/>
          </a:solidFill>
          <a:latin typeface="Trebuchet MS" pitchFamily="34" charset="0"/>
        </a:defRPr>
      </a:lvl4pPr>
      <a:lvl5pPr algn="l" rtl="0" fontAlgn="base">
        <a:spcBef>
          <a:spcPct val="0"/>
        </a:spcBef>
        <a:spcAft>
          <a:spcPct val="0"/>
        </a:spcAft>
        <a:defRPr sz="3600" b="1">
          <a:solidFill>
            <a:srgbClr val="595959"/>
          </a:solidFill>
          <a:latin typeface="Trebuchet MS" pitchFamily="34" charset="0"/>
        </a:defRPr>
      </a:lvl5pPr>
      <a:lvl6pPr marL="457200" algn="l" rtl="0" fontAlgn="base">
        <a:spcBef>
          <a:spcPct val="0"/>
        </a:spcBef>
        <a:spcAft>
          <a:spcPct val="0"/>
        </a:spcAft>
        <a:defRPr sz="3600" b="1">
          <a:solidFill>
            <a:srgbClr val="595959"/>
          </a:solidFill>
          <a:latin typeface="Trebuchet MS" pitchFamily="34" charset="0"/>
        </a:defRPr>
      </a:lvl6pPr>
      <a:lvl7pPr marL="914400" algn="l" rtl="0" fontAlgn="base">
        <a:spcBef>
          <a:spcPct val="0"/>
        </a:spcBef>
        <a:spcAft>
          <a:spcPct val="0"/>
        </a:spcAft>
        <a:defRPr sz="3600" b="1">
          <a:solidFill>
            <a:srgbClr val="595959"/>
          </a:solidFill>
          <a:latin typeface="Trebuchet MS" pitchFamily="34" charset="0"/>
        </a:defRPr>
      </a:lvl7pPr>
      <a:lvl8pPr marL="1371600" algn="l" rtl="0" fontAlgn="base">
        <a:spcBef>
          <a:spcPct val="0"/>
        </a:spcBef>
        <a:spcAft>
          <a:spcPct val="0"/>
        </a:spcAft>
        <a:defRPr sz="3600" b="1">
          <a:solidFill>
            <a:srgbClr val="595959"/>
          </a:solidFill>
          <a:latin typeface="Trebuchet MS" pitchFamily="34" charset="0"/>
        </a:defRPr>
      </a:lvl8pPr>
      <a:lvl9pPr marL="1828800" algn="l" rtl="0" fontAlgn="base">
        <a:spcBef>
          <a:spcPct val="0"/>
        </a:spcBef>
        <a:spcAft>
          <a:spcPct val="0"/>
        </a:spcAft>
        <a:defRPr sz="3600" b="1">
          <a:solidFill>
            <a:srgbClr val="595959"/>
          </a:solidFill>
          <a:latin typeface="Trebuchet MS" pitchFamily="34" charset="0"/>
        </a:defRPr>
      </a:lvl9pPr>
    </p:titleStyle>
    <p:bodyStyle>
      <a:lvl1pPr marL="342900" indent="-342900" algn="l" rtl="0" fontAlgn="base">
        <a:spcBef>
          <a:spcPct val="20000"/>
        </a:spcBef>
        <a:spcAft>
          <a:spcPct val="0"/>
        </a:spcAft>
        <a:buFont typeface="Arial" pitchFamily="34" charset="0"/>
        <a:buChar char="•"/>
        <a:defRPr sz="3200">
          <a:solidFill>
            <a:srgbClr val="595959"/>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rgbClr val="595959"/>
          </a:solidFill>
          <a:latin typeface="+mn-lt"/>
        </a:defRPr>
      </a:lvl2pPr>
      <a:lvl3pPr marL="1143000" indent="-228600" algn="l" rtl="0" fontAlgn="base">
        <a:spcBef>
          <a:spcPct val="20000"/>
        </a:spcBef>
        <a:spcAft>
          <a:spcPct val="0"/>
        </a:spcAft>
        <a:buFont typeface="Arial" pitchFamily="34" charset="0"/>
        <a:buChar char="•"/>
        <a:defRPr sz="2400">
          <a:solidFill>
            <a:srgbClr val="595959"/>
          </a:solidFill>
          <a:latin typeface="+mn-lt"/>
        </a:defRPr>
      </a:lvl3pPr>
      <a:lvl4pPr marL="1600200" indent="-228600" algn="l" rtl="0" fontAlgn="base">
        <a:spcBef>
          <a:spcPct val="20000"/>
        </a:spcBef>
        <a:spcAft>
          <a:spcPct val="0"/>
        </a:spcAft>
        <a:buFont typeface="Arial" pitchFamily="34" charset="0"/>
        <a:buChar char="–"/>
        <a:defRPr sz="2000">
          <a:solidFill>
            <a:srgbClr val="595959"/>
          </a:solidFill>
          <a:latin typeface="+mn-lt"/>
        </a:defRPr>
      </a:lvl4pPr>
      <a:lvl5pPr marL="2057400" indent="-228600" algn="l" rtl="0" fontAlgn="base">
        <a:spcBef>
          <a:spcPct val="20000"/>
        </a:spcBef>
        <a:spcAft>
          <a:spcPct val="0"/>
        </a:spcAft>
        <a:buFont typeface="Arial" pitchFamily="34" charset="0"/>
        <a:buChar char="»"/>
        <a:defRPr sz="2000">
          <a:solidFill>
            <a:srgbClr val="595959"/>
          </a:solidFill>
          <a:latin typeface="+mn-lt"/>
        </a:defRPr>
      </a:lvl5pPr>
      <a:lvl6pPr marL="2514600" indent="-228600" algn="l" rtl="0" fontAlgn="base">
        <a:spcBef>
          <a:spcPct val="20000"/>
        </a:spcBef>
        <a:spcAft>
          <a:spcPct val="0"/>
        </a:spcAft>
        <a:buFont typeface="Arial" pitchFamily="34" charset="0"/>
        <a:buChar char="»"/>
        <a:defRPr sz="2000">
          <a:solidFill>
            <a:srgbClr val="595959"/>
          </a:solidFill>
          <a:latin typeface="+mn-lt"/>
        </a:defRPr>
      </a:lvl6pPr>
      <a:lvl7pPr marL="2971800" indent="-228600" algn="l" rtl="0" fontAlgn="base">
        <a:spcBef>
          <a:spcPct val="20000"/>
        </a:spcBef>
        <a:spcAft>
          <a:spcPct val="0"/>
        </a:spcAft>
        <a:buFont typeface="Arial" pitchFamily="34" charset="0"/>
        <a:buChar char="»"/>
        <a:defRPr sz="2000">
          <a:solidFill>
            <a:srgbClr val="595959"/>
          </a:solidFill>
          <a:latin typeface="+mn-lt"/>
        </a:defRPr>
      </a:lvl7pPr>
      <a:lvl8pPr marL="3429000" indent="-228600" algn="l" rtl="0" fontAlgn="base">
        <a:spcBef>
          <a:spcPct val="20000"/>
        </a:spcBef>
        <a:spcAft>
          <a:spcPct val="0"/>
        </a:spcAft>
        <a:buFont typeface="Arial" pitchFamily="34" charset="0"/>
        <a:buChar char="»"/>
        <a:defRPr sz="2000">
          <a:solidFill>
            <a:srgbClr val="595959"/>
          </a:solidFill>
          <a:latin typeface="+mn-lt"/>
        </a:defRPr>
      </a:lvl8pPr>
      <a:lvl9pPr marL="3886200" indent="-228600" algn="l" rtl="0" fontAlgn="base">
        <a:spcBef>
          <a:spcPct val="20000"/>
        </a:spcBef>
        <a:spcAft>
          <a:spcPct val="0"/>
        </a:spcAft>
        <a:buFont typeface="Arial" pitchFamily="34" charset="0"/>
        <a:buChar char="»"/>
        <a:defRPr sz="2000">
          <a:solidFill>
            <a:srgbClr val="59595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US" smtClean="0"/>
              <a:t>Slide </a:t>
            </a:r>
            <a:fld id="{D626EF31-3EF0-4F69-AD3A-4180650118E3}" type="slidenum">
              <a:rPr lang="en-US" smtClean="0"/>
              <a:pPr/>
              <a:t>1</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509"/>
            <a:ext cx="9144000"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188658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rgbClr val="595959"/>
                </a:solidFill>
                <a:latin typeface="+mj-lt"/>
                <a:ea typeface="+mj-ea"/>
                <a:cs typeface="+mj-cs"/>
              </a:defRPr>
            </a:lvl1pPr>
            <a:lvl2pPr algn="l" rtl="0" fontAlgn="base">
              <a:spcBef>
                <a:spcPct val="0"/>
              </a:spcBef>
              <a:spcAft>
                <a:spcPct val="0"/>
              </a:spcAft>
              <a:defRPr sz="3600" b="1">
                <a:solidFill>
                  <a:srgbClr val="595959"/>
                </a:solidFill>
                <a:latin typeface="Trebuchet MS" pitchFamily="34" charset="0"/>
              </a:defRPr>
            </a:lvl2pPr>
            <a:lvl3pPr algn="l" rtl="0" fontAlgn="base">
              <a:spcBef>
                <a:spcPct val="0"/>
              </a:spcBef>
              <a:spcAft>
                <a:spcPct val="0"/>
              </a:spcAft>
              <a:defRPr sz="3600" b="1">
                <a:solidFill>
                  <a:srgbClr val="595959"/>
                </a:solidFill>
                <a:latin typeface="Trebuchet MS" pitchFamily="34" charset="0"/>
              </a:defRPr>
            </a:lvl3pPr>
            <a:lvl4pPr algn="l" rtl="0" fontAlgn="base">
              <a:spcBef>
                <a:spcPct val="0"/>
              </a:spcBef>
              <a:spcAft>
                <a:spcPct val="0"/>
              </a:spcAft>
              <a:defRPr sz="3600" b="1">
                <a:solidFill>
                  <a:srgbClr val="595959"/>
                </a:solidFill>
                <a:latin typeface="Trebuchet MS" pitchFamily="34" charset="0"/>
              </a:defRPr>
            </a:lvl4pPr>
            <a:lvl5pPr algn="l" rtl="0" fontAlgn="base">
              <a:spcBef>
                <a:spcPct val="0"/>
              </a:spcBef>
              <a:spcAft>
                <a:spcPct val="0"/>
              </a:spcAft>
              <a:defRPr sz="3600" b="1">
                <a:solidFill>
                  <a:srgbClr val="595959"/>
                </a:solidFill>
                <a:latin typeface="Trebuchet MS" pitchFamily="34" charset="0"/>
              </a:defRPr>
            </a:lvl5pPr>
            <a:lvl6pPr marL="457200" algn="l" rtl="0" fontAlgn="base">
              <a:spcBef>
                <a:spcPct val="0"/>
              </a:spcBef>
              <a:spcAft>
                <a:spcPct val="0"/>
              </a:spcAft>
              <a:defRPr sz="3600" b="1">
                <a:solidFill>
                  <a:srgbClr val="595959"/>
                </a:solidFill>
                <a:latin typeface="Trebuchet MS" pitchFamily="34" charset="0"/>
              </a:defRPr>
            </a:lvl6pPr>
            <a:lvl7pPr marL="914400" algn="l" rtl="0" fontAlgn="base">
              <a:spcBef>
                <a:spcPct val="0"/>
              </a:spcBef>
              <a:spcAft>
                <a:spcPct val="0"/>
              </a:spcAft>
              <a:defRPr sz="3600" b="1">
                <a:solidFill>
                  <a:srgbClr val="595959"/>
                </a:solidFill>
                <a:latin typeface="Trebuchet MS" pitchFamily="34" charset="0"/>
              </a:defRPr>
            </a:lvl7pPr>
            <a:lvl8pPr marL="1371600" algn="l" rtl="0" fontAlgn="base">
              <a:spcBef>
                <a:spcPct val="0"/>
              </a:spcBef>
              <a:spcAft>
                <a:spcPct val="0"/>
              </a:spcAft>
              <a:defRPr sz="3600" b="1">
                <a:solidFill>
                  <a:srgbClr val="595959"/>
                </a:solidFill>
                <a:latin typeface="Trebuchet MS" pitchFamily="34" charset="0"/>
              </a:defRPr>
            </a:lvl8pPr>
            <a:lvl9pPr marL="1828800" algn="l" rtl="0" fontAlgn="base">
              <a:spcBef>
                <a:spcPct val="0"/>
              </a:spcBef>
              <a:spcAft>
                <a:spcPct val="0"/>
              </a:spcAft>
              <a:defRPr sz="3600" b="1">
                <a:solidFill>
                  <a:srgbClr val="595959"/>
                </a:solidFill>
                <a:latin typeface="Trebuchet MS" pitchFamily="34" charset="0"/>
              </a:defRPr>
            </a:lvl9pPr>
          </a:lstStyle>
          <a:p>
            <a:pPr algn="ctr" defTabSz="914400"/>
            <a:r>
              <a:rPr lang="pt-BR" kern="0" dirty="0"/>
              <a:t>Sampling in the Field</a:t>
            </a:r>
          </a:p>
        </p:txBody>
      </p:sp>
      <p:sp>
        <p:nvSpPr>
          <p:cNvPr id="7" name="Subtitle 2"/>
          <p:cNvSpPr txBox="1">
            <a:spLocks/>
          </p:cNvSpPr>
          <p:nvPr/>
        </p:nvSpPr>
        <p:spPr>
          <a:xfrm>
            <a:off x="182880" y="3215640"/>
            <a:ext cx="8798242" cy="1752600"/>
          </a:xfrm>
          <a:prstGeom prst="rect">
            <a:avLst/>
          </a:prstGeom>
        </p:spPr>
        <p:txBody>
          <a:bodyPr/>
          <a:lstStyle>
            <a:lvl1pPr marL="342900" indent="-342900" algn="l" rtl="0" fontAlgn="base">
              <a:spcBef>
                <a:spcPct val="20000"/>
              </a:spcBef>
              <a:spcAft>
                <a:spcPct val="0"/>
              </a:spcAft>
              <a:buFont typeface="Arial" pitchFamily="34" charset="0"/>
              <a:buChar char="•"/>
              <a:defRPr sz="3200">
                <a:solidFill>
                  <a:srgbClr val="595959"/>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rgbClr val="595959"/>
                </a:solidFill>
                <a:latin typeface="+mn-lt"/>
              </a:defRPr>
            </a:lvl2pPr>
            <a:lvl3pPr marL="1143000" indent="-228600" algn="l" rtl="0" fontAlgn="base">
              <a:spcBef>
                <a:spcPct val="20000"/>
              </a:spcBef>
              <a:spcAft>
                <a:spcPct val="0"/>
              </a:spcAft>
              <a:buFont typeface="Arial" pitchFamily="34" charset="0"/>
              <a:buChar char="•"/>
              <a:defRPr sz="2400">
                <a:solidFill>
                  <a:srgbClr val="595959"/>
                </a:solidFill>
                <a:latin typeface="+mn-lt"/>
              </a:defRPr>
            </a:lvl3pPr>
            <a:lvl4pPr marL="1600200" indent="-228600" algn="l" rtl="0" fontAlgn="base">
              <a:spcBef>
                <a:spcPct val="20000"/>
              </a:spcBef>
              <a:spcAft>
                <a:spcPct val="0"/>
              </a:spcAft>
              <a:buFont typeface="Arial" pitchFamily="34" charset="0"/>
              <a:buChar char="–"/>
              <a:defRPr sz="2000">
                <a:solidFill>
                  <a:srgbClr val="595959"/>
                </a:solidFill>
                <a:latin typeface="+mn-lt"/>
              </a:defRPr>
            </a:lvl4pPr>
            <a:lvl5pPr marL="2057400" indent="-228600" algn="l" rtl="0" fontAlgn="base">
              <a:spcBef>
                <a:spcPct val="20000"/>
              </a:spcBef>
              <a:spcAft>
                <a:spcPct val="0"/>
              </a:spcAft>
              <a:buFont typeface="Arial" pitchFamily="34" charset="0"/>
              <a:buChar char="»"/>
              <a:defRPr sz="2000">
                <a:solidFill>
                  <a:srgbClr val="595959"/>
                </a:solidFill>
                <a:latin typeface="+mn-lt"/>
              </a:defRPr>
            </a:lvl5pPr>
            <a:lvl6pPr marL="2514600" indent="-228600" algn="l" rtl="0" fontAlgn="base">
              <a:spcBef>
                <a:spcPct val="20000"/>
              </a:spcBef>
              <a:spcAft>
                <a:spcPct val="0"/>
              </a:spcAft>
              <a:buFont typeface="Arial" pitchFamily="34" charset="0"/>
              <a:buChar char="»"/>
              <a:defRPr sz="2000">
                <a:solidFill>
                  <a:srgbClr val="595959"/>
                </a:solidFill>
                <a:latin typeface="+mn-lt"/>
              </a:defRPr>
            </a:lvl6pPr>
            <a:lvl7pPr marL="2971800" indent="-228600" algn="l" rtl="0" fontAlgn="base">
              <a:spcBef>
                <a:spcPct val="20000"/>
              </a:spcBef>
              <a:spcAft>
                <a:spcPct val="0"/>
              </a:spcAft>
              <a:buFont typeface="Arial" pitchFamily="34" charset="0"/>
              <a:buChar char="»"/>
              <a:defRPr sz="2000">
                <a:solidFill>
                  <a:srgbClr val="595959"/>
                </a:solidFill>
                <a:latin typeface="+mn-lt"/>
              </a:defRPr>
            </a:lvl7pPr>
            <a:lvl8pPr marL="3429000" indent="-228600" algn="l" rtl="0" fontAlgn="base">
              <a:spcBef>
                <a:spcPct val="20000"/>
              </a:spcBef>
              <a:spcAft>
                <a:spcPct val="0"/>
              </a:spcAft>
              <a:buFont typeface="Arial" pitchFamily="34" charset="0"/>
              <a:buChar char="»"/>
              <a:defRPr sz="2000">
                <a:solidFill>
                  <a:srgbClr val="595959"/>
                </a:solidFill>
                <a:latin typeface="+mn-lt"/>
              </a:defRPr>
            </a:lvl8pPr>
            <a:lvl9pPr marL="3886200" indent="-228600" algn="l" rtl="0" fontAlgn="base">
              <a:spcBef>
                <a:spcPct val="20000"/>
              </a:spcBef>
              <a:spcAft>
                <a:spcPct val="0"/>
              </a:spcAft>
              <a:buFont typeface="Arial" pitchFamily="34" charset="0"/>
              <a:buChar char="»"/>
              <a:defRPr sz="2000">
                <a:solidFill>
                  <a:srgbClr val="595959"/>
                </a:solidFill>
                <a:latin typeface="+mn-lt"/>
              </a:defRPr>
            </a:lvl9pPr>
          </a:lstStyle>
          <a:p>
            <a:pPr marL="0" indent="0" algn="ctr" defTabSz="914400">
              <a:buNone/>
            </a:pPr>
            <a:r>
              <a:rPr lang="pt-BR" sz="1800" b="1" kern="0" dirty="0" smtClean="0"/>
              <a:t>Doug Miller</a:t>
            </a:r>
          </a:p>
          <a:p>
            <a:pPr marL="0" indent="0" algn="ctr" defTabSz="914400">
              <a:buNone/>
            </a:pPr>
            <a:r>
              <a:rPr lang="pt-BR" sz="1800" b="1" kern="0" dirty="0" smtClean="0"/>
              <a:t>Illinois Crop Improvement Association</a:t>
            </a:r>
          </a:p>
          <a:p>
            <a:pPr marL="0" indent="0" algn="ctr" defTabSz="914400">
              <a:buNone/>
            </a:pPr>
            <a:r>
              <a:rPr lang="pt-BR" sz="1800" b="1" kern="0" dirty="0" smtClean="0"/>
              <a:t>10 Feb 2015</a:t>
            </a:r>
          </a:p>
          <a:p>
            <a:pPr marL="0" indent="0" algn="ctr" defTabSz="914400">
              <a:buNone/>
            </a:pPr>
            <a:endParaRPr lang="pt-BR" sz="2800" b="1" kern="0"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4483417"/>
            <a:ext cx="3790950" cy="16097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480" y="4598608"/>
            <a:ext cx="3997642" cy="1513584"/>
          </a:xfrm>
          <a:prstGeom prst="rect">
            <a:avLst/>
          </a:prstGeom>
        </p:spPr>
      </p:pic>
    </p:spTree>
    <p:extLst>
      <p:ext uri="{BB962C8B-B14F-4D97-AF65-F5344CB8AC3E}">
        <p14:creationId xmlns:p14="http://schemas.microsoft.com/office/powerpoint/2010/main" val="1901805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t>Breeding - Purity and Identity </a:t>
            </a:r>
            <a:endParaRPr lang="en-US" dirty="0" smtClean="0"/>
          </a:p>
        </p:txBody>
      </p:sp>
      <p:sp>
        <p:nvSpPr>
          <p:cNvPr id="38914" name="Content Placeholder 2"/>
          <p:cNvSpPr>
            <a:spLocks noGrp="1"/>
          </p:cNvSpPr>
          <p:nvPr>
            <p:ph idx="1"/>
          </p:nvPr>
        </p:nvSpPr>
        <p:spPr>
          <a:xfrm>
            <a:off x="4621876" y="1600189"/>
            <a:ext cx="4522124" cy="4525963"/>
          </a:xfrm>
        </p:spPr>
        <p:txBody>
          <a:bodyPr/>
          <a:lstStyle/>
          <a:p>
            <a:r>
              <a:rPr lang="en-US" dirty="0" smtClean="0"/>
              <a:t>Bulk Tissue Screening</a:t>
            </a:r>
          </a:p>
          <a:p>
            <a:pPr lvl="1"/>
            <a:r>
              <a:rPr lang="en-US" dirty="0" smtClean="0"/>
              <a:t>Recipient rows</a:t>
            </a:r>
          </a:p>
          <a:p>
            <a:pPr lvl="1"/>
            <a:r>
              <a:rPr lang="en-US" dirty="0" smtClean="0"/>
              <a:t>Populations</a:t>
            </a:r>
          </a:p>
          <a:p>
            <a:pPr lvl="1"/>
            <a:r>
              <a:rPr lang="en-US" dirty="0" smtClean="0"/>
              <a:t>Breeder seed</a:t>
            </a:r>
          </a:p>
          <a:p>
            <a:pPr lvl="1"/>
            <a:r>
              <a:rPr lang="en-US" dirty="0" smtClean="0"/>
              <a:t>Prior to parent seed production</a:t>
            </a:r>
          </a:p>
        </p:txBody>
      </p:sp>
      <p:pic>
        <p:nvPicPr>
          <p:cNvPr id="38915" name="Picture 2" descr="U:\My Pictures\PR Problems\IMG01509.jpg"/>
          <p:cNvPicPr>
            <a:picLocks noChangeAspect="1" noChangeArrowheads="1"/>
          </p:cNvPicPr>
          <p:nvPr/>
        </p:nvPicPr>
        <p:blipFill>
          <a:blip r:embed="rId3" cstate="print"/>
          <a:srcRect/>
          <a:stretch>
            <a:fillRect/>
          </a:stretch>
        </p:blipFill>
        <p:spPr bwMode="auto">
          <a:xfrm>
            <a:off x="457200" y="1920952"/>
            <a:ext cx="4044564" cy="303342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10</a:t>
            </a:fld>
            <a:endParaRPr lang="en-US"/>
          </a:p>
        </p:txBody>
      </p:sp>
    </p:spTree>
    <p:extLst>
      <p:ext uri="{BB962C8B-B14F-4D97-AF65-F5344CB8AC3E}">
        <p14:creationId xmlns:p14="http://schemas.microsoft.com/office/powerpoint/2010/main" val="3263121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Breeding - Purity and Identity </a:t>
            </a:r>
            <a:endParaRPr lang="en-US" dirty="0" smtClean="0"/>
          </a:p>
        </p:txBody>
      </p:sp>
      <p:sp>
        <p:nvSpPr>
          <p:cNvPr id="33794" name="Content Placeholder 2"/>
          <p:cNvSpPr>
            <a:spLocks noGrp="1"/>
          </p:cNvSpPr>
          <p:nvPr>
            <p:ph idx="1"/>
          </p:nvPr>
        </p:nvSpPr>
        <p:spPr>
          <a:xfrm>
            <a:off x="457200" y="1600200"/>
            <a:ext cx="3886200" cy="4525963"/>
          </a:xfrm>
        </p:spPr>
        <p:txBody>
          <a:bodyPr/>
          <a:lstStyle/>
          <a:p>
            <a:r>
              <a:rPr lang="en-US" dirty="0"/>
              <a:t>Seed Sampling</a:t>
            </a:r>
          </a:p>
          <a:p>
            <a:pPr lvl="1"/>
            <a:r>
              <a:rPr lang="en-US" dirty="0"/>
              <a:t>Populations</a:t>
            </a:r>
          </a:p>
          <a:p>
            <a:pPr lvl="1"/>
            <a:r>
              <a:rPr lang="en-US" dirty="0"/>
              <a:t>Pod Picks</a:t>
            </a:r>
          </a:p>
          <a:p>
            <a:pPr lvl="1"/>
            <a:r>
              <a:rPr lang="en-US" dirty="0" smtClean="0"/>
              <a:t>Plant to Row</a:t>
            </a:r>
            <a:endParaRPr lang="en-US" dirty="0"/>
          </a:p>
          <a:p>
            <a:pPr lvl="1"/>
            <a:r>
              <a:rPr lang="en-US" dirty="0" smtClean="0"/>
              <a:t>Breeder seed</a:t>
            </a:r>
            <a:endParaRPr lang="en-US" dirty="0"/>
          </a:p>
          <a:p>
            <a:pPr marL="457200" lvl="1" indent="0">
              <a:buNone/>
            </a:pPr>
            <a:endParaRPr lang="en-US" dirty="0" smtClean="0"/>
          </a:p>
          <a:p>
            <a:endParaRPr lang="en-US" dirty="0" smtClean="0"/>
          </a:p>
          <a:p>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989" y="2194560"/>
            <a:ext cx="4572000" cy="3429000"/>
          </a:xfrm>
          <a:prstGeom prst="rect">
            <a:avLst/>
          </a:prstGeom>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11</a:t>
            </a:fld>
            <a:endParaRPr lang="en-US"/>
          </a:p>
        </p:txBody>
      </p:sp>
    </p:spTree>
    <p:extLst>
      <p:ext uri="{BB962C8B-B14F-4D97-AF65-F5344CB8AC3E}">
        <p14:creationId xmlns:p14="http://schemas.microsoft.com/office/powerpoint/2010/main" val="3929711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Breeding - Purity and Identity </a:t>
            </a:r>
            <a:endParaRPr lang="en-US" dirty="0" smtClean="0"/>
          </a:p>
        </p:txBody>
      </p:sp>
      <p:sp>
        <p:nvSpPr>
          <p:cNvPr id="33794" name="Content Placeholder 2"/>
          <p:cNvSpPr>
            <a:spLocks noGrp="1"/>
          </p:cNvSpPr>
          <p:nvPr>
            <p:ph idx="1"/>
          </p:nvPr>
        </p:nvSpPr>
        <p:spPr>
          <a:xfrm>
            <a:off x="457200" y="1600200"/>
            <a:ext cx="3886200" cy="4525963"/>
          </a:xfrm>
        </p:spPr>
        <p:txBody>
          <a:bodyPr/>
          <a:lstStyle/>
          <a:p>
            <a:r>
              <a:rPr lang="en-US" dirty="0" smtClean="0"/>
              <a:t>Seed Sampling</a:t>
            </a:r>
          </a:p>
          <a:p>
            <a:pPr lvl="1"/>
            <a:r>
              <a:rPr lang="en-US" dirty="0" smtClean="0"/>
              <a:t>Populations</a:t>
            </a:r>
          </a:p>
          <a:p>
            <a:pPr lvl="1"/>
            <a:r>
              <a:rPr lang="en-US" dirty="0" smtClean="0"/>
              <a:t>Pod Picks</a:t>
            </a:r>
          </a:p>
          <a:p>
            <a:pPr lvl="1"/>
            <a:r>
              <a:rPr lang="en-US" dirty="0" smtClean="0"/>
              <a:t>Bulk Rows</a:t>
            </a:r>
          </a:p>
          <a:p>
            <a:pPr lvl="1"/>
            <a:r>
              <a:rPr lang="en-US" dirty="0" smtClean="0"/>
              <a:t>Breeder seed</a:t>
            </a:r>
          </a:p>
          <a:p>
            <a:pPr lvl="1"/>
            <a:r>
              <a:rPr lang="en-US" dirty="0" smtClean="0"/>
              <a:t>Prior to parent seed production</a:t>
            </a:r>
          </a:p>
          <a:p>
            <a:pPr lvl="1"/>
            <a:endParaRPr lang="en-US" dirty="0" smtClean="0"/>
          </a:p>
          <a:p>
            <a:endParaRPr lang="en-US" dirty="0" smtClean="0"/>
          </a:p>
          <a:p>
            <a:endParaRPr lang="en-US" dirty="0" smtClean="0"/>
          </a:p>
        </p:txBody>
      </p:sp>
      <p:pic>
        <p:nvPicPr>
          <p:cNvPr id="6" name="Picture 5" descr="133-3342_IMG.JPG"/>
          <p:cNvPicPr>
            <a:picLocks noGrp="1" noChangeAspect="1"/>
          </p:cNvPicPr>
          <p:nvPr isPhoto="1"/>
        </p:nvPicPr>
        <p:blipFill>
          <a:blip r:embed="rId3" cstate="print">
            <a:lum/>
          </a:blip>
          <a:stretch>
            <a:fillRect/>
          </a:stretch>
        </p:blipFill>
        <p:spPr>
          <a:xfrm>
            <a:off x="4123114" y="2368813"/>
            <a:ext cx="4754878" cy="3566159"/>
          </a:xfrm>
          <a:prstGeom prst="rect">
            <a:avLst/>
          </a:prstGeom>
          <a:noFill/>
          <a:ln>
            <a:noFill/>
          </a:ln>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12</a:t>
            </a:fld>
            <a:endParaRPr lang="en-US"/>
          </a:p>
        </p:txBody>
      </p:sp>
    </p:spTree>
    <p:extLst>
      <p:ext uri="{BB962C8B-B14F-4D97-AF65-F5344CB8AC3E}">
        <p14:creationId xmlns:p14="http://schemas.microsoft.com/office/powerpoint/2010/main" val="2725540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dirty="0" smtClean="0"/>
              <a:t>Seed Production – Varieties</a:t>
            </a:r>
          </a:p>
        </p:txBody>
      </p:sp>
      <p:sp>
        <p:nvSpPr>
          <p:cNvPr id="40962" name="Content Placeholder 2"/>
          <p:cNvSpPr>
            <a:spLocks noGrp="1"/>
          </p:cNvSpPr>
          <p:nvPr>
            <p:ph idx="1"/>
          </p:nvPr>
        </p:nvSpPr>
        <p:spPr>
          <a:xfrm>
            <a:off x="457200" y="1600200"/>
            <a:ext cx="4530436" cy="4525963"/>
          </a:xfrm>
        </p:spPr>
        <p:txBody>
          <a:bodyPr/>
          <a:lstStyle/>
          <a:p>
            <a:r>
              <a:rPr lang="en-US" dirty="0"/>
              <a:t>Techniques</a:t>
            </a:r>
          </a:p>
          <a:p>
            <a:pPr lvl="1"/>
            <a:r>
              <a:rPr lang="en-US" dirty="0"/>
              <a:t>Generation Limits</a:t>
            </a:r>
          </a:p>
          <a:p>
            <a:pPr lvl="1"/>
            <a:r>
              <a:rPr lang="en-US" dirty="0" smtClean="0"/>
              <a:t>Previous crop</a:t>
            </a:r>
          </a:p>
          <a:p>
            <a:pPr lvl="1"/>
            <a:r>
              <a:rPr lang="en-US" dirty="0" smtClean="0"/>
              <a:t>Isolation</a:t>
            </a:r>
            <a:endParaRPr lang="en-US" dirty="0"/>
          </a:p>
          <a:p>
            <a:pPr lvl="1"/>
            <a:r>
              <a:rPr lang="en-US" dirty="0" smtClean="0"/>
              <a:t>Equipment cleanout</a:t>
            </a:r>
          </a:p>
          <a:p>
            <a:pPr lvl="1"/>
            <a:r>
              <a:rPr lang="en-US" dirty="0" smtClean="0"/>
              <a:t>Storage and handling system</a:t>
            </a:r>
          </a:p>
          <a:p>
            <a:r>
              <a:rPr lang="en-US" dirty="0"/>
              <a:t>M</a:t>
            </a:r>
            <a:r>
              <a:rPr lang="en-US" dirty="0" smtClean="0"/>
              <a:t>echanical mixtures</a:t>
            </a:r>
            <a:endParaRPr lang="en-US" dirty="0"/>
          </a:p>
          <a:p>
            <a:pPr lvl="1"/>
            <a:endParaRPr lang="en-US" dirty="0" smtClean="0"/>
          </a:p>
          <a:p>
            <a:pPr marL="457200" lvl="1" indent="0">
              <a:buNone/>
            </a:pP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859" y="2066039"/>
            <a:ext cx="4117136" cy="3087852"/>
          </a:xfrm>
          <a:prstGeom prst="rect">
            <a:avLst/>
          </a:prstGeom>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13</a:t>
            </a:fld>
            <a:endParaRPr lang="en-US"/>
          </a:p>
        </p:txBody>
      </p:sp>
    </p:spTree>
    <p:extLst>
      <p:ext uri="{BB962C8B-B14F-4D97-AF65-F5344CB8AC3E}">
        <p14:creationId xmlns:p14="http://schemas.microsoft.com/office/powerpoint/2010/main" val="1878415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dirty="0" smtClean="0"/>
              <a:t>Seed Production - Hybrids</a:t>
            </a:r>
          </a:p>
        </p:txBody>
      </p:sp>
      <p:sp>
        <p:nvSpPr>
          <p:cNvPr id="40962" name="Content Placeholder 2"/>
          <p:cNvSpPr>
            <a:spLocks noGrp="1"/>
          </p:cNvSpPr>
          <p:nvPr>
            <p:ph idx="1"/>
          </p:nvPr>
        </p:nvSpPr>
        <p:spPr>
          <a:xfrm>
            <a:off x="457200" y="1600200"/>
            <a:ext cx="3632662" cy="4525963"/>
          </a:xfrm>
        </p:spPr>
        <p:txBody>
          <a:bodyPr/>
          <a:lstStyle/>
          <a:p>
            <a:r>
              <a:rPr lang="en-US" dirty="0" smtClean="0"/>
              <a:t>Techniques</a:t>
            </a:r>
          </a:p>
          <a:p>
            <a:pPr lvl="1"/>
            <a:r>
              <a:rPr lang="en-US" dirty="0" smtClean="0"/>
              <a:t>Isolation</a:t>
            </a:r>
          </a:p>
          <a:p>
            <a:pPr lvl="1"/>
            <a:r>
              <a:rPr lang="en-US" dirty="0" smtClean="0"/>
              <a:t>Rogueing</a:t>
            </a:r>
          </a:p>
          <a:p>
            <a:pPr lvl="1"/>
            <a:r>
              <a:rPr lang="en-US" dirty="0" smtClean="0"/>
              <a:t>Border rows</a:t>
            </a:r>
          </a:p>
          <a:p>
            <a:pPr lvl="1"/>
            <a:r>
              <a:rPr lang="en-US" dirty="0" err="1" smtClean="0"/>
              <a:t>Detasseling</a:t>
            </a:r>
            <a:r>
              <a:rPr lang="en-US" dirty="0" smtClean="0"/>
              <a:t> or Male Sterile</a:t>
            </a:r>
          </a:p>
          <a:p>
            <a:pPr lvl="1"/>
            <a:r>
              <a:rPr lang="en-US" dirty="0" smtClean="0"/>
              <a:t>Equipment cleanout</a:t>
            </a:r>
          </a:p>
          <a:p>
            <a:r>
              <a:rPr lang="en-US" dirty="0" smtClean="0"/>
              <a:t>Cross Pollination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618"/>
          <a:stretch/>
        </p:blipFill>
        <p:spPr>
          <a:xfrm>
            <a:off x="3707223" y="1741200"/>
            <a:ext cx="5270522" cy="3454122"/>
          </a:xfrm>
          <a:prstGeom prst="rect">
            <a:avLst/>
          </a:prstGeom>
        </p:spPr>
      </p:pic>
      <p:sp>
        <p:nvSpPr>
          <p:cNvPr id="3" name="Slide Number Placeholder 2"/>
          <p:cNvSpPr>
            <a:spLocks noGrp="1"/>
          </p:cNvSpPr>
          <p:nvPr>
            <p:ph type="sldNum" sz="quarter" idx="12"/>
          </p:nvPr>
        </p:nvSpPr>
        <p:spPr/>
        <p:txBody>
          <a:bodyPr/>
          <a:lstStyle/>
          <a:p>
            <a:r>
              <a:rPr lang="en-US" smtClean="0"/>
              <a:t>Slide </a:t>
            </a:r>
            <a:fld id="{F5E34BD3-419A-4213-B533-A2C41B289A95}" type="slidenum">
              <a:rPr lang="en-US" smtClean="0"/>
              <a:pPr/>
              <a:t>14</a:t>
            </a:fld>
            <a:endParaRPr lang="en-US"/>
          </a:p>
        </p:txBody>
      </p:sp>
    </p:spTree>
    <p:extLst>
      <p:ext uri="{BB962C8B-B14F-4D97-AF65-F5344CB8AC3E}">
        <p14:creationId xmlns:p14="http://schemas.microsoft.com/office/powerpoint/2010/main" val="1228364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smtClean="0"/>
              <a:t>Seed Production - Identity and Purity</a:t>
            </a:r>
          </a:p>
        </p:txBody>
      </p:sp>
      <p:sp>
        <p:nvSpPr>
          <p:cNvPr id="44034" name="Content Placeholder 2"/>
          <p:cNvSpPr>
            <a:spLocks noGrp="1"/>
          </p:cNvSpPr>
          <p:nvPr>
            <p:ph idx="1"/>
          </p:nvPr>
        </p:nvSpPr>
        <p:spPr>
          <a:xfrm>
            <a:off x="457200" y="1600200"/>
            <a:ext cx="4114800" cy="4525963"/>
          </a:xfrm>
        </p:spPr>
        <p:txBody>
          <a:bodyPr/>
          <a:lstStyle/>
          <a:p>
            <a:r>
              <a:rPr lang="en-US" dirty="0" smtClean="0"/>
              <a:t>Seed Samples</a:t>
            </a:r>
          </a:p>
          <a:p>
            <a:pPr lvl="1"/>
            <a:r>
              <a:rPr lang="en-US" dirty="0" smtClean="0"/>
              <a:t>Trait purity</a:t>
            </a:r>
          </a:p>
          <a:p>
            <a:pPr lvl="1"/>
            <a:r>
              <a:rPr lang="en-US" dirty="0" smtClean="0"/>
              <a:t>Bulk Screen</a:t>
            </a:r>
          </a:p>
          <a:p>
            <a:r>
              <a:rPr lang="en-US" dirty="0" smtClean="0"/>
              <a:t>Methods</a:t>
            </a:r>
          </a:p>
          <a:p>
            <a:pPr lvl="1"/>
            <a:r>
              <a:rPr lang="en-US" dirty="0" smtClean="0"/>
              <a:t>PCR</a:t>
            </a:r>
          </a:p>
          <a:p>
            <a:pPr lvl="1"/>
            <a:r>
              <a:rPr lang="en-US" dirty="0" smtClean="0"/>
              <a:t>Immunoassay</a:t>
            </a:r>
          </a:p>
        </p:txBody>
      </p:sp>
      <p:pic>
        <p:nvPicPr>
          <p:cNvPr id="13316" name="Picture 4" descr="U:\My Pictures\Argentina 030.jpg"/>
          <p:cNvPicPr>
            <a:picLocks noChangeAspect="1" noChangeArrowheads="1"/>
          </p:cNvPicPr>
          <p:nvPr/>
        </p:nvPicPr>
        <p:blipFill rotWithShape="1">
          <a:blip r:embed="rId3">
            <a:extLst>
              <a:ext uri="{28A0092B-C50C-407E-A947-70E740481C1C}">
                <a14:useLocalDpi xmlns:a14="http://schemas.microsoft.com/office/drawing/2010/main" val="0"/>
              </a:ext>
            </a:extLst>
          </a:blip>
          <a:srcRect r="46259"/>
          <a:stretch/>
        </p:blipFill>
        <p:spPr bwMode="auto">
          <a:xfrm>
            <a:off x="4844475" y="1332389"/>
            <a:ext cx="3435002" cy="47937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15</a:t>
            </a:fld>
            <a:endParaRPr lang="en-US"/>
          </a:p>
        </p:txBody>
      </p:sp>
    </p:spTree>
    <p:extLst>
      <p:ext uri="{BB962C8B-B14F-4D97-AF65-F5344CB8AC3E}">
        <p14:creationId xmlns:p14="http://schemas.microsoft.com/office/powerpoint/2010/main" val="2605692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smtClean="0"/>
              <a:t>Production - Identity and Purity</a:t>
            </a:r>
          </a:p>
        </p:txBody>
      </p:sp>
      <p:sp>
        <p:nvSpPr>
          <p:cNvPr id="44034" name="Content Placeholder 2"/>
          <p:cNvSpPr>
            <a:spLocks noGrp="1"/>
          </p:cNvSpPr>
          <p:nvPr>
            <p:ph idx="1"/>
          </p:nvPr>
        </p:nvSpPr>
        <p:spPr>
          <a:xfrm>
            <a:off x="457200" y="1600200"/>
            <a:ext cx="4114800" cy="4525963"/>
          </a:xfrm>
        </p:spPr>
        <p:txBody>
          <a:bodyPr/>
          <a:lstStyle/>
          <a:p>
            <a:r>
              <a:rPr lang="en-US" dirty="0" smtClean="0"/>
              <a:t>Seed Samples</a:t>
            </a:r>
          </a:p>
          <a:p>
            <a:pPr lvl="1"/>
            <a:r>
              <a:rPr lang="en-US" dirty="0" smtClean="0"/>
              <a:t>Trait purity</a:t>
            </a:r>
          </a:p>
          <a:p>
            <a:pPr lvl="1"/>
            <a:r>
              <a:rPr lang="en-US" dirty="0" smtClean="0"/>
              <a:t>Bulk Screen</a:t>
            </a:r>
          </a:p>
          <a:p>
            <a:r>
              <a:rPr lang="en-US" dirty="0" smtClean="0"/>
              <a:t>Methods</a:t>
            </a:r>
          </a:p>
          <a:p>
            <a:pPr lvl="1"/>
            <a:r>
              <a:rPr lang="en-US" dirty="0" smtClean="0"/>
              <a:t>PCR</a:t>
            </a:r>
          </a:p>
          <a:p>
            <a:pPr lvl="1"/>
            <a:r>
              <a:rPr lang="en-US" dirty="0" smtClean="0"/>
              <a:t>Immunoassay</a:t>
            </a:r>
          </a:p>
        </p:txBody>
      </p:sp>
      <p:pic>
        <p:nvPicPr>
          <p:cNvPr id="7" name="Picture 2" descr="U:\My Pictures\IL Crop 3 009.jpg"/>
          <p:cNvPicPr>
            <a:picLocks noChangeAspect="1" noChangeArrowheads="1"/>
          </p:cNvPicPr>
          <p:nvPr/>
        </p:nvPicPr>
        <p:blipFill>
          <a:blip r:embed="rId3" cstate="print"/>
          <a:srcRect l="12500" t="11666" r="15000" b="15833"/>
          <a:stretch>
            <a:fillRect/>
          </a:stretch>
        </p:blipFill>
        <p:spPr bwMode="auto">
          <a:xfrm>
            <a:off x="4233949" y="1612669"/>
            <a:ext cx="4300451" cy="3225338"/>
          </a:xfrm>
          <a:prstGeom prst="rect">
            <a:avLst/>
          </a:prstGeom>
          <a:noFill/>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16</a:t>
            </a:fld>
            <a:endParaRPr lang="en-US"/>
          </a:p>
        </p:txBody>
      </p:sp>
    </p:spTree>
    <p:extLst>
      <p:ext uri="{BB962C8B-B14F-4D97-AF65-F5344CB8AC3E}">
        <p14:creationId xmlns:p14="http://schemas.microsoft.com/office/powerpoint/2010/main" val="2095437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smtClean="0"/>
              <a:t>Identity Preserved - IP</a:t>
            </a:r>
          </a:p>
        </p:txBody>
      </p:sp>
      <p:sp>
        <p:nvSpPr>
          <p:cNvPr id="44034" name="Content Placeholder 2"/>
          <p:cNvSpPr>
            <a:spLocks noGrp="1"/>
          </p:cNvSpPr>
          <p:nvPr>
            <p:ph idx="1"/>
          </p:nvPr>
        </p:nvSpPr>
        <p:spPr>
          <a:xfrm>
            <a:off x="457200" y="1600200"/>
            <a:ext cx="4114800" cy="4525963"/>
          </a:xfrm>
        </p:spPr>
        <p:txBody>
          <a:bodyPr/>
          <a:lstStyle/>
          <a:p>
            <a:r>
              <a:rPr lang="en-US" dirty="0" smtClean="0"/>
              <a:t>Identity Preserved Grains and Oilseeds</a:t>
            </a:r>
          </a:p>
          <a:p>
            <a:pPr lvl="1"/>
            <a:r>
              <a:rPr lang="en-US" dirty="0" smtClean="0"/>
              <a:t>Seed Identity</a:t>
            </a:r>
          </a:p>
          <a:p>
            <a:pPr lvl="1"/>
            <a:r>
              <a:rPr lang="en-US" dirty="0" smtClean="0"/>
              <a:t>Seed Purity</a:t>
            </a:r>
          </a:p>
          <a:p>
            <a:pPr lvl="1"/>
            <a:r>
              <a:rPr lang="en-US" dirty="0" smtClean="0"/>
              <a:t>Isolation</a:t>
            </a:r>
          </a:p>
          <a:p>
            <a:pPr lvl="1"/>
            <a:r>
              <a:rPr lang="en-US" dirty="0" smtClean="0"/>
              <a:t>Combine Clean-out</a:t>
            </a:r>
          </a:p>
          <a:p>
            <a:pPr lvl="1"/>
            <a:r>
              <a:rPr lang="en-US" dirty="0" smtClean="0"/>
              <a:t>Bulk Handling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6909"/>
          <a:stretch/>
        </p:blipFill>
        <p:spPr>
          <a:xfrm>
            <a:off x="4571983" y="1695798"/>
            <a:ext cx="4239491" cy="4350224"/>
          </a:xfrm>
          <a:prstGeom prst="rect">
            <a:avLst/>
          </a:prstGeom>
        </p:spPr>
      </p:pic>
      <p:sp>
        <p:nvSpPr>
          <p:cNvPr id="3" name="Slide Number Placeholder 2"/>
          <p:cNvSpPr>
            <a:spLocks noGrp="1"/>
          </p:cNvSpPr>
          <p:nvPr>
            <p:ph type="sldNum" sz="quarter" idx="12"/>
          </p:nvPr>
        </p:nvSpPr>
        <p:spPr/>
        <p:txBody>
          <a:bodyPr/>
          <a:lstStyle/>
          <a:p>
            <a:r>
              <a:rPr lang="en-US" smtClean="0"/>
              <a:t>Slide </a:t>
            </a:r>
            <a:fld id="{F5E34BD3-419A-4213-B533-A2C41B289A95}" type="slidenum">
              <a:rPr lang="en-US" smtClean="0"/>
              <a:pPr/>
              <a:t>17</a:t>
            </a:fld>
            <a:endParaRPr lang="en-US"/>
          </a:p>
        </p:txBody>
      </p:sp>
    </p:spTree>
    <p:extLst>
      <p:ext uri="{BB962C8B-B14F-4D97-AF65-F5344CB8AC3E}">
        <p14:creationId xmlns:p14="http://schemas.microsoft.com/office/powerpoint/2010/main" val="3893996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Continuum</a:t>
            </a:r>
            <a:endParaRPr lang="en-US" dirty="0"/>
          </a:p>
        </p:txBody>
      </p:sp>
      <p:sp>
        <p:nvSpPr>
          <p:cNvPr id="3" name="Content Placeholder 2"/>
          <p:cNvSpPr>
            <a:spLocks noGrp="1"/>
          </p:cNvSpPr>
          <p:nvPr>
            <p:ph sz="half" idx="1"/>
          </p:nvPr>
        </p:nvSpPr>
        <p:spPr>
          <a:xfrm>
            <a:off x="533400" y="1450575"/>
            <a:ext cx="4000500" cy="4787053"/>
          </a:xfrm>
        </p:spPr>
        <p:txBody>
          <a:bodyPr/>
          <a:lstStyle/>
          <a:p>
            <a:r>
              <a:rPr lang="en-US" dirty="0" err="1" smtClean="0"/>
              <a:t>Germplasm</a:t>
            </a:r>
            <a:endParaRPr lang="en-US" dirty="0" smtClean="0"/>
          </a:p>
          <a:p>
            <a:r>
              <a:rPr lang="en-US" dirty="0" smtClean="0"/>
              <a:t>Donors</a:t>
            </a:r>
          </a:p>
          <a:p>
            <a:r>
              <a:rPr lang="en-US" dirty="0" smtClean="0"/>
              <a:t>Recipients</a:t>
            </a:r>
          </a:p>
          <a:p>
            <a:r>
              <a:rPr lang="en-US" dirty="0" smtClean="0"/>
              <a:t>F1 Individuals</a:t>
            </a:r>
          </a:p>
          <a:p>
            <a:r>
              <a:rPr lang="en-US" dirty="0" smtClean="0"/>
              <a:t>Progeny Rows</a:t>
            </a:r>
          </a:p>
          <a:p>
            <a:r>
              <a:rPr lang="en-US" dirty="0" smtClean="0"/>
              <a:t>Bulk Rows</a:t>
            </a:r>
          </a:p>
          <a:p>
            <a:r>
              <a:rPr lang="en-US" dirty="0" smtClean="0"/>
              <a:t>Breeder Seed</a:t>
            </a:r>
          </a:p>
          <a:p>
            <a:r>
              <a:rPr lang="en-US" dirty="0" smtClean="0"/>
              <a:t>Parent Seed</a:t>
            </a:r>
          </a:p>
          <a:p>
            <a:r>
              <a:rPr lang="en-US" dirty="0" smtClean="0"/>
              <a:t>Commercial</a:t>
            </a:r>
          </a:p>
        </p:txBody>
      </p:sp>
      <p:sp>
        <p:nvSpPr>
          <p:cNvPr id="8" name="TextBox 7"/>
          <p:cNvSpPr txBox="1"/>
          <p:nvPr/>
        </p:nvSpPr>
        <p:spPr>
          <a:xfrm>
            <a:off x="4921135" y="1450575"/>
            <a:ext cx="2543694" cy="707886"/>
          </a:xfrm>
          <a:prstGeom prst="rect">
            <a:avLst/>
          </a:prstGeom>
          <a:noFill/>
        </p:spPr>
        <p:txBody>
          <a:bodyPr wrap="square" rtlCol="0">
            <a:spAutoFit/>
          </a:bodyPr>
          <a:lstStyle/>
          <a:p>
            <a:r>
              <a:rPr lang="en-US" sz="2000" dirty="0" smtClean="0"/>
              <a:t>Tissue Testing and Census Testing</a:t>
            </a:r>
            <a:endParaRPr lang="en-US" sz="2000" dirty="0"/>
          </a:p>
        </p:txBody>
      </p:sp>
      <p:sp>
        <p:nvSpPr>
          <p:cNvPr id="9" name="Rectangle 8"/>
          <p:cNvSpPr/>
          <p:nvPr/>
        </p:nvSpPr>
        <p:spPr>
          <a:xfrm>
            <a:off x="4921135" y="5354354"/>
            <a:ext cx="2286000" cy="707886"/>
          </a:xfrm>
          <a:prstGeom prst="rect">
            <a:avLst/>
          </a:prstGeom>
        </p:spPr>
        <p:txBody>
          <a:bodyPr wrap="square">
            <a:spAutoFit/>
          </a:bodyPr>
          <a:lstStyle/>
          <a:p>
            <a:r>
              <a:rPr lang="en-US" sz="2000" dirty="0" smtClean="0"/>
              <a:t>Seed Sampling and </a:t>
            </a:r>
            <a:r>
              <a:rPr lang="en-US" sz="2000" dirty="0" err="1" smtClean="0"/>
              <a:t>SeedCalc</a:t>
            </a:r>
            <a:endParaRPr lang="en-US" sz="2000" dirty="0"/>
          </a:p>
        </p:txBody>
      </p:sp>
      <p:sp>
        <p:nvSpPr>
          <p:cNvPr id="10" name="TextBox 9"/>
          <p:cNvSpPr txBox="1"/>
          <p:nvPr/>
        </p:nvSpPr>
        <p:spPr>
          <a:xfrm>
            <a:off x="4921135" y="3320554"/>
            <a:ext cx="2543694" cy="707886"/>
          </a:xfrm>
          <a:prstGeom prst="rect">
            <a:avLst/>
          </a:prstGeom>
          <a:noFill/>
        </p:spPr>
        <p:txBody>
          <a:bodyPr wrap="square" rtlCol="0">
            <a:spAutoFit/>
          </a:bodyPr>
          <a:lstStyle/>
          <a:p>
            <a:r>
              <a:rPr lang="en-US" sz="2000" dirty="0" smtClean="0"/>
              <a:t>Bulk Tissue or Seed Sample Screening</a:t>
            </a:r>
            <a:endParaRPr lang="en-US" sz="2000" dirty="0"/>
          </a:p>
        </p:txBody>
      </p:sp>
      <p:sp>
        <p:nvSpPr>
          <p:cNvPr id="11" name="Down Arrow 10"/>
          <p:cNvSpPr/>
          <p:nvPr/>
        </p:nvSpPr>
        <p:spPr>
          <a:xfrm>
            <a:off x="4289367" y="1450575"/>
            <a:ext cx="415637" cy="45709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r>
              <a:rPr lang="en-US" smtClean="0"/>
              <a:t>Slide </a:t>
            </a:r>
            <a:fld id="{CB5450B7-6C39-4D14-B99C-7B4B79288546}" type="slidenum">
              <a:rPr lang="en-US" smtClean="0"/>
              <a:pPr/>
              <a:t>18</a:t>
            </a:fld>
            <a:endParaRPr lang="en-US"/>
          </a:p>
        </p:txBody>
      </p:sp>
    </p:spTree>
    <p:extLst>
      <p:ext uri="{BB962C8B-B14F-4D97-AF65-F5344CB8AC3E}">
        <p14:creationId xmlns:p14="http://schemas.microsoft.com/office/powerpoint/2010/main" val="1721979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smtClean="0"/>
              <a:t>Common </a:t>
            </a:r>
            <a:r>
              <a:rPr lang="en-US" dirty="0" smtClean="0"/>
              <a:t>Tissue </a:t>
            </a:r>
            <a:r>
              <a:rPr lang="en-US" dirty="0" smtClean="0"/>
              <a:t>Sampling </a:t>
            </a:r>
            <a:r>
              <a:rPr lang="en-US" dirty="0" smtClean="0"/>
              <a:t>Techniques</a:t>
            </a:r>
          </a:p>
        </p:txBody>
      </p:sp>
      <p:sp>
        <p:nvSpPr>
          <p:cNvPr id="20482" name="Content Placeholder 2"/>
          <p:cNvSpPr>
            <a:spLocks noGrp="1"/>
          </p:cNvSpPr>
          <p:nvPr>
            <p:ph idx="1"/>
          </p:nvPr>
        </p:nvSpPr>
        <p:spPr/>
        <p:txBody>
          <a:bodyPr/>
          <a:lstStyle/>
          <a:p>
            <a:r>
              <a:rPr lang="en-US" dirty="0" smtClean="0"/>
              <a:t>Tube sampling</a:t>
            </a:r>
          </a:p>
          <a:p>
            <a:r>
              <a:rPr lang="en-US" dirty="0" smtClean="0"/>
              <a:t>Hand sampling</a:t>
            </a:r>
          </a:p>
          <a:p>
            <a:r>
              <a:rPr lang="en-US" dirty="0" smtClean="0"/>
              <a:t>Leaf punch sampling</a:t>
            </a:r>
          </a:p>
          <a:p>
            <a:r>
              <a:rPr lang="en-US" dirty="0" smtClean="0"/>
              <a:t>Eppendorf cap sampling</a:t>
            </a:r>
          </a:p>
          <a:p>
            <a:r>
              <a:rPr lang="en-US" dirty="0" smtClean="0"/>
              <a:t>Entire leaf or leaflet samples</a:t>
            </a:r>
          </a:p>
        </p:txBody>
      </p:sp>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19</a:t>
            </a:fld>
            <a:endParaRPr lang="en-US"/>
          </a:p>
        </p:txBody>
      </p:sp>
    </p:spTree>
    <p:extLst>
      <p:ext uri="{BB962C8B-B14F-4D97-AF65-F5344CB8AC3E}">
        <p14:creationId xmlns:p14="http://schemas.microsoft.com/office/powerpoint/2010/main" val="1477116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714352" y="304800"/>
            <a:ext cx="7772400" cy="979488"/>
          </a:xfrm>
        </p:spPr>
        <p:txBody>
          <a:bodyPr>
            <a:normAutofit/>
          </a:bodyPr>
          <a:lstStyle/>
          <a:p>
            <a:r>
              <a:rPr lang="en-US" sz="4000" dirty="0"/>
              <a:t>What </a:t>
            </a:r>
            <a:r>
              <a:rPr lang="en-US" sz="4000" dirty="0" smtClean="0"/>
              <a:t>was </a:t>
            </a:r>
            <a:r>
              <a:rPr lang="en-US" sz="4000" dirty="0"/>
              <a:t>the objective?</a:t>
            </a:r>
          </a:p>
        </p:txBody>
      </p:sp>
      <p:sp>
        <p:nvSpPr>
          <p:cNvPr id="7" name="Content Placeholder 2"/>
          <p:cNvSpPr txBox="1">
            <a:spLocks/>
          </p:cNvSpPr>
          <p:nvPr/>
        </p:nvSpPr>
        <p:spPr>
          <a:xfrm>
            <a:off x="533400" y="1600200"/>
            <a:ext cx="8153400" cy="4525963"/>
          </a:xfrm>
          <a:prstGeom prst="rect">
            <a:avLst/>
          </a:prstGeom>
        </p:spPr>
        <p:txBody>
          <a:bodyPr/>
          <a:lstStyle>
            <a:lvl1pPr marL="342900" indent="-342900" algn="l" rtl="0" fontAlgn="base">
              <a:spcBef>
                <a:spcPct val="20000"/>
              </a:spcBef>
              <a:spcAft>
                <a:spcPct val="0"/>
              </a:spcAft>
              <a:buFont typeface="Arial" pitchFamily="34" charset="0"/>
              <a:buChar char="•"/>
              <a:defRPr sz="3200">
                <a:solidFill>
                  <a:srgbClr val="595959"/>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rgbClr val="595959"/>
                </a:solidFill>
                <a:latin typeface="+mn-lt"/>
              </a:defRPr>
            </a:lvl2pPr>
            <a:lvl3pPr marL="1143000" indent="-228600" algn="l" rtl="0" fontAlgn="base">
              <a:spcBef>
                <a:spcPct val="20000"/>
              </a:spcBef>
              <a:spcAft>
                <a:spcPct val="0"/>
              </a:spcAft>
              <a:buFont typeface="Arial" pitchFamily="34" charset="0"/>
              <a:buChar char="•"/>
              <a:defRPr sz="2400">
                <a:solidFill>
                  <a:srgbClr val="595959"/>
                </a:solidFill>
                <a:latin typeface="+mn-lt"/>
              </a:defRPr>
            </a:lvl3pPr>
            <a:lvl4pPr marL="1600200" indent="-228600" algn="l" rtl="0" fontAlgn="base">
              <a:spcBef>
                <a:spcPct val="20000"/>
              </a:spcBef>
              <a:spcAft>
                <a:spcPct val="0"/>
              </a:spcAft>
              <a:buFont typeface="Arial" pitchFamily="34" charset="0"/>
              <a:buChar char="–"/>
              <a:defRPr sz="2000">
                <a:solidFill>
                  <a:srgbClr val="595959"/>
                </a:solidFill>
                <a:latin typeface="+mn-lt"/>
              </a:defRPr>
            </a:lvl4pPr>
            <a:lvl5pPr marL="2057400" indent="-228600" algn="l" rtl="0" fontAlgn="base">
              <a:spcBef>
                <a:spcPct val="20000"/>
              </a:spcBef>
              <a:spcAft>
                <a:spcPct val="0"/>
              </a:spcAft>
              <a:buFont typeface="Arial" pitchFamily="34" charset="0"/>
              <a:buChar char="»"/>
              <a:defRPr sz="2000">
                <a:solidFill>
                  <a:srgbClr val="595959"/>
                </a:solidFill>
                <a:latin typeface="+mn-lt"/>
              </a:defRPr>
            </a:lvl5pPr>
            <a:lvl6pPr marL="2514600" indent="-228600" algn="l" rtl="0" fontAlgn="base">
              <a:spcBef>
                <a:spcPct val="20000"/>
              </a:spcBef>
              <a:spcAft>
                <a:spcPct val="0"/>
              </a:spcAft>
              <a:buFont typeface="Arial" pitchFamily="34" charset="0"/>
              <a:buChar char="»"/>
              <a:defRPr sz="2000">
                <a:solidFill>
                  <a:srgbClr val="595959"/>
                </a:solidFill>
                <a:latin typeface="+mn-lt"/>
              </a:defRPr>
            </a:lvl6pPr>
            <a:lvl7pPr marL="2971800" indent="-228600" algn="l" rtl="0" fontAlgn="base">
              <a:spcBef>
                <a:spcPct val="20000"/>
              </a:spcBef>
              <a:spcAft>
                <a:spcPct val="0"/>
              </a:spcAft>
              <a:buFont typeface="Arial" pitchFamily="34" charset="0"/>
              <a:buChar char="»"/>
              <a:defRPr sz="2000">
                <a:solidFill>
                  <a:srgbClr val="595959"/>
                </a:solidFill>
                <a:latin typeface="+mn-lt"/>
              </a:defRPr>
            </a:lvl7pPr>
            <a:lvl8pPr marL="3429000" indent="-228600" algn="l" rtl="0" fontAlgn="base">
              <a:spcBef>
                <a:spcPct val="20000"/>
              </a:spcBef>
              <a:spcAft>
                <a:spcPct val="0"/>
              </a:spcAft>
              <a:buFont typeface="Arial" pitchFamily="34" charset="0"/>
              <a:buChar char="»"/>
              <a:defRPr sz="2000">
                <a:solidFill>
                  <a:srgbClr val="595959"/>
                </a:solidFill>
                <a:latin typeface="+mn-lt"/>
              </a:defRPr>
            </a:lvl8pPr>
            <a:lvl9pPr marL="3886200" indent="-228600" algn="l" rtl="0" fontAlgn="base">
              <a:spcBef>
                <a:spcPct val="20000"/>
              </a:spcBef>
              <a:spcAft>
                <a:spcPct val="0"/>
              </a:spcAft>
              <a:buFont typeface="Arial" pitchFamily="34" charset="0"/>
              <a:buChar char="»"/>
              <a:defRPr sz="2000">
                <a:solidFill>
                  <a:srgbClr val="595959"/>
                </a:solidFill>
                <a:latin typeface="+mn-lt"/>
              </a:defRPr>
            </a:lvl9pPr>
          </a:lstStyle>
          <a:p>
            <a:pPr marL="0" indent="0" defTabSz="914400">
              <a:buFont typeface="Arial" pitchFamily="34" charset="0"/>
              <a:buNone/>
            </a:pPr>
            <a:r>
              <a:rPr lang="en-US" kern="0" smtClean="0"/>
              <a:t>“To insure identity and purity to the purchaser through certification of seed” </a:t>
            </a:r>
          </a:p>
          <a:p>
            <a:pPr marL="0" indent="0" algn="r" defTabSz="914400">
              <a:buFont typeface="Arial" pitchFamily="34" charset="0"/>
              <a:buNone/>
            </a:pPr>
            <a:r>
              <a:rPr lang="en-US" sz="2400" i="1" kern="0" smtClean="0"/>
              <a:t>– </a:t>
            </a:r>
            <a:r>
              <a:rPr lang="en-US" sz="2000" i="1" kern="0" smtClean="0"/>
              <a:t>A.L. Lang, 50 Years of Service A History of </a:t>
            </a:r>
          </a:p>
          <a:p>
            <a:pPr marL="0" indent="0" algn="r" defTabSz="914400">
              <a:buFont typeface="Arial" pitchFamily="34" charset="0"/>
              <a:buNone/>
            </a:pPr>
            <a:r>
              <a:rPr lang="en-US" sz="2000" i="1" kern="0" smtClean="0"/>
              <a:t>Seed Certification in Illinois 1922-1972</a:t>
            </a:r>
            <a:endParaRPr lang="en-US" sz="2000" kern="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164" y="3813072"/>
            <a:ext cx="2096111" cy="2018982"/>
          </a:xfrm>
          <a:prstGeom prst="rect">
            <a:avLst/>
          </a:prstGeom>
        </p:spPr>
      </p:pic>
      <p:pic>
        <p:nvPicPr>
          <p:cNvPr id="9" name="Picture 2" descr="https://encrypted-tbn2.gstatic.com/images?q=tbn:ANd9GcRWthcwmMNObVic5CM9CJQQlrrvRHsMbv7LzikmZvYuOlJnsb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846672"/>
            <a:ext cx="2038985" cy="20389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media-cache-cd0.pinimg.com/736x/39/86/c9/3986c936065202f663f20d786784e96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930" y="3661199"/>
            <a:ext cx="3920847" cy="256772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r>
              <a:rPr lang="en-US" smtClean="0"/>
              <a:t>Slide </a:t>
            </a:r>
            <a:fld id="{69B38CE6-AF25-41BA-BD7C-739233BCD2E3}" type="slidenum">
              <a:rPr lang="en-US" smtClean="0"/>
              <a:pPr/>
              <a:t>2</a:t>
            </a:fld>
            <a:endParaRPr lang="en-US"/>
          </a:p>
        </p:txBody>
      </p:sp>
    </p:spTree>
    <p:extLst>
      <p:ext uri="{BB962C8B-B14F-4D97-AF65-F5344CB8AC3E}">
        <p14:creationId xmlns:p14="http://schemas.microsoft.com/office/powerpoint/2010/main" val="2742011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For Best Results</a:t>
            </a:r>
          </a:p>
        </p:txBody>
      </p:sp>
      <p:sp>
        <p:nvSpPr>
          <p:cNvPr id="19458" name="Content Placeholder 2"/>
          <p:cNvSpPr>
            <a:spLocks noGrp="1"/>
          </p:cNvSpPr>
          <p:nvPr>
            <p:ph sz="half" idx="1"/>
          </p:nvPr>
        </p:nvSpPr>
        <p:spPr>
          <a:xfrm>
            <a:off x="914400" y="1600200"/>
            <a:ext cx="3581400" cy="2819400"/>
          </a:xfrm>
        </p:spPr>
        <p:txBody>
          <a:bodyPr/>
          <a:lstStyle/>
          <a:p>
            <a:pPr>
              <a:buFont typeface="Arial" charset="0"/>
              <a:buNone/>
            </a:pPr>
            <a:r>
              <a:rPr lang="en-US" u="sng" dirty="0" smtClean="0"/>
              <a:t>Select</a:t>
            </a:r>
          </a:p>
          <a:p>
            <a:pPr>
              <a:buFont typeface="Calibri" pitchFamily="34" charset="0"/>
              <a:buChar char="+"/>
            </a:pPr>
            <a:r>
              <a:rPr lang="en-US" dirty="0" smtClean="0"/>
              <a:t>Young</a:t>
            </a:r>
          </a:p>
          <a:p>
            <a:pPr>
              <a:buFont typeface="Calibri" pitchFamily="34" charset="0"/>
              <a:buChar char="+"/>
            </a:pPr>
            <a:r>
              <a:rPr lang="en-US" dirty="0"/>
              <a:t>Actively growing</a:t>
            </a:r>
          </a:p>
          <a:p>
            <a:pPr>
              <a:buFont typeface="Calibri" pitchFamily="34" charset="0"/>
              <a:buChar char="+"/>
            </a:pPr>
            <a:r>
              <a:rPr lang="en-US" dirty="0" smtClean="0"/>
              <a:t>Turgid </a:t>
            </a:r>
          </a:p>
          <a:p>
            <a:pPr>
              <a:buFont typeface="Calibri" pitchFamily="34" charset="0"/>
              <a:buChar char="+"/>
            </a:pPr>
            <a:r>
              <a:rPr lang="en-US" dirty="0" smtClean="0"/>
              <a:t>Healthy</a:t>
            </a:r>
          </a:p>
        </p:txBody>
      </p:sp>
      <p:sp>
        <p:nvSpPr>
          <p:cNvPr id="19459" name="Content Placeholder 3"/>
          <p:cNvSpPr>
            <a:spLocks noGrp="1"/>
          </p:cNvSpPr>
          <p:nvPr>
            <p:ph sz="half" idx="2"/>
          </p:nvPr>
        </p:nvSpPr>
        <p:spPr>
          <a:xfrm>
            <a:off x="4953000" y="1600200"/>
            <a:ext cx="3733800" cy="2743200"/>
          </a:xfrm>
        </p:spPr>
        <p:txBody>
          <a:bodyPr/>
          <a:lstStyle/>
          <a:p>
            <a:pPr>
              <a:buFont typeface="Arial" charset="0"/>
              <a:buNone/>
            </a:pPr>
            <a:r>
              <a:rPr lang="en-US" u="sng" dirty="0" smtClean="0"/>
              <a:t>Avoid</a:t>
            </a:r>
          </a:p>
          <a:p>
            <a:pPr>
              <a:buFont typeface="Calibri" panose="020F0502020204030204" pitchFamily="34" charset="0"/>
              <a:buChar char="X"/>
            </a:pPr>
            <a:r>
              <a:rPr lang="en-US" dirty="0" smtClean="0"/>
              <a:t>Mature</a:t>
            </a:r>
          </a:p>
          <a:p>
            <a:pPr>
              <a:buFont typeface="Calibri" panose="020F0502020204030204" pitchFamily="34" charset="0"/>
              <a:buChar char="X"/>
            </a:pPr>
            <a:r>
              <a:rPr lang="en-US" dirty="0" smtClean="0"/>
              <a:t>Wilted or Hardened</a:t>
            </a:r>
          </a:p>
          <a:p>
            <a:pPr>
              <a:buFont typeface="Calibri" panose="020F0502020204030204" pitchFamily="34" charset="0"/>
              <a:buChar char="X"/>
            </a:pPr>
            <a:r>
              <a:rPr lang="en-US" dirty="0" smtClean="0"/>
              <a:t>Discolored</a:t>
            </a:r>
          </a:p>
          <a:p>
            <a:pPr>
              <a:buFont typeface="Calibri" panose="020F0502020204030204" pitchFamily="34" charset="0"/>
              <a:buChar char="X"/>
            </a:pPr>
            <a:r>
              <a:rPr lang="en-US" dirty="0" smtClean="0"/>
              <a:t>Diseased</a:t>
            </a:r>
          </a:p>
          <a:p>
            <a:pPr>
              <a:buFont typeface="Arial" charset="0"/>
              <a:buNone/>
            </a:pPr>
            <a:endParaRPr lang="en-US" dirty="0" smtClean="0"/>
          </a:p>
        </p:txBody>
      </p:sp>
      <p:sp>
        <p:nvSpPr>
          <p:cNvPr id="19460" name="TextBox 4"/>
          <p:cNvSpPr txBox="1">
            <a:spLocks noChangeArrowheads="1"/>
          </p:cNvSpPr>
          <p:nvPr/>
        </p:nvSpPr>
        <p:spPr bwMode="auto">
          <a:xfrm>
            <a:off x="685800" y="4648200"/>
            <a:ext cx="8001000" cy="1384300"/>
          </a:xfrm>
          <a:prstGeom prst="rect">
            <a:avLst/>
          </a:prstGeom>
          <a:noFill/>
          <a:ln w="9525">
            <a:noFill/>
            <a:miter lim="800000"/>
            <a:headEnd/>
            <a:tailEnd/>
          </a:ln>
        </p:spPr>
        <p:txBody>
          <a:bodyPr>
            <a:spAutoFit/>
          </a:bodyPr>
          <a:lstStyle/>
          <a:p>
            <a:r>
              <a:rPr lang="en-US" sz="2800" b="1">
                <a:latin typeface="Calibri" pitchFamily="34" charset="0"/>
              </a:rPr>
              <a:t>Note:  </a:t>
            </a:r>
            <a:r>
              <a:rPr lang="en-US" sz="2800">
                <a:latin typeface="Calibri" pitchFamily="34" charset="0"/>
              </a:rPr>
              <a:t>Lateral Flow and ELISA kits will not work on dead tissue and may not work on degraded, diseased or stressed tissue.</a:t>
            </a:r>
          </a:p>
        </p:txBody>
      </p:sp>
      <p:sp>
        <p:nvSpPr>
          <p:cNvPr id="2" name="Slide Number Placeholder 1"/>
          <p:cNvSpPr>
            <a:spLocks noGrp="1"/>
          </p:cNvSpPr>
          <p:nvPr>
            <p:ph type="sldNum" sz="quarter" idx="12"/>
          </p:nvPr>
        </p:nvSpPr>
        <p:spPr/>
        <p:txBody>
          <a:bodyPr/>
          <a:lstStyle/>
          <a:p>
            <a:r>
              <a:rPr lang="en-US" smtClean="0"/>
              <a:t>Slide </a:t>
            </a:r>
            <a:fld id="{CB5450B7-6C39-4D14-B99C-7B4B79288546}" type="slidenum">
              <a:rPr lang="en-US" smtClean="0"/>
              <a:pPr/>
              <a:t>20</a:t>
            </a:fld>
            <a:endParaRPr lang="en-US"/>
          </a:p>
        </p:txBody>
      </p:sp>
    </p:spTree>
    <p:extLst>
      <p:ext uri="{BB962C8B-B14F-4D97-AF65-F5344CB8AC3E}">
        <p14:creationId xmlns:p14="http://schemas.microsoft.com/office/powerpoint/2010/main" val="1037857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For Best Results</a:t>
            </a:r>
          </a:p>
        </p:txBody>
      </p:sp>
      <p:sp>
        <p:nvSpPr>
          <p:cNvPr id="16386" name="Content Placeholder 2"/>
          <p:cNvSpPr>
            <a:spLocks noGrp="1"/>
          </p:cNvSpPr>
          <p:nvPr>
            <p:ph idx="1"/>
          </p:nvPr>
        </p:nvSpPr>
        <p:spPr>
          <a:xfrm>
            <a:off x="533400" y="1614488"/>
            <a:ext cx="8153400" cy="4525963"/>
          </a:xfrm>
        </p:spPr>
        <p:txBody>
          <a:bodyPr/>
          <a:lstStyle/>
          <a:p>
            <a:pPr marL="342900" lvl="1" indent="-342900">
              <a:buFont typeface="Arial" charset="0"/>
              <a:buChar char="•"/>
            </a:pPr>
            <a:r>
              <a:rPr lang="en-US" dirty="0" smtClean="0"/>
              <a:t>Limit contamination…</a:t>
            </a:r>
          </a:p>
          <a:p>
            <a:pPr marL="742950" lvl="2" indent="-342900">
              <a:buFont typeface="Arial" charset="0"/>
              <a:buChar char="•"/>
            </a:pPr>
            <a:r>
              <a:rPr lang="en-US" dirty="0" smtClean="0"/>
              <a:t>Plant Extracts - fluids with a high content of protein and cellular debris </a:t>
            </a:r>
          </a:p>
          <a:p>
            <a:pPr marL="742950" lvl="2" indent="-342900">
              <a:buFont typeface="Arial" charset="0"/>
              <a:buChar char="•"/>
            </a:pPr>
            <a:r>
              <a:rPr lang="en-US" dirty="0" smtClean="0"/>
              <a:t>Foreign Material - soil, debris, pesticides, micro-organisms…that may affect testing</a:t>
            </a:r>
          </a:p>
        </p:txBody>
      </p:sp>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21</a:t>
            </a:fld>
            <a:endParaRPr lang="en-US"/>
          </a:p>
        </p:txBody>
      </p:sp>
      <p:pic>
        <p:nvPicPr>
          <p:cNvPr id="6" name="Picture 3" descr="DSC00673.JPG"/>
          <p:cNvPicPr>
            <a:picLocks noChangeAspect="1"/>
          </p:cNvPicPr>
          <p:nvPr/>
        </p:nvPicPr>
        <p:blipFill>
          <a:blip r:embed="rId2" cstate="print"/>
          <a:srcRect l="5833" t="13333" r="8333"/>
          <a:stretch>
            <a:fillRect/>
          </a:stretch>
        </p:blipFill>
        <p:spPr bwMode="auto">
          <a:xfrm>
            <a:off x="2967656" y="3915283"/>
            <a:ext cx="2937844" cy="2225168"/>
          </a:xfrm>
          <a:prstGeom prst="rect">
            <a:avLst/>
          </a:prstGeom>
          <a:noFill/>
          <a:ln w="9525">
            <a:noFill/>
            <a:miter lim="800000"/>
            <a:headEnd/>
            <a:tailEnd/>
          </a:ln>
        </p:spPr>
      </p:pic>
    </p:spTree>
    <p:extLst>
      <p:ext uri="{BB962C8B-B14F-4D97-AF65-F5344CB8AC3E}">
        <p14:creationId xmlns:p14="http://schemas.microsoft.com/office/powerpoint/2010/main" val="2293705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For Best Results</a:t>
            </a:r>
            <a:endParaRPr lang="en-US" dirty="0"/>
          </a:p>
        </p:txBody>
      </p:sp>
      <p:sp>
        <p:nvSpPr>
          <p:cNvPr id="9" name="Content Placeholder 8"/>
          <p:cNvSpPr>
            <a:spLocks noGrp="1"/>
          </p:cNvSpPr>
          <p:nvPr>
            <p:ph sz="half" idx="1"/>
          </p:nvPr>
        </p:nvSpPr>
        <p:spPr>
          <a:xfrm>
            <a:off x="533400" y="1600200"/>
            <a:ext cx="3200400" cy="4525963"/>
          </a:xfrm>
        </p:spPr>
        <p:txBody>
          <a:bodyPr/>
          <a:lstStyle/>
          <a:p>
            <a:r>
              <a:rPr lang="en-US" dirty="0" smtClean="0"/>
              <a:t>Clean</a:t>
            </a:r>
          </a:p>
          <a:p>
            <a:pPr lvl="1"/>
            <a:r>
              <a:rPr lang="en-US" dirty="0" smtClean="0"/>
              <a:t>Wipe</a:t>
            </a:r>
          </a:p>
          <a:p>
            <a:pPr lvl="1"/>
            <a:r>
              <a:rPr lang="en-US" dirty="0" smtClean="0"/>
              <a:t>Punch</a:t>
            </a:r>
          </a:p>
          <a:p>
            <a:pPr lvl="1"/>
            <a:r>
              <a:rPr lang="en-US" dirty="0" smtClean="0"/>
              <a:t>Wash</a:t>
            </a:r>
            <a:endParaRPr lang="en-US" dirty="0"/>
          </a:p>
          <a:p>
            <a:r>
              <a:rPr lang="en-US" dirty="0" smtClean="0"/>
              <a:t>Disrupt</a:t>
            </a:r>
          </a:p>
          <a:p>
            <a:pPr lvl="1"/>
            <a:r>
              <a:rPr lang="en-US" dirty="0" smtClean="0"/>
              <a:t>70% </a:t>
            </a:r>
            <a:r>
              <a:rPr lang="en-US" dirty="0" err="1" smtClean="0"/>
              <a:t>EtOH</a:t>
            </a:r>
            <a:endParaRPr lang="en-US" dirty="0"/>
          </a:p>
          <a:p>
            <a:pPr lvl="1"/>
            <a:r>
              <a:rPr lang="en-US" dirty="0" smtClean="0"/>
              <a:t>2% </a:t>
            </a:r>
            <a:r>
              <a:rPr lang="en-US" dirty="0" err="1" smtClean="0"/>
              <a:t>NaClO</a:t>
            </a:r>
            <a:endParaRPr lang="en-US" dirty="0" smtClean="0"/>
          </a:p>
          <a:p>
            <a:r>
              <a:rPr lang="en-US" dirty="0" smtClean="0"/>
              <a:t>Validate</a:t>
            </a:r>
          </a:p>
          <a:p>
            <a:pPr lvl="1"/>
            <a:r>
              <a:rPr lang="en-US" dirty="0" smtClean="0"/>
              <a:t>Known Positive…</a:t>
            </a:r>
          </a:p>
          <a:p>
            <a:endParaRPr lang="en-US" dirty="0"/>
          </a:p>
        </p:txBody>
      </p:sp>
      <p:sp>
        <p:nvSpPr>
          <p:cNvPr id="7" name="Slide Number Placeholder 6"/>
          <p:cNvSpPr>
            <a:spLocks noGrp="1"/>
          </p:cNvSpPr>
          <p:nvPr>
            <p:ph type="sldNum" sz="quarter" idx="12"/>
          </p:nvPr>
        </p:nvSpPr>
        <p:spPr/>
        <p:txBody>
          <a:bodyPr/>
          <a:lstStyle/>
          <a:p>
            <a:r>
              <a:rPr lang="en-US" smtClean="0"/>
              <a:t>Slide </a:t>
            </a:r>
            <a:fld id="{BD081A07-F4A2-4956-AD1E-44721D4B34AF}" type="slidenum">
              <a:rPr lang="en-US" smtClean="0"/>
              <a:pPr/>
              <a:t>22</a:t>
            </a:fld>
            <a:endParaRPr lang="en-US"/>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35880" y="2076450"/>
            <a:ext cx="4841420" cy="395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880" y="1371600"/>
            <a:ext cx="47529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476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G-20110831-00244.jpg"/>
          <p:cNvPicPr>
            <a:picLocks noChangeAspect="1"/>
          </p:cNvPicPr>
          <p:nvPr/>
        </p:nvPicPr>
        <p:blipFill>
          <a:blip r:embed="rId3" cstate="print"/>
          <a:srcRect/>
          <a:stretch>
            <a:fillRect/>
          </a:stretch>
        </p:blipFill>
        <p:spPr bwMode="auto">
          <a:xfrm>
            <a:off x="4329112" y="3749675"/>
            <a:ext cx="4357688" cy="23764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For Best Results</a:t>
            </a:r>
            <a:endParaRPr lang="en-US" dirty="0"/>
          </a:p>
        </p:txBody>
      </p:sp>
      <p:sp>
        <p:nvSpPr>
          <p:cNvPr id="3" name="Content Placeholder 2"/>
          <p:cNvSpPr>
            <a:spLocks noGrp="1"/>
          </p:cNvSpPr>
          <p:nvPr>
            <p:ph sz="half" idx="1"/>
          </p:nvPr>
        </p:nvSpPr>
        <p:spPr>
          <a:xfrm>
            <a:off x="533400" y="1600200"/>
            <a:ext cx="3795712" cy="4525963"/>
          </a:xfrm>
        </p:spPr>
        <p:txBody>
          <a:bodyPr/>
          <a:lstStyle/>
          <a:p>
            <a:r>
              <a:rPr lang="en-US" dirty="0" smtClean="0"/>
              <a:t>Carefully Consider</a:t>
            </a:r>
          </a:p>
          <a:p>
            <a:pPr lvl="1"/>
            <a:r>
              <a:rPr lang="en-US" dirty="0"/>
              <a:t>Labor</a:t>
            </a:r>
          </a:p>
          <a:p>
            <a:pPr lvl="1"/>
            <a:r>
              <a:rPr lang="en-US" dirty="0" smtClean="0"/>
              <a:t>Tools</a:t>
            </a:r>
          </a:p>
          <a:p>
            <a:pPr lvl="1"/>
            <a:r>
              <a:rPr lang="en-US" dirty="0" smtClean="0"/>
              <a:t>Containers</a:t>
            </a:r>
          </a:p>
          <a:p>
            <a:pPr lvl="1"/>
            <a:r>
              <a:rPr lang="en-US" dirty="0" smtClean="0"/>
              <a:t>Caps/Seals</a:t>
            </a:r>
          </a:p>
          <a:p>
            <a:pPr lvl="1"/>
            <a:r>
              <a:rPr lang="en-US" dirty="0" smtClean="0"/>
              <a:t>Field Storage</a:t>
            </a:r>
          </a:p>
          <a:p>
            <a:pPr lvl="1"/>
            <a:r>
              <a:rPr lang="en-US" dirty="0" smtClean="0"/>
              <a:t>Transport/Shipping</a:t>
            </a:r>
          </a:p>
          <a:p>
            <a:r>
              <a:rPr lang="en-US" dirty="0" smtClean="0"/>
              <a:t>Establish Procedure</a:t>
            </a:r>
          </a:p>
          <a:p>
            <a:pPr lvl="1"/>
            <a:r>
              <a:rPr lang="en-US" dirty="0" smtClean="0"/>
              <a:t>Field to Lab</a:t>
            </a:r>
            <a:endParaRPr lang="en-US" dirty="0"/>
          </a:p>
          <a:p>
            <a:pPr lvl="1"/>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4975363" y="1317435"/>
            <a:ext cx="3065185" cy="229889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r>
              <a:rPr lang="en-US" smtClean="0"/>
              <a:t>Slide </a:t>
            </a:r>
            <a:fld id="{CB5450B7-6C39-4D14-B99C-7B4B79288546}" type="slidenum">
              <a:rPr lang="en-US" smtClean="0"/>
              <a:pPr/>
              <a:t>23</a:t>
            </a:fld>
            <a:endParaRPr lang="en-US"/>
          </a:p>
        </p:txBody>
      </p:sp>
    </p:spTree>
    <p:extLst>
      <p:ext uri="{BB962C8B-B14F-4D97-AF65-F5344CB8AC3E}">
        <p14:creationId xmlns:p14="http://schemas.microsoft.com/office/powerpoint/2010/main" val="107436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smtClean="0"/>
              <a:t>Safety</a:t>
            </a:r>
          </a:p>
        </p:txBody>
      </p:sp>
      <p:sp>
        <p:nvSpPr>
          <p:cNvPr id="33794" name="Content Placeholder 2"/>
          <p:cNvSpPr>
            <a:spLocks noGrp="1"/>
          </p:cNvSpPr>
          <p:nvPr>
            <p:ph idx="1"/>
          </p:nvPr>
        </p:nvSpPr>
        <p:spPr>
          <a:xfrm>
            <a:off x="457200" y="1600200"/>
            <a:ext cx="3886200" cy="4525963"/>
          </a:xfrm>
        </p:spPr>
        <p:txBody>
          <a:bodyPr/>
          <a:lstStyle/>
          <a:p>
            <a:r>
              <a:rPr lang="en-US" dirty="0" smtClean="0"/>
              <a:t>Pesticides</a:t>
            </a:r>
          </a:p>
          <a:p>
            <a:pPr lvl="1"/>
            <a:r>
              <a:rPr lang="en-US" dirty="0" smtClean="0"/>
              <a:t>Restricted Entry Intervals (REI)</a:t>
            </a:r>
          </a:p>
          <a:p>
            <a:pPr lvl="1"/>
            <a:r>
              <a:rPr lang="en-US" dirty="0" smtClean="0"/>
              <a:t>Residues and Hand Sampling</a:t>
            </a:r>
          </a:p>
          <a:p>
            <a:r>
              <a:rPr lang="en-US" dirty="0" smtClean="0"/>
              <a:t>Sharp Tools</a:t>
            </a:r>
          </a:p>
          <a:p>
            <a:r>
              <a:rPr lang="en-US" dirty="0" smtClean="0"/>
              <a:t>Exposure</a:t>
            </a:r>
          </a:p>
          <a:p>
            <a:r>
              <a:rPr lang="en-US" dirty="0" smtClean="0"/>
              <a:t>Ergonomics</a:t>
            </a:r>
          </a:p>
          <a:p>
            <a:endParaRPr lang="en-US" dirty="0" smtClean="0"/>
          </a:p>
          <a:p>
            <a:endParaRPr lang="en-US" dirty="0" smtClean="0"/>
          </a:p>
          <a:p>
            <a:endParaRPr lang="en-US" dirty="0" smtClean="0"/>
          </a:p>
        </p:txBody>
      </p:sp>
      <p:pic>
        <p:nvPicPr>
          <p:cNvPr id="33795" name="Picture 3" descr="DSC00667.JPG"/>
          <p:cNvPicPr>
            <a:picLocks noChangeAspect="1"/>
          </p:cNvPicPr>
          <p:nvPr/>
        </p:nvPicPr>
        <p:blipFill>
          <a:blip r:embed="rId2" cstate="print"/>
          <a:srcRect/>
          <a:stretch>
            <a:fillRect/>
          </a:stretch>
        </p:blipFill>
        <p:spPr bwMode="auto">
          <a:xfrm>
            <a:off x="4343400" y="1371600"/>
            <a:ext cx="4086225" cy="457939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24</a:t>
            </a:fld>
            <a:endParaRPr lang="en-US"/>
          </a:p>
        </p:txBody>
      </p:sp>
    </p:spTree>
    <p:extLst>
      <p:ext uri="{BB962C8B-B14F-4D97-AF65-F5344CB8AC3E}">
        <p14:creationId xmlns:p14="http://schemas.microsoft.com/office/powerpoint/2010/main" val="3909882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r>
              <a:rPr lang="en-US" dirty="0" smtClean="0"/>
              <a:t>Detect…</a:t>
            </a:r>
          </a:p>
          <a:p>
            <a:pPr lvl="1"/>
            <a:r>
              <a:rPr lang="en-US" dirty="0" smtClean="0"/>
              <a:t>Gross </a:t>
            </a:r>
            <a:r>
              <a:rPr lang="en-US" dirty="0" smtClean="0"/>
              <a:t>Errors of Identity</a:t>
            </a:r>
            <a:r>
              <a:rPr lang="en-US" dirty="0" smtClean="0"/>
              <a:t>?</a:t>
            </a:r>
            <a:endParaRPr lang="en-US" dirty="0" smtClean="0"/>
          </a:p>
          <a:p>
            <a:pPr lvl="1"/>
            <a:r>
              <a:rPr lang="en-US" dirty="0" smtClean="0"/>
              <a:t>Low Level </a:t>
            </a:r>
            <a:r>
              <a:rPr lang="en-US" dirty="0" smtClean="0"/>
              <a:t>of an Unknown</a:t>
            </a:r>
            <a:r>
              <a:rPr lang="en-US" dirty="0" smtClean="0"/>
              <a:t>?</a:t>
            </a:r>
            <a:endParaRPr lang="en-US" dirty="0" smtClean="0"/>
          </a:p>
          <a:p>
            <a:r>
              <a:rPr lang="en-US" dirty="0" smtClean="0"/>
              <a:t>Enforce or Report for…</a:t>
            </a:r>
          </a:p>
          <a:p>
            <a:pPr lvl="1"/>
            <a:r>
              <a:rPr lang="en-US" dirty="0" smtClean="0"/>
              <a:t>Consumer Protection?</a:t>
            </a:r>
            <a:endParaRPr lang="en-US" dirty="0"/>
          </a:p>
          <a:p>
            <a:pPr lvl="1"/>
            <a:r>
              <a:rPr lang="en-US" dirty="0" smtClean="0"/>
              <a:t>Environmental Protection?</a:t>
            </a:r>
          </a:p>
          <a:p>
            <a:pPr lvl="1"/>
            <a:r>
              <a:rPr lang="en-US" dirty="0" smtClean="0"/>
              <a:t>Economic Protection?</a:t>
            </a:r>
          </a:p>
          <a:p>
            <a:pPr lvl="1"/>
            <a:r>
              <a:rPr lang="en-US" dirty="0" smtClean="0"/>
              <a:t>Other?</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r>
              <a:rPr lang="en-US" smtClean="0"/>
              <a:t>Slide </a:t>
            </a:r>
            <a:fld id="{F5E34BD3-419A-4213-B533-A2C41B289A95}" type="slidenum">
              <a:rPr lang="en-US" smtClean="0"/>
              <a:pPr/>
              <a:t>25</a:t>
            </a:fld>
            <a:endParaRPr lang="en-US"/>
          </a:p>
        </p:txBody>
      </p:sp>
    </p:spTree>
    <p:extLst>
      <p:ext uri="{BB962C8B-B14F-4D97-AF65-F5344CB8AC3E}">
        <p14:creationId xmlns:p14="http://schemas.microsoft.com/office/powerpoint/2010/main" val="1590753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Realization</a:t>
            </a:r>
            <a:endParaRPr lang="en-US" dirty="0"/>
          </a:p>
        </p:txBody>
      </p:sp>
      <p:sp>
        <p:nvSpPr>
          <p:cNvPr id="10" name="Content Placeholder 9"/>
          <p:cNvSpPr>
            <a:spLocks noGrp="1"/>
          </p:cNvSpPr>
          <p:nvPr>
            <p:ph sz="half" idx="2"/>
          </p:nvPr>
        </p:nvSpPr>
        <p:spPr>
          <a:xfrm>
            <a:off x="457200" y="2174875"/>
            <a:ext cx="4040188" cy="2016124"/>
          </a:xfrm>
        </p:spPr>
        <p:txBody>
          <a:bodyPr/>
          <a:lstStyle/>
          <a:p>
            <a:r>
              <a:rPr lang="en-US" dirty="0" smtClean="0"/>
              <a:t>Lack of Change Over</a:t>
            </a:r>
          </a:p>
          <a:p>
            <a:r>
              <a:rPr lang="en-US" dirty="0" smtClean="0"/>
              <a:t>Erroneous Field/Variety Identification</a:t>
            </a:r>
          </a:p>
          <a:p>
            <a:r>
              <a:rPr lang="en-US" dirty="0" smtClean="0"/>
              <a:t>Isolation Intrusions</a:t>
            </a:r>
          </a:p>
        </p:txBody>
      </p:sp>
      <p:sp>
        <p:nvSpPr>
          <p:cNvPr id="12" name="Text Placeholder 11"/>
          <p:cNvSpPr>
            <a:spLocks noGrp="1"/>
          </p:cNvSpPr>
          <p:nvPr>
            <p:ph type="body" sz="quarter" idx="3"/>
          </p:nvPr>
        </p:nvSpPr>
        <p:spPr/>
        <p:txBody>
          <a:bodyPr/>
          <a:lstStyle/>
          <a:p>
            <a:r>
              <a:rPr lang="en-US" dirty="0" smtClean="0"/>
              <a:t>Minor</a:t>
            </a:r>
            <a:endParaRPr lang="en-US" dirty="0"/>
          </a:p>
        </p:txBody>
      </p:sp>
      <p:sp>
        <p:nvSpPr>
          <p:cNvPr id="7" name="Content Placeholder 6"/>
          <p:cNvSpPr>
            <a:spLocks noGrp="1"/>
          </p:cNvSpPr>
          <p:nvPr>
            <p:ph sz="quarter" idx="4"/>
          </p:nvPr>
        </p:nvSpPr>
        <p:spPr>
          <a:xfrm>
            <a:off x="4645025" y="2174875"/>
            <a:ext cx="4041775" cy="2016124"/>
          </a:xfrm>
        </p:spPr>
        <p:txBody>
          <a:bodyPr/>
          <a:lstStyle/>
          <a:p>
            <a:r>
              <a:rPr lang="en-US" dirty="0" smtClean="0"/>
              <a:t>Unclean Equipment</a:t>
            </a:r>
          </a:p>
          <a:p>
            <a:r>
              <a:rPr lang="en-US" dirty="0" smtClean="0"/>
              <a:t>Parent Seed Impurities</a:t>
            </a:r>
          </a:p>
          <a:p>
            <a:r>
              <a:rPr lang="en-US" dirty="0" smtClean="0"/>
              <a:t>Hybrid Outcrossing</a:t>
            </a:r>
          </a:p>
          <a:p>
            <a:r>
              <a:rPr lang="en-US" dirty="0" smtClean="0"/>
              <a:t>Varietal Impurities</a:t>
            </a:r>
          </a:p>
          <a:p>
            <a:endParaRPr lang="en-US" dirty="0"/>
          </a:p>
        </p:txBody>
      </p:sp>
      <p:sp>
        <p:nvSpPr>
          <p:cNvPr id="4" name="Slide Number Placeholder 3"/>
          <p:cNvSpPr>
            <a:spLocks noGrp="1"/>
          </p:cNvSpPr>
          <p:nvPr>
            <p:ph type="sldNum" sz="quarter" idx="12"/>
          </p:nvPr>
        </p:nvSpPr>
        <p:spPr/>
        <p:txBody>
          <a:bodyPr/>
          <a:lstStyle/>
          <a:p>
            <a:r>
              <a:rPr lang="en-US" smtClean="0"/>
              <a:t>Slide </a:t>
            </a:r>
            <a:fld id="{F5E34BD3-419A-4213-B533-A2C41B289A95}" type="slidenum">
              <a:rPr lang="en-US" smtClean="0"/>
              <a:pPr/>
              <a:t>26</a:t>
            </a:fld>
            <a:endParaRPr lang="en-US"/>
          </a:p>
        </p:txBody>
      </p:sp>
      <p:sp>
        <p:nvSpPr>
          <p:cNvPr id="13" name="Text Placeholder 12"/>
          <p:cNvSpPr>
            <a:spLocks noGrp="1"/>
          </p:cNvSpPr>
          <p:nvPr>
            <p:ph type="body" idx="1"/>
          </p:nvPr>
        </p:nvSpPr>
        <p:spPr/>
        <p:txBody>
          <a:bodyPr/>
          <a:lstStyle/>
          <a:p>
            <a:r>
              <a:rPr lang="en-US" dirty="0" smtClean="0"/>
              <a:t>Gross</a:t>
            </a:r>
            <a:endParaRPr lang="en-US" dirty="0"/>
          </a:p>
        </p:txBody>
      </p:sp>
      <p:grpSp>
        <p:nvGrpSpPr>
          <p:cNvPr id="6" name="Group 5"/>
          <p:cNvGrpSpPr/>
          <p:nvPr/>
        </p:nvGrpSpPr>
        <p:grpSpPr>
          <a:xfrm>
            <a:off x="928443" y="4199505"/>
            <a:ext cx="6586127" cy="968375"/>
            <a:chOff x="798023" y="4190999"/>
            <a:chExt cx="7433164" cy="968375"/>
          </a:xfrm>
        </p:grpSpPr>
        <p:sp>
          <p:nvSpPr>
            <p:cNvPr id="3" name="Left-Right Arrow 2"/>
            <p:cNvSpPr/>
            <p:nvPr/>
          </p:nvSpPr>
          <p:spPr>
            <a:xfrm>
              <a:off x="798023" y="4190999"/>
              <a:ext cx="7433164" cy="9683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4" name="TextBox 13"/>
            <p:cNvSpPr txBox="1"/>
            <p:nvPr/>
          </p:nvSpPr>
          <p:spPr>
            <a:xfrm>
              <a:off x="1364462" y="4490520"/>
              <a:ext cx="757237" cy="369332"/>
            </a:xfrm>
            <a:prstGeom prst="rect">
              <a:avLst/>
            </a:prstGeom>
            <a:noFill/>
          </p:spPr>
          <p:txBody>
            <a:bodyPr wrap="square" rtlCol="0">
              <a:spAutoFit/>
            </a:bodyPr>
            <a:lstStyle/>
            <a:p>
              <a:r>
                <a:rPr lang="en-US" b="1" dirty="0" smtClean="0">
                  <a:solidFill>
                    <a:schemeClr val="bg1"/>
                  </a:solidFill>
                </a:rPr>
                <a:t>Low</a:t>
              </a:r>
              <a:endParaRPr lang="en-US" b="1" dirty="0">
                <a:solidFill>
                  <a:schemeClr val="bg1"/>
                </a:solidFill>
              </a:endParaRPr>
            </a:p>
          </p:txBody>
        </p:sp>
        <p:sp>
          <p:nvSpPr>
            <p:cNvPr id="15" name="TextBox 14"/>
            <p:cNvSpPr txBox="1"/>
            <p:nvPr/>
          </p:nvSpPr>
          <p:spPr>
            <a:xfrm>
              <a:off x="7229495" y="4490520"/>
              <a:ext cx="757237" cy="369332"/>
            </a:xfrm>
            <a:prstGeom prst="rect">
              <a:avLst/>
            </a:prstGeom>
            <a:noFill/>
          </p:spPr>
          <p:txBody>
            <a:bodyPr wrap="square" rtlCol="0">
              <a:spAutoFit/>
            </a:bodyPr>
            <a:lstStyle/>
            <a:p>
              <a:r>
                <a:rPr lang="en-US" b="1" dirty="0" smtClean="0">
                  <a:solidFill>
                    <a:schemeClr val="bg1"/>
                  </a:solidFill>
                </a:rPr>
                <a:t>High</a:t>
              </a:r>
              <a:endParaRPr lang="en-US" b="1" dirty="0">
                <a:solidFill>
                  <a:schemeClr val="bg1"/>
                </a:solidFill>
              </a:endParaRPr>
            </a:p>
          </p:txBody>
        </p:sp>
      </p:grpSp>
      <p:sp>
        <p:nvSpPr>
          <p:cNvPr id="5" name="TextBox 4"/>
          <p:cNvSpPr txBox="1"/>
          <p:nvPr/>
        </p:nvSpPr>
        <p:spPr>
          <a:xfrm>
            <a:off x="1431008" y="4944458"/>
            <a:ext cx="5567510" cy="707886"/>
          </a:xfrm>
          <a:prstGeom prst="rect">
            <a:avLst/>
          </a:prstGeom>
          <a:noFill/>
        </p:spPr>
        <p:txBody>
          <a:bodyPr wrap="square" rtlCol="0">
            <a:spAutoFit/>
          </a:bodyPr>
          <a:lstStyle/>
          <a:p>
            <a:pPr algn="ctr"/>
            <a:r>
              <a:rPr lang="en-US" sz="2000" dirty="0"/>
              <a:t>Number Plants or Seeds Required to </a:t>
            </a:r>
            <a:r>
              <a:rPr lang="en-US" sz="2000" dirty="0" smtClean="0"/>
              <a:t>Identify</a:t>
            </a:r>
          </a:p>
          <a:p>
            <a:pPr algn="ctr"/>
            <a:r>
              <a:rPr lang="en-US" sz="2000" dirty="0" smtClean="0"/>
              <a:t>Gross to Minor</a:t>
            </a:r>
            <a:endParaRPr lang="en-US" sz="2000" dirty="0"/>
          </a:p>
        </p:txBody>
      </p:sp>
    </p:spTree>
    <p:extLst>
      <p:ext uri="{BB962C8B-B14F-4D97-AF65-F5344CB8AC3E}">
        <p14:creationId xmlns:p14="http://schemas.microsoft.com/office/powerpoint/2010/main" val="1540620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455738"/>
            <a:ext cx="8229600" cy="1143000"/>
          </a:xfrm>
        </p:spPr>
        <p:txBody>
          <a:bodyPr/>
          <a:lstStyle/>
          <a:p>
            <a:pPr algn="ctr"/>
            <a:r>
              <a:rPr lang="en-US" sz="4000" dirty="0" smtClean="0"/>
              <a:t>Summary of Selected Tissue </a:t>
            </a:r>
            <a:br>
              <a:rPr lang="en-US" sz="4000" dirty="0" smtClean="0"/>
            </a:br>
            <a:r>
              <a:rPr lang="en-US" sz="4000" dirty="0" smtClean="0"/>
              <a:t>Sampling Techniques</a:t>
            </a:r>
            <a:endParaRPr lang="en-US" sz="4000" dirty="0"/>
          </a:p>
        </p:txBody>
      </p:sp>
      <p:sp>
        <p:nvSpPr>
          <p:cNvPr id="7" name="Slide Number Placeholder 6"/>
          <p:cNvSpPr>
            <a:spLocks noGrp="1"/>
          </p:cNvSpPr>
          <p:nvPr>
            <p:ph type="sldNum" sz="quarter" idx="12"/>
          </p:nvPr>
        </p:nvSpPr>
        <p:spPr/>
        <p:txBody>
          <a:bodyPr/>
          <a:lstStyle/>
          <a:p>
            <a:r>
              <a:rPr lang="en-US" smtClean="0"/>
              <a:t>Slide </a:t>
            </a:r>
            <a:fld id="{BD081A07-F4A2-4956-AD1E-44721D4B34AF}" type="slidenum">
              <a:rPr lang="en-US" smtClean="0"/>
              <a:pPr/>
              <a:t>27</a:t>
            </a:fld>
            <a:endParaRPr lang="en-US"/>
          </a:p>
        </p:txBody>
      </p:sp>
      <p:pic>
        <p:nvPicPr>
          <p:cNvPr id="2051" name="Picture 3" descr="C:\Users\dougm\AppData\Local\Microsoft\Windows\Temporary Internet Files\Content.IE5\1RBDM6XO\MP9003902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24200"/>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56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smtClean="0"/>
              <a:t>Tube Sampling</a:t>
            </a:r>
          </a:p>
        </p:txBody>
      </p:sp>
      <p:pic>
        <p:nvPicPr>
          <p:cNvPr id="22530" name="Picture 10" descr="MVC-273F"/>
          <p:cNvPicPr>
            <a:picLocks noChangeAspect="1" noChangeArrowheads="1"/>
          </p:cNvPicPr>
          <p:nvPr/>
        </p:nvPicPr>
        <p:blipFill>
          <a:blip r:embed="rId3" cstate="print"/>
          <a:srcRect/>
          <a:stretch>
            <a:fillRect/>
          </a:stretch>
        </p:blipFill>
        <p:spPr bwMode="auto">
          <a:xfrm>
            <a:off x="609600" y="1371600"/>
            <a:ext cx="4419600" cy="3317875"/>
          </a:xfrm>
          <a:prstGeom prst="rect">
            <a:avLst/>
          </a:prstGeom>
          <a:noFill/>
          <a:ln w="9525">
            <a:noFill/>
            <a:miter lim="800000"/>
            <a:headEnd/>
            <a:tailEnd/>
          </a:ln>
        </p:spPr>
      </p:pic>
      <p:pic>
        <p:nvPicPr>
          <p:cNvPr id="22531" name="Picture 9" descr="DSCN3376"/>
          <p:cNvPicPr>
            <a:picLocks noChangeAspect="1" noChangeArrowheads="1"/>
          </p:cNvPicPr>
          <p:nvPr/>
        </p:nvPicPr>
        <p:blipFill>
          <a:blip r:embed="rId4" cstate="print"/>
          <a:srcRect/>
          <a:stretch>
            <a:fillRect/>
          </a:stretch>
        </p:blipFill>
        <p:spPr bwMode="auto">
          <a:xfrm>
            <a:off x="4419600" y="2891450"/>
            <a:ext cx="4267200" cy="3200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D626EF31-3EF0-4F69-AD3A-4180650118E3}" type="slidenum">
              <a:rPr lang="en-US" smtClean="0"/>
              <a:pPr/>
              <a:t>28</a:t>
            </a:fld>
            <a:endParaRPr lang="en-US"/>
          </a:p>
        </p:txBody>
      </p:sp>
    </p:spTree>
    <p:extLst>
      <p:ext uri="{BB962C8B-B14F-4D97-AF65-F5344CB8AC3E}">
        <p14:creationId xmlns:p14="http://schemas.microsoft.com/office/powerpoint/2010/main" val="1575820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t>Hand Sample</a:t>
            </a:r>
          </a:p>
        </p:txBody>
      </p:sp>
      <p:pic>
        <p:nvPicPr>
          <p:cNvPr id="24578" name="Picture 2" descr="DSC00665.JPG"/>
          <p:cNvPicPr>
            <a:picLocks noChangeAspect="1"/>
          </p:cNvPicPr>
          <p:nvPr/>
        </p:nvPicPr>
        <p:blipFill>
          <a:blip r:embed="rId3" cstate="print"/>
          <a:srcRect/>
          <a:stretch>
            <a:fillRect/>
          </a:stretch>
        </p:blipFill>
        <p:spPr bwMode="auto">
          <a:xfrm>
            <a:off x="609600" y="1152520"/>
            <a:ext cx="4800600" cy="4495800"/>
          </a:xfrm>
          <a:prstGeom prst="rect">
            <a:avLst/>
          </a:prstGeom>
          <a:noFill/>
          <a:ln w="9525">
            <a:noFill/>
            <a:miter lim="800000"/>
            <a:headEnd/>
            <a:tailEnd/>
          </a:ln>
        </p:spPr>
      </p:pic>
      <p:pic>
        <p:nvPicPr>
          <p:cNvPr id="24579" name="Picture 3" descr="DSC00668.JPG"/>
          <p:cNvPicPr>
            <a:picLocks noChangeAspect="1"/>
          </p:cNvPicPr>
          <p:nvPr/>
        </p:nvPicPr>
        <p:blipFill>
          <a:blip r:embed="rId4" cstate="print"/>
          <a:srcRect/>
          <a:stretch>
            <a:fillRect/>
          </a:stretch>
        </p:blipFill>
        <p:spPr bwMode="auto">
          <a:xfrm>
            <a:off x="4038600" y="2019288"/>
            <a:ext cx="4648200" cy="40989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D626EF31-3EF0-4F69-AD3A-4180650118E3}" type="slidenum">
              <a:rPr lang="en-US" smtClean="0"/>
              <a:pPr/>
              <a:t>29</a:t>
            </a:fld>
            <a:endParaRPr lang="en-US"/>
          </a:p>
        </p:txBody>
      </p:sp>
    </p:spTree>
    <p:extLst>
      <p:ext uri="{BB962C8B-B14F-4D97-AF65-F5344CB8AC3E}">
        <p14:creationId xmlns:p14="http://schemas.microsoft.com/office/powerpoint/2010/main" val="1770935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249362"/>
          </a:xfrm>
        </p:spPr>
        <p:txBody>
          <a:bodyPr/>
          <a:lstStyle/>
          <a:p>
            <a:pPr eaLnBrk="1" hangingPunct="1"/>
            <a:r>
              <a:rPr lang="en-US" u="sng" dirty="0" smtClean="0"/>
              <a:t>Traditional </a:t>
            </a:r>
            <a:r>
              <a:rPr lang="en-US" u="sng" dirty="0"/>
              <a:t>of Seed Certification</a:t>
            </a:r>
            <a:endParaRPr lang="en-US" u="sng" dirty="0" smtClean="0"/>
          </a:p>
        </p:txBody>
      </p:sp>
      <p:pic>
        <p:nvPicPr>
          <p:cNvPr id="18435" name="Picture 7" descr="ICIA_Label Logo"/>
          <p:cNvPicPr>
            <a:picLocks noGrp="1" noChangeAspect="1" noChangeArrowheads="1"/>
          </p:cNvPicPr>
          <p:nvPr>
            <p:ph idx="1"/>
          </p:nvPr>
        </p:nvPicPr>
        <p:blipFill>
          <a:blip r:embed="rId3" cstate="print"/>
          <a:srcRect/>
          <a:stretch>
            <a:fillRect/>
          </a:stretch>
        </p:blipFill>
        <p:spPr>
          <a:xfrm>
            <a:off x="4110048" y="3014672"/>
            <a:ext cx="1143000" cy="1095375"/>
          </a:xfrm>
        </p:spPr>
      </p:pic>
      <p:sp>
        <p:nvSpPr>
          <p:cNvPr id="18437" name="TextBox 5"/>
          <p:cNvSpPr txBox="1">
            <a:spLocks noChangeArrowheads="1"/>
          </p:cNvSpPr>
          <p:nvPr/>
        </p:nvSpPr>
        <p:spPr bwMode="auto">
          <a:xfrm>
            <a:off x="3743328" y="1490672"/>
            <a:ext cx="1752600" cy="1384300"/>
          </a:xfrm>
          <a:prstGeom prst="rect">
            <a:avLst/>
          </a:prstGeom>
          <a:noFill/>
          <a:ln w="9525">
            <a:noFill/>
            <a:miter lim="800000"/>
            <a:headEnd/>
            <a:tailEnd/>
          </a:ln>
        </p:spPr>
        <p:txBody>
          <a:bodyPr>
            <a:spAutoFit/>
          </a:bodyPr>
          <a:lstStyle/>
          <a:p>
            <a:pPr algn="ctr"/>
            <a:r>
              <a:rPr lang="en-US" sz="2800" dirty="0" smtClean="0"/>
              <a:t>eligible seed stock</a:t>
            </a:r>
            <a:endParaRPr lang="en-US" sz="2800" dirty="0"/>
          </a:p>
        </p:txBody>
      </p:sp>
      <p:sp>
        <p:nvSpPr>
          <p:cNvPr id="18438" name="TextBox 7"/>
          <p:cNvSpPr txBox="1">
            <a:spLocks noChangeArrowheads="1"/>
          </p:cNvSpPr>
          <p:nvPr/>
        </p:nvSpPr>
        <p:spPr bwMode="auto">
          <a:xfrm>
            <a:off x="5134585" y="3105152"/>
            <a:ext cx="2579631" cy="954107"/>
          </a:xfrm>
          <a:prstGeom prst="rect">
            <a:avLst/>
          </a:prstGeom>
          <a:noFill/>
          <a:ln w="9525">
            <a:noFill/>
            <a:miter lim="800000"/>
            <a:headEnd/>
            <a:tailEnd/>
          </a:ln>
        </p:spPr>
        <p:txBody>
          <a:bodyPr wrap="square">
            <a:spAutoFit/>
          </a:bodyPr>
          <a:lstStyle/>
          <a:p>
            <a:pPr algn="ctr"/>
            <a:r>
              <a:rPr lang="en-US" sz="2800" b="1" cap="all" dirty="0" smtClean="0"/>
              <a:t>field inspection</a:t>
            </a:r>
            <a:endParaRPr lang="en-US" sz="2800" b="1" cap="all" dirty="0"/>
          </a:p>
        </p:txBody>
      </p:sp>
      <p:sp>
        <p:nvSpPr>
          <p:cNvPr id="18439" name="TextBox 9"/>
          <p:cNvSpPr txBox="1">
            <a:spLocks noChangeArrowheads="1"/>
          </p:cNvSpPr>
          <p:nvPr/>
        </p:nvSpPr>
        <p:spPr bwMode="auto">
          <a:xfrm>
            <a:off x="3900496" y="4291016"/>
            <a:ext cx="1600200" cy="1384300"/>
          </a:xfrm>
          <a:prstGeom prst="rect">
            <a:avLst/>
          </a:prstGeom>
          <a:noFill/>
          <a:ln w="9525">
            <a:noFill/>
            <a:miter lim="800000"/>
            <a:headEnd/>
            <a:tailEnd/>
          </a:ln>
        </p:spPr>
        <p:txBody>
          <a:bodyPr>
            <a:spAutoFit/>
          </a:bodyPr>
          <a:lstStyle/>
          <a:p>
            <a:pPr algn="ctr"/>
            <a:r>
              <a:rPr lang="en-US" sz="2800" dirty="0" smtClean="0"/>
              <a:t>testing </a:t>
            </a:r>
            <a:r>
              <a:rPr lang="en-US" sz="2800" dirty="0"/>
              <a:t>and </a:t>
            </a:r>
            <a:r>
              <a:rPr lang="en-US" sz="2800" dirty="0" smtClean="0"/>
              <a:t>labeling</a:t>
            </a:r>
            <a:endParaRPr lang="en-US" sz="2800" dirty="0"/>
          </a:p>
        </p:txBody>
      </p:sp>
      <p:sp>
        <p:nvSpPr>
          <p:cNvPr id="18440" name="Rectangle 16"/>
          <p:cNvSpPr>
            <a:spLocks noChangeArrowheads="1"/>
          </p:cNvSpPr>
          <p:nvPr/>
        </p:nvSpPr>
        <p:spPr bwMode="auto">
          <a:xfrm>
            <a:off x="1895488" y="3157560"/>
            <a:ext cx="2057400" cy="954107"/>
          </a:xfrm>
          <a:prstGeom prst="rect">
            <a:avLst/>
          </a:prstGeom>
          <a:noFill/>
          <a:ln w="9525">
            <a:noFill/>
            <a:miter lim="800000"/>
            <a:headEnd/>
            <a:tailEnd/>
          </a:ln>
        </p:spPr>
        <p:txBody>
          <a:bodyPr>
            <a:spAutoFit/>
          </a:bodyPr>
          <a:lstStyle/>
          <a:p>
            <a:pPr algn="ctr"/>
            <a:r>
              <a:rPr lang="en-US" sz="2800" dirty="0" smtClean="0"/>
              <a:t>certified seed*</a:t>
            </a:r>
            <a:endParaRPr lang="en-US" sz="2800" dirty="0"/>
          </a:p>
        </p:txBody>
      </p:sp>
      <p:sp>
        <p:nvSpPr>
          <p:cNvPr id="18441" name="TextBox 17"/>
          <p:cNvSpPr txBox="1">
            <a:spLocks noChangeArrowheads="1"/>
          </p:cNvSpPr>
          <p:nvPr/>
        </p:nvSpPr>
        <p:spPr bwMode="auto">
          <a:xfrm>
            <a:off x="300048" y="4691072"/>
            <a:ext cx="2133600" cy="1384995"/>
          </a:xfrm>
          <a:prstGeom prst="rect">
            <a:avLst/>
          </a:prstGeom>
          <a:noFill/>
          <a:ln w="9525">
            <a:noFill/>
            <a:miter lim="800000"/>
            <a:headEnd/>
            <a:tailEnd/>
          </a:ln>
        </p:spPr>
        <p:txBody>
          <a:bodyPr>
            <a:spAutoFit/>
          </a:bodyPr>
          <a:lstStyle/>
          <a:p>
            <a:pPr algn="ctr"/>
            <a:r>
              <a:rPr lang="en-US" sz="2800" dirty="0" smtClean="0"/>
              <a:t>commodity or Identity Preserved</a:t>
            </a:r>
            <a:endParaRPr lang="en-US" sz="2800" dirty="0"/>
          </a:p>
        </p:txBody>
      </p:sp>
      <p:cxnSp>
        <p:nvCxnSpPr>
          <p:cNvPr id="6" name="Curved Connector 5"/>
          <p:cNvCxnSpPr/>
          <p:nvPr/>
        </p:nvCxnSpPr>
        <p:spPr>
          <a:xfrm>
            <a:off x="5481640" y="2182822"/>
            <a:ext cx="819150" cy="831850"/>
          </a:xfrm>
          <a:prstGeom prst="curvedConnector2">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10800000">
            <a:off x="2967052" y="4130668"/>
            <a:ext cx="819150" cy="831850"/>
          </a:xfrm>
          <a:prstGeom prst="curvedConnector2">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5400000">
            <a:off x="5516566" y="4170359"/>
            <a:ext cx="819150" cy="831850"/>
          </a:xfrm>
          <a:prstGeom prst="curvedConnector2">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a:off x="2917845" y="2182830"/>
            <a:ext cx="819150" cy="831850"/>
          </a:xfrm>
          <a:prstGeom prst="curvedConnector2">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200161" y="3814772"/>
            <a:ext cx="928671" cy="81437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32" name="TextBox 5"/>
          <p:cNvSpPr txBox="1">
            <a:spLocks noChangeArrowheads="1"/>
          </p:cNvSpPr>
          <p:nvPr/>
        </p:nvSpPr>
        <p:spPr bwMode="auto">
          <a:xfrm>
            <a:off x="257191" y="1490672"/>
            <a:ext cx="3070227" cy="523220"/>
          </a:xfrm>
          <a:prstGeom prst="rect">
            <a:avLst/>
          </a:prstGeom>
          <a:noFill/>
          <a:ln w="9525">
            <a:noFill/>
            <a:miter lim="800000"/>
            <a:headEnd/>
            <a:tailEnd/>
          </a:ln>
        </p:spPr>
        <p:txBody>
          <a:bodyPr wrap="square">
            <a:spAutoFit/>
          </a:bodyPr>
          <a:lstStyle/>
          <a:p>
            <a:r>
              <a:rPr lang="en-US" sz="2800" dirty="0" smtClean="0"/>
              <a:t>Breeder seed</a:t>
            </a:r>
            <a:endParaRPr lang="en-US" sz="2800" dirty="0"/>
          </a:p>
        </p:txBody>
      </p:sp>
      <p:cxnSp>
        <p:nvCxnSpPr>
          <p:cNvPr id="33" name="Straight Arrow Connector 32"/>
          <p:cNvCxnSpPr/>
          <p:nvPr/>
        </p:nvCxnSpPr>
        <p:spPr>
          <a:xfrm>
            <a:off x="2571761" y="1784371"/>
            <a:ext cx="1171584"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77112" y="4629148"/>
            <a:ext cx="1552576" cy="1477328"/>
          </a:xfrm>
          <a:prstGeom prst="rect">
            <a:avLst/>
          </a:prstGeom>
          <a:noFill/>
        </p:spPr>
        <p:txBody>
          <a:bodyPr wrap="square" rtlCol="0">
            <a:spAutoFit/>
          </a:bodyPr>
          <a:lstStyle/>
          <a:p>
            <a:r>
              <a:rPr lang="en-US" u="sng" dirty="0" smtClean="0"/>
              <a:t>*Classes</a:t>
            </a:r>
          </a:p>
          <a:p>
            <a:r>
              <a:rPr lang="en-US" dirty="0" smtClean="0"/>
              <a:t>Breeder</a:t>
            </a:r>
          </a:p>
          <a:p>
            <a:r>
              <a:rPr lang="en-US" dirty="0" smtClean="0"/>
              <a:t>Foundation</a:t>
            </a:r>
          </a:p>
          <a:p>
            <a:r>
              <a:rPr lang="en-US" dirty="0" smtClean="0"/>
              <a:t>Registered</a:t>
            </a:r>
          </a:p>
          <a:p>
            <a:r>
              <a:rPr lang="en-US" dirty="0" smtClean="0"/>
              <a:t>Certified</a:t>
            </a:r>
            <a:endParaRPr lang="en-US" dirty="0"/>
          </a:p>
        </p:txBody>
      </p:sp>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3</a:t>
            </a:fld>
            <a:endParaRPr lang="en-US"/>
          </a:p>
        </p:txBody>
      </p:sp>
    </p:spTree>
    <p:extLst>
      <p:ext uri="{BB962C8B-B14F-4D97-AF65-F5344CB8AC3E}">
        <p14:creationId xmlns:p14="http://schemas.microsoft.com/office/powerpoint/2010/main" val="3598394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smtClean="0"/>
              <a:t>Harris Uni-Core™ Tool</a:t>
            </a:r>
          </a:p>
        </p:txBody>
      </p:sp>
      <p:pic>
        <p:nvPicPr>
          <p:cNvPr id="26626" name="Picture 4" descr="IMG-20110809-00162.jpg"/>
          <p:cNvPicPr>
            <a:picLocks noChangeAspect="1"/>
          </p:cNvPicPr>
          <p:nvPr/>
        </p:nvPicPr>
        <p:blipFill>
          <a:blip r:embed="rId3" cstate="print"/>
          <a:srcRect/>
          <a:stretch>
            <a:fillRect/>
          </a:stretch>
        </p:blipFill>
        <p:spPr bwMode="auto">
          <a:xfrm>
            <a:off x="3886200" y="3048000"/>
            <a:ext cx="4800600" cy="3352800"/>
          </a:xfrm>
          <a:prstGeom prst="rect">
            <a:avLst/>
          </a:prstGeom>
          <a:noFill/>
          <a:ln w="9525">
            <a:noFill/>
            <a:miter lim="800000"/>
            <a:headEnd/>
            <a:tailEnd/>
          </a:ln>
        </p:spPr>
      </p:pic>
      <p:pic>
        <p:nvPicPr>
          <p:cNvPr id="26627" name="Picture 2" descr="IMG-20110809-00164.jpg"/>
          <p:cNvPicPr>
            <a:picLocks noChangeAspect="1"/>
          </p:cNvPicPr>
          <p:nvPr/>
        </p:nvPicPr>
        <p:blipFill>
          <a:blip r:embed="rId4" cstate="print"/>
          <a:srcRect/>
          <a:stretch>
            <a:fillRect/>
          </a:stretch>
        </p:blipFill>
        <p:spPr bwMode="auto">
          <a:xfrm>
            <a:off x="914400" y="1295400"/>
            <a:ext cx="3810000" cy="37068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D626EF31-3EF0-4F69-AD3A-4180650118E3}" type="slidenum">
              <a:rPr lang="en-US" smtClean="0"/>
              <a:pPr/>
              <a:t>30</a:t>
            </a:fld>
            <a:endParaRPr lang="en-US"/>
          </a:p>
        </p:txBody>
      </p:sp>
    </p:spTree>
    <p:extLst>
      <p:ext uri="{BB962C8B-B14F-4D97-AF65-F5344CB8AC3E}">
        <p14:creationId xmlns:p14="http://schemas.microsoft.com/office/powerpoint/2010/main" val="3847921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mtClean="0"/>
              <a:t>Eppendorf Cap Sampling</a:t>
            </a:r>
          </a:p>
        </p:txBody>
      </p:sp>
      <p:sp>
        <p:nvSpPr>
          <p:cNvPr id="2" name="Slide Number Placeholder 1"/>
          <p:cNvSpPr>
            <a:spLocks noGrp="1"/>
          </p:cNvSpPr>
          <p:nvPr>
            <p:ph type="sldNum" sz="quarter" idx="12"/>
          </p:nvPr>
        </p:nvSpPr>
        <p:spPr/>
        <p:txBody>
          <a:bodyPr/>
          <a:lstStyle/>
          <a:p>
            <a:r>
              <a:rPr lang="en-US" smtClean="0"/>
              <a:t>Slide </a:t>
            </a:r>
            <a:fld id="{D626EF31-3EF0-4F69-AD3A-4180650118E3}" type="slidenum">
              <a:rPr lang="en-US" smtClean="0"/>
              <a:pPr/>
              <a:t>31</a:t>
            </a:fld>
            <a:endParaRPr lang="en-US"/>
          </a:p>
        </p:txBody>
      </p:sp>
      <p:pic>
        <p:nvPicPr>
          <p:cNvPr id="6" name="Picture 3" descr="IMG-20110830-00232.jpg"/>
          <p:cNvPicPr>
            <a:picLocks noChangeAspect="1"/>
          </p:cNvPicPr>
          <p:nvPr/>
        </p:nvPicPr>
        <p:blipFill>
          <a:blip r:embed="rId3" cstate="print"/>
          <a:srcRect/>
          <a:stretch>
            <a:fillRect/>
          </a:stretch>
        </p:blipFill>
        <p:spPr bwMode="auto">
          <a:xfrm>
            <a:off x="1733202" y="1417638"/>
            <a:ext cx="5931131" cy="4448348"/>
          </a:xfrm>
          <a:prstGeom prst="rect">
            <a:avLst/>
          </a:prstGeom>
          <a:noFill/>
          <a:ln w="9525">
            <a:noFill/>
            <a:miter lim="800000"/>
            <a:headEnd/>
            <a:tailEnd/>
          </a:ln>
        </p:spPr>
      </p:pic>
    </p:spTree>
    <p:extLst>
      <p:ext uri="{BB962C8B-B14F-4D97-AF65-F5344CB8AC3E}">
        <p14:creationId xmlns:p14="http://schemas.microsoft.com/office/powerpoint/2010/main" val="2471962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838200"/>
            <a:ext cx="8229600" cy="868363"/>
          </a:xfrm>
        </p:spPr>
        <p:txBody>
          <a:bodyPr/>
          <a:lstStyle/>
          <a:p>
            <a:pPr algn="l"/>
            <a:r>
              <a:rPr lang="en-US" smtClean="0"/>
              <a:t>Tube Sampling</a:t>
            </a:r>
          </a:p>
        </p:txBody>
      </p:sp>
      <p:sp>
        <p:nvSpPr>
          <p:cNvPr id="29698" name="Text Placeholder 2"/>
          <p:cNvSpPr>
            <a:spLocks noGrp="1"/>
          </p:cNvSpPr>
          <p:nvPr>
            <p:ph type="body" idx="1"/>
          </p:nvPr>
        </p:nvSpPr>
        <p:spPr>
          <a:xfrm>
            <a:off x="457200" y="1916113"/>
            <a:ext cx="4040188" cy="639762"/>
          </a:xfrm>
        </p:spPr>
        <p:txBody>
          <a:bodyPr/>
          <a:lstStyle/>
          <a:p>
            <a:r>
              <a:rPr lang="en-US" smtClean="0"/>
              <a:t>Advantage</a:t>
            </a:r>
          </a:p>
        </p:txBody>
      </p:sp>
      <p:sp>
        <p:nvSpPr>
          <p:cNvPr id="29699" name="Content Placeholder 3"/>
          <p:cNvSpPr>
            <a:spLocks noGrp="1"/>
          </p:cNvSpPr>
          <p:nvPr>
            <p:ph sz="half" idx="2"/>
          </p:nvPr>
        </p:nvSpPr>
        <p:spPr>
          <a:xfrm>
            <a:off x="457200" y="2555875"/>
            <a:ext cx="4040188" cy="1711325"/>
          </a:xfrm>
        </p:spPr>
        <p:txBody>
          <a:bodyPr/>
          <a:lstStyle/>
          <a:p>
            <a:r>
              <a:rPr lang="en-US" smtClean="0"/>
              <a:t>No equipment to clean </a:t>
            </a:r>
          </a:p>
          <a:p>
            <a:r>
              <a:rPr lang="en-US" smtClean="0"/>
              <a:t>Uniform sample size</a:t>
            </a:r>
          </a:p>
          <a:p>
            <a:r>
              <a:rPr lang="en-US" smtClean="0"/>
              <a:t>Rapid collection of a large number of samples</a:t>
            </a:r>
          </a:p>
        </p:txBody>
      </p:sp>
      <p:sp>
        <p:nvSpPr>
          <p:cNvPr id="29700" name="Text Placeholder 4"/>
          <p:cNvSpPr>
            <a:spLocks noGrp="1"/>
          </p:cNvSpPr>
          <p:nvPr>
            <p:ph type="body" sz="quarter" idx="3"/>
          </p:nvPr>
        </p:nvSpPr>
        <p:spPr>
          <a:xfrm>
            <a:off x="4645025" y="1916113"/>
            <a:ext cx="4041775" cy="639762"/>
          </a:xfrm>
        </p:spPr>
        <p:txBody>
          <a:bodyPr/>
          <a:lstStyle/>
          <a:p>
            <a:r>
              <a:rPr lang="en-US" smtClean="0"/>
              <a:t>Disadvantage</a:t>
            </a:r>
          </a:p>
        </p:txBody>
      </p:sp>
      <p:sp>
        <p:nvSpPr>
          <p:cNvPr id="29701" name="Content Placeholder 5"/>
          <p:cNvSpPr>
            <a:spLocks noGrp="1"/>
          </p:cNvSpPr>
          <p:nvPr>
            <p:ph sz="quarter" idx="4"/>
          </p:nvPr>
        </p:nvSpPr>
        <p:spPr>
          <a:xfrm>
            <a:off x="4645025" y="2555875"/>
            <a:ext cx="4041775" cy="3159125"/>
          </a:xfrm>
        </p:spPr>
        <p:txBody>
          <a:bodyPr/>
          <a:lstStyle/>
          <a:p>
            <a:r>
              <a:rPr lang="en-US" dirty="0" smtClean="0"/>
              <a:t>Crushes tissue creating plant extracts</a:t>
            </a:r>
          </a:p>
          <a:p>
            <a:r>
              <a:rPr lang="en-US" dirty="0" smtClean="0"/>
              <a:t>Plastics must be purchased separately </a:t>
            </a:r>
          </a:p>
          <a:p>
            <a:r>
              <a:rPr lang="en-US" dirty="0" smtClean="0"/>
              <a:t>Requires sampling map</a:t>
            </a:r>
          </a:p>
          <a:p>
            <a:r>
              <a:rPr lang="en-US" dirty="0" smtClean="0"/>
              <a:t>Tubes are not secure in the rack (versus 96-well plate)</a:t>
            </a:r>
          </a:p>
          <a:p>
            <a:endParaRPr lang="en-US" dirty="0" smtClean="0"/>
          </a:p>
          <a:p>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406901"/>
            <a:ext cx="2209799" cy="165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r>
              <a:rPr lang="en-US" smtClean="0"/>
              <a:t>Slide </a:t>
            </a:r>
            <a:fld id="{BD081A07-F4A2-4956-AD1E-44721D4B34AF}" type="slidenum">
              <a:rPr lang="en-US" smtClean="0"/>
              <a:pPr/>
              <a:t>32</a:t>
            </a:fld>
            <a:endParaRPr lang="en-US"/>
          </a:p>
        </p:txBody>
      </p:sp>
    </p:spTree>
    <p:extLst>
      <p:ext uri="{BB962C8B-B14F-4D97-AF65-F5344CB8AC3E}">
        <p14:creationId xmlns:p14="http://schemas.microsoft.com/office/powerpoint/2010/main" val="2899010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09600"/>
            <a:ext cx="8229600" cy="1143000"/>
          </a:xfrm>
          <a:prstGeom prst="rect">
            <a:avLst/>
          </a:prstGeom>
        </p:spPr>
        <p:txBody>
          <a:bodyPr anchor="ctr">
            <a:normAutofit/>
          </a:bodyPr>
          <a:lstStyle/>
          <a:p>
            <a:pPr fontAlgn="auto">
              <a:spcAft>
                <a:spcPts val="0"/>
              </a:spcAft>
              <a:defRPr/>
            </a:pPr>
            <a:r>
              <a:rPr lang="en-US" sz="4400" dirty="0">
                <a:latin typeface="+mj-lt"/>
                <a:ea typeface="+mj-ea"/>
                <a:cs typeface="+mj-cs"/>
              </a:rPr>
              <a:t>Hand Sampling</a:t>
            </a:r>
          </a:p>
        </p:txBody>
      </p:sp>
      <p:sp>
        <p:nvSpPr>
          <p:cNvPr id="30722" name="Text Placeholder 2"/>
          <p:cNvSpPr txBox="1">
            <a:spLocks/>
          </p:cNvSpPr>
          <p:nvPr/>
        </p:nvSpPr>
        <p:spPr bwMode="auto">
          <a:xfrm>
            <a:off x="381000" y="1477963"/>
            <a:ext cx="4040188" cy="639762"/>
          </a:xfrm>
          <a:prstGeom prst="rect">
            <a:avLst/>
          </a:prstGeom>
          <a:noFill/>
          <a:ln w="9525">
            <a:noFill/>
            <a:miter lim="800000"/>
            <a:headEnd/>
            <a:tailEnd/>
          </a:ln>
        </p:spPr>
        <p:txBody>
          <a:bodyPr anchor="b"/>
          <a:lstStyle/>
          <a:p>
            <a:pPr>
              <a:spcBef>
                <a:spcPct val="20000"/>
              </a:spcBef>
              <a:buFont typeface="Arial" charset="0"/>
              <a:buNone/>
            </a:pPr>
            <a:r>
              <a:rPr lang="en-US" sz="2400" b="1">
                <a:latin typeface="Calibri" pitchFamily="34" charset="0"/>
              </a:rPr>
              <a:t>Advantage</a:t>
            </a:r>
          </a:p>
        </p:txBody>
      </p:sp>
      <p:sp>
        <p:nvSpPr>
          <p:cNvPr id="30723" name="Content Placeholder 3"/>
          <p:cNvSpPr txBox="1">
            <a:spLocks/>
          </p:cNvSpPr>
          <p:nvPr/>
        </p:nvSpPr>
        <p:spPr bwMode="auto">
          <a:xfrm>
            <a:off x="381000" y="2117725"/>
            <a:ext cx="4040188" cy="1330325"/>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No equipment to clean </a:t>
            </a:r>
          </a:p>
          <a:p>
            <a:pPr marL="342900" indent="-342900">
              <a:spcBef>
                <a:spcPct val="20000"/>
              </a:spcBef>
              <a:buFont typeface="Arial" charset="0"/>
              <a:buChar char="•"/>
            </a:pPr>
            <a:r>
              <a:rPr lang="en-US" sz="2400">
                <a:latin typeface="Calibri" pitchFamily="34" charset="0"/>
              </a:rPr>
              <a:t>Rapid collection of a large number of samples</a:t>
            </a:r>
          </a:p>
        </p:txBody>
      </p:sp>
      <p:sp>
        <p:nvSpPr>
          <p:cNvPr id="30724" name="Text Placeholder 4"/>
          <p:cNvSpPr txBox="1">
            <a:spLocks/>
          </p:cNvSpPr>
          <p:nvPr/>
        </p:nvSpPr>
        <p:spPr bwMode="auto">
          <a:xfrm>
            <a:off x="4568825" y="1477963"/>
            <a:ext cx="4041775" cy="639762"/>
          </a:xfrm>
          <a:prstGeom prst="rect">
            <a:avLst/>
          </a:prstGeom>
          <a:noFill/>
          <a:ln w="9525">
            <a:noFill/>
            <a:miter lim="800000"/>
            <a:headEnd/>
            <a:tailEnd/>
          </a:ln>
        </p:spPr>
        <p:txBody>
          <a:bodyPr anchor="b"/>
          <a:lstStyle/>
          <a:p>
            <a:pPr>
              <a:spcBef>
                <a:spcPct val="20000"/>
              </a:spcBef>
              <a:buFont typeface="Arial" charset="0"/>
              <a:buNone/>
            </a:pPr>
            <a:r>
              <a:rPr lang="en-US" sz="2400" b="1">
                <a:latin typeface="Calibri" pitchFamily="34" charset="0"/>
              </a:rPr>
              <a:t>Disadvantage</a:t>
            </a:r>
          </a:p>
        </p:txBody>
      </p:sp>
      <p:sp>
        <p:nvSpPr>
          <p:cNvPr id="30725" name="Content Placeholder 5"/>
          <p:cNvSpPr txBox="1">
            <a:spLocks/>
          </p:cNvSpPr>
          <p:nvPr/>
        </p:nvSpPr>
        <p:spPr bwMode="auto">
          <a:xfrm>
            <a:off x="4568825" y="2117725"/>
            <a:ext cx="4041775" cy="2092325"/>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Sample size varies</a:t>
            </a:r>
          </a:p>
          <a:p>
            <a:pPr marL="342900" indent="-342900">
              <a:spcBef>
                <a:spcPct val="20000"/>
              </a:spcBef>
              <a:buFont typeface="Arial" charset="0"/>
              <a:buChar char="•"/>
            </a:pPr>
            <a:r>
              <a:rPr lang="en-US" sz="2400">
                <a:latin typeface="Calibri" pitchFamily="34" charset="0"/>
              </a:rPr>
              <a:t>Requires good dexterity</a:t>
            </a:r>
          </a:p>
          <a:p>
            <a:pPr marL="342900" indent="-342900">
              <a:spcBef>
                <a:spcPct val="20000"/>
              </a:spcBef>
              <a:buFont typeface="Arial" charset="0"/>
              <a:buChar char="•"/>
            </a:pPr>
            <a:r>
              <a:rPr lang="en-US" sz="2400">
                <a:latin typeface="Calibri" pitchFamily="34" charset="0"/>
              </a:rPr>
              <a:t>Requires sampling templates/plate map</a:t>
            </a:r>
          </a:p>
        </p:txBody>
      </p:sp>
      <p:pic>
        <p:nvPicPr>
          <p:cNvPr id="8" name="Picture 2" descr="DSC00665.JPG"/>
          <p:cNvPicPr>
            <a:picLocks noChangeAspect="1"/>
          </p:cNvPicPr>
          <p:nvPr/>
        </p:nvPicPr>
        <p:blipFill>
          <a:blip r:embed="rId2" cstate="print"/>
          <a:srcRect/>
          <a:stretch>
            <a:fillRect/>
          </a:stretch>
        </p:blipFill>
        <p:spPr bwMode="auto">
          <a:xfrm>
            <a:off x="1195387" y="4094913"/>
            <a:ext cx="2050304" cy="192012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r>
              <a:rPr lang="en-US" smtClean="0"/>
              <a:t>Slide </a:t>
            </a:r>
            <a:fld id="{69B38CE6-AF25-41BA-BD7C-739233BCD2E3}" type="slidenum">
              <a:rPr lang="en-US" smtClean="0"/>
              <a:pPr/>
              <a:t>33</a:t>
            </a:fld>
            <a:endParaRPr lang="en-US"/>
          </a:p>
        </p:txBody>
      </p:sp>
    </p:spTree>
    <p:extLst>
      <p:ext uri="{BB962C8B-B14F-4D97-AF65-F5344CB8AC3E}">
        <p14:creationId xmlns:p14="http://schemas.microsoft.com/office/powerpoint/2010/main" val="3331276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742950"/>
            <a:ext cx="8229600" cy="868363"/>
          </a:xfrm>
        </p:spPr>
        <p:txBody>
          <a:bodyPr/>
          <a:lstStyle/>
          <a:p>
            <a:pPr algn="l"/>
            <a:r>
              <a:rPr lang="en-US" dirty="0" smtClean="0"/>
              <a:t>Harris </a:t>
            </a:r>
            <a:r>
              <a:rPr lang="en-US" dirty="0" err="1" smtClean="0"/>
              <a:t>Uni</a:t>
            </a:r>
            <a:r>
              <a:rPr lang="en-US" dirty="0" smtClean="0"/>
              <a:t>-Core™</a:t>
            </a:r>
          </a:p>
        </p:txBody>
      </p:sp>
      <p:sp>
        <p:nvSpPr>
          <p:cNvPr id="31746" name="Text Placeholder 2"/>
          <p:cNvSpPr>
            <a:spLocks noGrp="1"/>
          </p:cNvSpPr>
          <p:nvPr>
            <p:ph type="body" idx="1"/>
          </p:nvPr>
        </p:nvSpPr>
        <p:spPr>
          <a:xfrm>
            <a:off x="457200" y="1535113"/>
            <a:ext cx="4040188" cy="639762"/>
          </a:xfrm>
        </p:spPr>
        <p:txBody>
          <a:bodyPr/>
          <a:lstStyle/>
          <a:p>
            <a:r>
              <a:rPr lang="en-US" dirty="0" smtClean="0"/>
              <a:t>Advantage</a:t>
            </a:r>
          </a:p>
        </p:txBody>
      </p:sp>
      <p:sp>
        <p:nvSpPr>
          <p:cNvPr id="31747" name="Content Placeholder 3"/>
          <p:cNvSpPr>
            <a:spLocks noGrp="1"/>
          </p:cNvSpPr>
          <p:nvPr>
            <p:ph sz="half" idx="2"/>
          </p:nvPr>
        </p:nvSpPr>
        <p:spPr>
          <a:xfrm>
            <a:off x="457200" y="2174875"/>
            <a:ext cx="4040188" cy="2549525"/>
          </a:xfrm>
        </p:spPr>
        <p:txBody>
          <a:bodyPr/>
          <a:lstStyle/>
          <a:p>
            <a:r>
              <a:rPr lang="en-US" smtClean="0"/>
              <a:t>Clean cut = less plant extract</a:t>
            </a:r>
          </a:p>
          <a:p>
            <a:r>
              <a:rPr lang="en-US" smtClean="0"/>
              <a:t>Uniform sample size</a:t>
            </a:r>
          </a:p>
          <a:p>
            <a:r>
              <a:rPr lang="en-US" smtClean="0"/>
              <a:t>Rapid collection of a large number of samples</a:t>
            </a:r>
          </a:p>
        </p:txBody>
      </p:sp>
      <p:sp>
        <p:nvSpPr>
          <p:cNvPr id="31748" name="Text Placeholder 4"/>
          <p:cNvSpPr>
            <a:spLocks noGrp="1"/>
          </p:cNvSpPr>
          <p:nvPr>
            <p:ph type="body" sz="quarter" idx="3"/>
          </p:nvPr>
        </p:nvSpPr>
        <p:spPr>
          <a:xfrm>
            <a:off x="4645025" y="1535113"/>
            <a:ext cx="4041775" cy="639762"/>
          </a:xfrm>
        </p:spPr>
        <p:txBody>
          <a:bodyPr/>
          <a:lstStyle/>
          <a:p>
            <a:r>
              <a:rPr lang="en-US" smtClean="0"/>
              <a:t>Disadvantage</a:t>
            </a:r>
          </a:p>
        </p:txBody>
      </p:sp>
      <p:sp>
        <p:nvSpPr>
          <p:cNvPr id="31749" name="Content Placeholder 5"/>
          <p:cNvSpPr>
            <a:spLocks noGrp="1"/>
          </p:cNvSpPr>
          <p:nvPr>
            <p:ph sz="quarter" idx="4"/>
          </p:nvPr>
        </p:nvSpPr>
        <p:spPr>
          <a:xfrm>
            <a:off x="4645025" y="2174875"/>
            <a:ext cx="4041775" cy="3768725"/>
          </a:xfrm>
        </p:spPr>
        <p:txBody>
          <a:bodyPr/>
          <a:lstStyle/>
          <a:p>
            <a:r>
              <a:rPr lang="en-US" dirty="0" smtClean="0"/>
              <a:t>Tool and mat must be cleaned</a:t>
            </a:r>
          </a:p>
          <a:p>
            <a:r>
              <a:rPr lang="en-US" dirty="0" smtClean="0"/>
              <a:t>Sharp tool can cut skin</a:t>
            </a:r>
          </a:p>
          <a:p>
            <a:r>
              <a:rPr lang="en-US" dirty="0" smtClean="0"/>
              <a:t>Requires template/plate map</a:t>
            </a:r>
          </a:p>
          <a:p>
            <a:r>
              <a:rPr lang="en-US" dirty="0" smtClean="0"/>
              <a:t>Operators may not discard </a:t>
            </a:r>
            <a:r>
              <a:rPr lang="en-US" dirty="0"/>
              <a:t>dull </a:t>
            </a:r>
            <a:r>
              <a:rPr lang="en-US" dirty="0" smtClean="0"/>
              <a:t>tools</a:t>
            </a:r>
          </a:p>
          <a:p>
            <a:r>
              <a:rPr lang="en-US" dirty="0" smtClean="0"/>
              <a:t>Added expense, availability?</a:t>
            </a:r>
          </a:p>
          <a:p>
            <a:endParaRPr lang="en-US" dirty="0"/>
          </a:p>
          <a:p>
            <a:endParaRPr lang="en-US" dirty="0" smtClean="0"/>
          </a:p>
        </p:txBody>
      </p:sp>
      <p:pic>
        <p:nvPicPr>
          <p:cNvPr id="2050" name="Picture 2" descr="https://www.tedpella.com/histo_html/uni-co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73651" y="3953301"/>
            <a:ext cx="1908911" cy="28876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457200" y="6263534"/>
            <a:ext cx="914400" cy="320675"/>
          </a:xfrm>
        </p:spPr>
        <p:txBody>
          <a:bodyPr/>
          <a:lstStyle/>
          <a:p>
            <a:r>
              <a:rPr lang="en-US" smtClean="0"/>
              <a:t>Slide </a:t>
            </a:r>
            <a:fld id="{BD081A07-F4A2-4956-AD1E-44721D4B34AF}" type="slidenum">
              <a:rPr lang="en-US" smtClean="0"/>
              <a:pPr/>
              <a:t>34</a:t>
            </a:fld>
            <a:endParaRPr lang="en-US"/>
          </a:p>
        </p:txBody>
      </p:sp>
    </p:spTree>
    <p:extLst>
      <p:ext uri="{BB962C8B-B14F-4D97-AF65-F5344CB8AC3E}">
        <p14:creationId xmlns:p14="http://schemas.microsoft.com/office/powerpoint/2010/main" val="1520349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0"/>
            <a:ext cx="8229600" cy="1143000"/>
          </a:xfrm>
          <a:prstGeom prst="rect">
            <a:avLst/>
          </a:prstGeom>
        </p:spPr>
        <p:txBody>
          <a:bodyPr anchor="ctr">
            <a:normAutofit/>
          </a:bodyPr>
          <a:lstStyle/>
          <a:p>
            <a:pPr fontAlgn="auto">
              <a:spcAft>
                <a:spcPts val="0"/>
              </a:spcAft>
              <a:defRPr/>
            </a:pPr>
            <a:r>
              <a:rPr lang="en-US" sz="4400" dirty="0" err="1">
                <a:latin typeface="+mj-lt"/>
                <a:ea typeface="+mj-ea"/>
                <a:cs typeface="+mj-cs"/>
              </a:rPr>
              <a:t>Eppendorf</a:t>
            </a:r>
            <a:r>
              <a:rPr lang="en-US" sz="4400" dirty="0">
                <a:latin typeface="+mj-lt"/>
                <a:ea typeface="+mj-ea"/>
                <a:cs typeface="+mj-cs"/>
              </a:rPr>
              <a:t> Cap</a:t>
            </a:r>
          </a:p>
        </p:txBody>
      </p:sp>
      <p:sp>
        <p:nvSpPr>
          <p:cNvPr id="32770" name="Text Placeholder 2"/>
          <p:cNvSpPr txBox="1">
            <a:spLocks/>
          </p:cNvSpPr>
          <p:nvPr/>
        </p:nvSpPr>
        <p:spPr bwMode="auto">
          <a:xfrm>
            <a:off x="457200" y="1729581"/>
            <a:ext cx="4040188" cy="639763"/>
          </a:xfrm>
          <a:prstGeom prst="rect">
            <a:avLst/>
          </a:prstGeom>
          <a:noFill/>
          <a:ln w="9525">
            <a:noFill/>
            <a:miter lim="800000"/>
            <a:headEnd/>
            <a:tailEnd/>
          </a:ln>
        </p:spPr>
        <p:txBody>
          <a:bodyPr anchor="b"/>
          <a:lstStyle/>
          <a:p>
            <a:pPr>
              <a:spcBef>
                <a:spcPct val="20000"/>
              </a:spcBef>
              <a:buFont typeface="Arial" charset="0"/>
              <a:buNone/>
            </a:pPr>
            <a:r>
              <a:rPr lang="en-US" sz="2400" b="1">
                <a:latin typeface="Calibri" pitchFamily="34" charset="0"/>
              </a:rPr>
              <a:t>Advantage</a:t>
            </a:r>
          </a:p>
        </p:txBody>
      </p:sp>
      <p:sp>
        <p:nvSpPr>
          <p:cNvPr id="32771" name="Content Placeholder 3"/>
          <p:cNvSpPr txBox="1">
            <a:spLocks/>
          </p:cNvSpPr>
          <p:nvPr/>
        </p:nvSpPr>
        <p:spPr bwMode="auto">
          <a:xfrm>
            <a:off x="457200" y="2369344"/>
            <a:ext cx="4040188" cy="3322637"/>
          </a:xfrm>
          <a:prstGeom prst="rect">
            <a:avLst/>
          </a:prstGeom>
          <a:noFill/>
          <a:ln w="9525">
            <a:noFill/>
            <a:miter lim="800000"/>
            <a:headEnd/>
            <a:tailEnd/>
          </a:ln>
        </p:spPr>
        <p:txBody>
          <a:bodyPr/>
          <a:lstStyle/>
          <a:p>
            <a:pPr marL="342900" indent="-342900">
              <a:spcBef>
                <a:spcPct val="20000"/>
              </a:spcBef>
              <a:buFont typeface="Arial" charset="0"/>
              <a:buChar char="•"/>
            </a:pPr>
            <a:r>
              <a:rPr lang="en-US" sz="2400" dirty="0">
                <a:latin typeface="Calibri" pitchFamily="34" charset="0"/>
              </a:rPr>
              <a:t>No equipment to clean </a:t>
            </a:r>
          </a:p>
          <a:p>
            <a:pPr marL="342900" indent="-342900">
              <a:spcBef>
                <a:spcPct val="20000"/>
              </a:spcBef>
              <a:buFont typeface="Arial" charset="0"/>
              <a:buChar char="•"/>
            </a:pPr>
            <a:r>
              <a:rPr lang="en-US" sz="2400" dirty="0">
                <a:latin typeface="Calibri" pitchFamily="34" charset="0"/>
              </a:rPr>
              <a:t>Uniform sample size </a:t>
            </a:r>
          </a:p>
          <a:p>
            <a:pPr marL="342900" indent="-342900">
              <a:spcBef>
                <a:spcPct val="20000"/>
              </a:spcBef>
              <a:buFont typeface="Arial" charset="0"/>
              <a:buChar char="•"/>
            </a:pPr>
            <a:r>
              <a:rPr lang="en-US" sz="2400" dirty="0">
                <a:latin typeface="Calibri" pitchFamily="34" charset="0"/>
              </a:rPr>
              <a:t>Immediately seals the sample </a:t>
            </a:r>
          </a:p>
          <a:p>
            <a:pPr marL="342900" indent="-342900">
              <a:spcBef>
                <a:spcPct val="20000"/>
              </a:spcBef>
              <a:buFont typeface="Arial" charset="0"/>
              <a:buChar char="•"/>
            </a:pPr>
            <a:r>
              <a:rPr lang="en-US" sz="2400" dirty="0">
                <a:latin typeface="Calibri" pitchFamily="34" charset="0"/>
              </a:rPr>
              <a:t>Plastics included in the kit</a:t>
            </a:r>
          </a:p>
          <a:p>
            <a:pPr marL="342900" indent="-342900">
              <a:spcBef>
                <a:spcPct val="20000"/>
              </a:spcBef>
              <a:buFont typeface="Arial" charset="0"/>
              <a:buChar char="•"/>
            </a:pPr>
            <a:r>
              <a:rPr lang="en-US" sz="2400" dirty="0">
                <a:latin typeface="Calibri" pitchFamily="34" charset="0"/>
              </a:rPr>
              <a:t>Tube can “stay” with the plant being tested</a:t>
            </a:r>
          </a:p>
        </p:txBody>
      </p:sp>
      <p:sp>
        <p:nvSpPr>
          <p:cNvPr id="32772" name="Text Placeholder 4"/>
          <p:cNvSpPr txBox="1">
            <a:spLocks/>
          </p:cNvSpPr>
          <p:nvPr/>
        </p:nvSpPr>
        <p:spPr bwMode="auto">
          <a:xfrm>
            <a:off x="4645025" y="1729581"/>
            <a:ext cx="4041775" cy="639763"/>
          </a:xfrm>
          <a:prstGeom prst="rect">
            <a:avLst/>
          </a:prstGeom>
          <a:noFill/>
          <a:ln w="9525">
            <a:noFill/>
            <a:miter lim="800000"/>
            <a:headEnd/>
            <a:tailEnd/>
          </a:ln>
        </p:spPr>
        <p:txBody>
          <a:bodyPr anchor="b"/>
          <a:lstStyle/>
          <a:p>
            <a:pPr>
              <a:spcBef>
                <a:spcPct val="20000"/>
              </a:spcBef>
              <a:buFont typeface="Arial" charset="0"/>
              <a:buNone/>
            </a:pPr>
            <a:r>
              <a:rPr lang="en-US" sz="2400" b="1">
                <a:latin typeface="Calibri" pitchFamily="34" charset="0"/>
              </a:rPr>
              <a:t>Disadvantage</a:t>
            </a:r>
          </a:p>
        </p:txBody>
      </p:sp>
      <p:sp>
        <p:nvSpPr>
          <p:cNvPr id="32773" name="Content Placeholder 5"/>
          <p:cNvSpPr txBox="1">
            <a:spLocks/>
          </p:cNvSpPr>
          <p:nvPr/>
        </p:nvSpPr>
        <p:spPr bwMode="auto">
          <a:xfrm>
            <a:off x="4645025" y="2369344"/>
            <a:ext cx="4041775" cy="2636837"/>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Takes more time </a:t>
            </a:r>
          </a:p>
          <a:p>
            <a:pPr marL="342900" indent="-342900">
              <a:spcBef>
                <a:spcPct val="20000"/>
              </a:spcBef>
              <a:buFont typeface="Arial" charset="0"/>
              <a:buChar char="•"/>
            </a:pPr>
            <a:r>
              <a:rPr lang="en-US" sz="2400">
                <a:latin typeface="Calibri" pitchFamily="34" charset="0"/>
              </a:rPr>
              <a:t>Requires good dexterity</a:t>
            </a:r>
          </a:p>
          <a:p>
            <a:pPr marL="342900" indent="-342900">
              <a:spcBef>
                <a:spcPct val="20000"/>
              </a:spcBef>
              <a:buFont typeface="Arial" charset="0"/>
              <a:buChar char="•"/>
            </a:pPr>
            <a:r>
              <a:rPr lang="en-US" sz="2400">
                <a:latin typeface="Calibri" pitchFamily="34" charset="0"/>
              </a:rPr>
              <a:t>Each tube requires a label if not tested in the field  </a:t>
            </a:r>
          </a:p>
        </p:txBody>
      </p:sp>
      <p:pic>
        <p:nvPicPr>
          <p:cNvPr id="7" name="Picture 3" descr="IMG-20110830-00232.jpg"/>
          <p:cNvPicPr>
            <a:picLocks noChangeAspect="1"/>
          </p:cNvPicPr>
          <p:nvPr/>
        </p:nvPicPr>
        <p:blipFill rotWithShape="1">
          <a:blip r:embed="rId2" cstate="print"/>
          <a:srcRect l="29741" r="28233"/>
          <a:stretch/>
        </p:blipFill>
        <p:spPr bwMode="auto">
          <a:xfrm>
            <a:off x="5768180" y="4164012"/>
            <a:ext cx="1210675" cy="21605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r>
              <a:rPr lang="en-US" smtClean="0"/>
              <a:t>Slide </a:t>
            </a:r>
            <a:fld id="{69B38CE6-AF25-41BA-BD7C-739233BCD2E3}" type="slidenum">
              <a:rPr lang="en-US" smtClean="0"/>
              <a:pPr/>
              <a:t>35</a:t>
            </a:fld>
            <a:endParaRPr lang="en-US"/>
          </a:p>
        </p:txBody>
      </p:sp>
    </p:spTree>
    <p:extLst>
      <p:ext uri="{BB962C8B-B14F-4D97-AF65-F5344CB8AC3E}">
        <p14:creationId xmlns:p14="http://schemas.microsoft.com/office/powerpoint/2010/main" val="3558591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r>
              <a:rPr lang="en-US" smtClean="0"/>
              <a:t>Slide </a:t>
            </a:r>
            <a:fld id="{F5E34BD3-419A-4213-B533-A2C41B289A95}" type="slidenum">
              <a:rPr lang="en-US" smtClean="0"/>
              <a:pPr/>
              <a:t>36</a:t>
            </a:fld>
            <a:endParaRPr lang="en-US"/>
          </a:p>
        </p:txBody>
      </p:sp>
      <p:pic>
        <p:nvPicPr>
          <p:cNvPr id="12290" name="Picture 2" descr="U:\My Pictures\Devices Download Files\IMG00379.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b="21052"/>
          <a:stretch/>
        </p:blipFill>
        <p:spPr bwMode="auto">
          <a:xfrm>
            <a:off x="0" y="205740"/>
            <a:ext cx="9144000" cy="665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005" y="575650"/>
            <a:ext cx="8894618" cy="1754326"/>
          </a:xfrm>
          <a:prstGeom prst="rect">
            <a:avLst/>
          </a:prstGeom>
        </p:spPr>
        <p:txBody>
          <a:bodyPr wrap="square">
            <a:spAutoFit/>
          </a:bodyPr>
          <a:lstStyle/>
          <a:p>
            <a:r>
              <a:rPr lang="en-US" sz="3600" b="1" dirty="0" smtClean="0"/>
              <a:t>…those not content to do small things well would leave great things undone.  </a:t>
            </a:r>
          </a:p>
          <a:p>
            <a:r>
              <a:rPr lang="en-US" sz="3600" b="1" dirty="0"/>
              <a:t> </a:t>
            </a:r>
            <a:r>
              <a:rPr lang="en-US" sz="3600" b="1" dirty="0" smtClean="0"/>
              <a:t>                                    - Ellen Glasgow </a:t>
            </a:r>
            <a:endParaRPr lang="en-US" sz="3600" b="1" dirty="0"/>
          </a:p>
        </p:txBody>
      </p:sp>
    </p:spTree>
    <p:extLst>
      <p:ext uri="{BB962C8B-B14F-4D97-AF65-F5344CB8AC3E}">
        <p14:creationId xmlns:p14="http://schemas.microsoft.com/office/powerpoint/2010/main" val="2536474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0"/>
            <a:ext cx="8229600" cy="1143000"/>
          </a:xfrm>
        </p:spPr>
        <p:txBody>
          <a:bodyPr/>
          <a:lstStyle/>
          <a:p>
            <a:pPr eaLnBrk="1" hangingPunct="1"/>
            <a:r>
              <a:rPr lang="en-US" u="sng" dirty="0" smtClean="0"/>
              <a:t>Phenotypic Standards - Soybean</a:t>
            </a:r>
          </a:p>
        </p:txBody>
      </p:sp>
      <p:graphicFrame>
        <p:nvGraphicFramePr>
          <p:cNvPr id="5" name="Table 4"/>
          <p:cNvGraphicFramePr>
            <a:graphicFrameLocks noGrp="1"/>
          </p:cNvGraphicFramePr>
          <p:nvPr>
            <p:extLst>
              <p:ext uri="{D42A27DB-BD31-4B8C-83A1-F6EECF244321}">
                <p14:modId xmlns:p14="http://schemas.microsoft.com/office/powerpoint/2010/main" val="1780771226"/>
              </p:ext>
            </p:extLst>
          </p:nvPr>
        </p:nvGraphicFramePr>
        <p:xfrm>
          <a:off x="652472" y="1210516"/>
          <a:ext cx="7967763" cy="4381622"/>
        </p:xfrm>
        <a:graphic>
          <a:graphicData uri="http://schemas.openxmlformats.org/drawingml/2006/table">
            <a:tbl>
              <a:tblPr/>
              <a:tblGrid>
                <a:gridCol w="2447373"/>
                <a:gridCol w="1536507"/>
                <a:gridCol w="1886135"/>
                <a:gridCol w="2097748"/>
              </a:tblGrid>
              <a:tr h="1854316">
                <a:tc>
                  <a:txBody>
                    <a:bodyPr/>
                    <a:lstStyle/>
                    <a:p>
                      <a:pPr marL="0" marR="0">
                        <a:spcBef>
                          <a:spcPts val="0"/>
                        </a:spcBef>
                        <a:spcAft>
                          <a:spcPts val="0"/>
                        </a:spcAft>
                      </a:pPr>
                      <a:r>
                        <a:rPr lang="en-US" sz="2800" dirty="0">
                          <a:solidFill>
                            <a:schemeClr val="accent1"/>
                          </a:solidFill>
                          <a:latin typeface="Arial"/>
                          <a:ea typeface="Times New Roman"/>
                          <a:cs typeface="Times New Roman"/>
                        </a:rPr>
                        <a:t>Class or As Needed Inspection</a:t>
                      </a:r>
                      <a:endParaRPr lang="en-US" sz="2800" dirty="0">
                        <a:solidFill>
                          <a:schemeClr val="accent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chemeClr val="accent1"/>
                          </a:solidFill>
                          <a:latin typeface="Arial"/>
                          <a:ea typeface="Times New Roman"/>
                          <a:cs typeface="Times New Roman"/>
                        </a:rPr>
                        <a:t>Number of 500-Plant Counts</a:t>
                      </a:r>
                      <a:endParaRPr lang="en-US" sz="2800" dirty="0">
                        <a:solidFill>
                          <a:schemeClr val="accent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chemeClr val="accent1"/>
                          </a:solidFill>
                          <a:latin typeface="Arial"/>
                          <a:ea typeface="Times New Roman"/>
                          <a:cs typeface="Times New Roman"/>
                        </a:rPr>
                        <a:t>Number of Plants Counted</a:t>
                      </a:r>
                      <a:endParaRPr lang="en-US" sz="2800" dirty="0">
                        <a:solidFill>
                          <a:schemeClr val="accent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solidFill>
                            <a:schemeClr val="accent1"/>
                          </a:solidFill>
                          <a:latin typeface="Arial"/>
                          <a:ea typeface="Times New Roman"/>
                          <a:cs typeface="Times New Roman"/>
                        </a:rPr>
                        <a:t>Begin Sequential Sampling</a:t>
                      </a:r>
                      <a:endParaRPr lang="en-US" sz="2800" dirty="0">
                        <a:solidFill>
                          <a:schemeClr val="accent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405632">
                <a:tc>
                  <a:txBody>
                    <a:bodyPr/>
                    <a:lstStyle/>
                    <a:p>
                      <a:pPr marL="0" marR="0">
                        <a:spcBef>
                          <a:spcPts val="0"/>
                        </a:spcBef>
                        <a:spcAft>
                          <a:spcPts val="0"/>
                        </a:spcAft>
                      </a:pPr>
                      <a:r>
                        <a:rPr lang="en-US" sz="2700" dirty="0">
                          <a:solidFill>
                            <a:schemeClr val="tx1"/>
                          </a:solidFill>
                          <a:latin typeface="Arial"/>
                          <a:ea typeface="Times New Roman"/>
                          <a:cs typeface="Times New Roman"/>
                        </a:rPr>
                        <a:t>Spray</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6</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3,000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NA</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632">
                <a:tc>
                  <a:txBody>
                    <a:bodyPr/>
                    <a:lstStyle/>
                    <a:p>
                      <a:pPr marL="0" marR="0">
                        <a:spcBef>
                          <a:spcPts val="0"/>
                        </a:spcBef>
                        <a:spcAft>
                          <a:spcPts val="0"/>
                        </a:spcAft>
                      </a:pPr>
                      <a:r>
                        <a:rPr lang="en-US" sz="2700" dirty="0">
                          <a:solidFill>
                            <a:schemeClr val="tx1"/>
                          </a:solidFill>
                          <a:latin typeface="Arial"/>
                          <a:ea typeface="Times New Roman"/>
                          <a:cs typeface="Times New Roman"/>
                        </a:rPr>
                        <a:t>Bloom Color</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6</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3,000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NA</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906">
                <a:tc>
                  <a:txBody>
                    <a:bodyPr/>
                    <a:lstStyle/>
                    <a:p>
                      <a:pPr marL="0" marR="0">
                        <a:spcBef>
                          <a:spcPts val="0"/>
                        </a:spcBef>
                        <a:spcAft>
                          <a:spcPts val="0"/>
                        </a:spcAft>
                      </a:pPr>
                      <a:r>
                        <a:rPr lang="en-US" sz="2700" dirty="0" smtClean="0">
                          <a:solidFill>
                            <a:schemeClr val="tx1"/>
                          </a:solidFill>
                          <a:latin typeface="Arial"/>
                          <a:ea typeface="Times New Roman"/>
                          <a:cs typeface="Times New Roman"/>
                        </a:rPr>
                        <a:t>Foundation</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20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10,000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10 to 21 OT</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632">
                <a:tc>
                  <a:txBody>
                    <a:bodyPr/>
                    <a:lstStyle/>
                    <a:p>
                      <a:pPr marL="0" marR="0">
                        <a:spcBef>
                          <a:spcPts val="0"/>
                        </a:spcBef>
                        <a:spcAft>
                          <a:spcPts val="0"/>
                        </a:spcAft>
                      </a:pPr>
                      <a:r>
                        <a:rPr lang="en-US" sz="2700" dirty="0">
                          <a:solidFill>
                            <a:schemeClr val="tx1"/>
                          </a:solidFill>
                          <a:latin typeface="Arial"/>
                          <a:ea typeface="Times New Roman"/>
                          <a:cs typeface="Times New Roman"/>
                        </a:rPr>
                        <a:t>Registered</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14</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7,000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12 to 19 OT</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632">
                <a:tc>
                  <a:txBody>
                    <a:bodyPr/>
                    <a:lstStyle/>
                    <a:p>
                      <a:pPr marL="0" marR="0">
                        <a:spcBef>
                          <a:spcPts val="0"/>
                        </a:spcBef>
                        <a:spcAft>
                          <a:spcPts val="0"/>
                        </a:spcAft>
                      </a:pPr>
                      <a:r>
                        <a:rPr lang="en-US" sz="2700" dirty="0">
                          <a:solidFill>
                            <a:schemeClr val="tx1"/>
                          </a:solidFill>
                          <a:latin typeface="Arial"/>
                          <a:ea typeface="Times New Roman"/>
                          <a:cs typeface="Times New Roman"/>
                        </a:rPr>
                        <a:t>Certified</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6</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3,000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9 to 31 OT</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632">
                <a:tc>
                  <a:txBody>
                    <a:bodyPr/>
                    <a:lstStyle/>
                    <a:p>
                      <a:pPr marL="0" marR="0">
                        <a:spcBef>
                          <a:spcPts val="0"/>
                        </a:spcBef>
                        <a:spcAft>
                          <a:spcPts val="0"/>
                        </a:spcAft>
                      </a:pPr>
                      <a:r>
                        <a:rPr lang="en-US" sz="2700" dirty="0">
                          <a:solidFill>
                            <a:schemeClr val="tx1"/>
                          </a:solidFill>
                          <a:latin typeface="Arial"/>
                          <a:ea typeface="Times New Roman"/>
                          <a:cs typeface="Times New Roman"/>
                        </a:rPr>
                        <a:t>QA</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10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5,000</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700" dirty="0">
                          <a:solidFill>
                            <a:schemeClr val="tx1"/>
                          </a:solidFill>
                          <a:latin typeface="Arial"/>
                          <a:ea typeface="Times New Roman"/>
                          <a:cs typeface="Times New Roman"/>
                        </a:rPr>
                        <a:t>NA</a:t>
                      </a:r>
                      <a:endParaRPr lang="en-US" sz="2700" dirty="0">
                        <a:solidFill>
                          <a:schemeClr val="tx1"/>
                        </a:solidFill>
                        <a:latin typeface="Times New Roman"/>
                        <a:ea typeface="Times New Roman"/>
                        <a:cs typeface="Times New Roman"/>
                      </a:endParaRPr>
                    </a:p>
                  </a:txBody>
                  <a:tcPr marL="65191" marR="651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4</a:t>
            </a:fld>
            <a:endParaRPr lang="en-US"/>
          </a:p>
        </p:txBody>
      </p:sp>
    </p:spTree>
    <p:extLst>
      <p:ext uri="{BB962C8B-B14F-4D97-AF65-F5344CB8AC3E}">
        <p14:creationId xmlns:p14="http://schemas.microsoft.com/office/powerpoint/2010/main" val="543901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pPr eaLnBrk="1" fontAlgn="auto" hangingPunct="1">
              <a:spcAft>
                <a:spcPts val="0"/>
              </a:spcAft>
              <a:defRPr/>
            </a:pPr>
            <a:r>
              <a:rPr lang="en-US" u="sng" dirty="0" smtClean="0">
                <a:effectLst>
                  <a:outerShdw blurRad="38100" dist="38100" dir="2700000" algn="tl">
                    <a:srgbClr val="000000">
                      <a:alpha val="43137"/>
                    </a:srgbClr>
                  </a:outerShdw>
                </a:effectLst>
              </a:rPr>
              <a:t>Modern Interpretations</a:t>
            </a:r>
          </a:p>
        </p:txBody>
      </p:sp>
      <p:sp>
        <p:nvSpPr>
          <p:cNvPr id="67587" name="Rectangle 3"/>
          <p:cNvSpPr>
            <a:spLocks noGrp="1" noChangeArrowheads="1"/>
          </p:cNvSpPr>
          <p:nvPr>
            <p:ph idx="1"/>
          </p:nvPr>
        </p:nvSpPr>
        <p:spPr>
          <a:xfrm>
            <a:off x="457200" y="1524000"/>
            <a:ext cx="5332899" cy="4648200"/>
          </a:xfrm>
        </p:spPr>
        <p:txBody>
          <a:bodyPr/>
          <a:lstStyle/>
          <a:p>
            <a:pPr>
              <a:buClr>
                <a:schemeClr val="tx1"/>
              </a:buClr>
            </a:pPr>
            <a:r>
              <a:rPr lang="en-US" dirty="0"/>
              <a:t>OECD Seed Schemes </a:t>
            </a:r>
            <a:r>
              <a:rPr lang="en-US" dirty="0" smtClean="0"/>
              <a:t>and Accreditation</a:t>
            </a:r>
            <a:endParaRPr lang="en-US" dirty="0"/>
          </a:p>
          <a:p>
            <a:pPr eaLnBrk="1" hangingPunct="1">
              <a:buClr>
                <a:schemeClr val="tx1"/>
              </a:buClr>
            </a:pPr>
            <a:r>
              <a:rPr lang="en-US" dirty="0" smtClean="0"/>
              <a:t>Pre-Foundation</a:t>
            </a:r>
          </a:p>
          <a:p>
            <a:pPr>
              <a:buClr>
                <a:schemeClr val="tx1"/>
              </a:buClr>
            </a:pPr>
            <a:r>
              <a:rPr lang="en-US" dirty="0" smtClean="0"/>
              <a:t>Parent</a:t>
            </a:r>
            <a:endParaRPr lang="en-US" dirty="0"/>
          </a:p>
          <a:p>
            <a:pPr eaLnBrk="1" hangingPunct="1">
              <a:buClr>
                <a:schemeClr val="tx1"/>
              </a:buClr>
            </a:pPr>
            <a:r>
              <a:rPr lang="en-US" dirty="0" smtClean="0"/>
              <a:t>Commercial</a:t>
            </a:r>
          </a:p>
          <a:p>
            <a:pPr eaLnBrk="1" hangingPunct="1">
              <a:buClr>
                <a:schemeClr val="tx1"/>
              </a:buClr>
            </a:pPr>
            <a:r>
              <a:rPr lang="en-US" dirty="0" smtClean="0"/>
              <a:t>Quality </a:t>
            </a:r>
            <a:r>
              <a:rPr lang="en-US" dirty="0"/>
              <a:t>Assurance (QA)</a:t>
            </a:r>
          </a:p>
          <a:p>
            <a:pPr eaLnBrk="1" hangingPunct="1">
              <a:buClr>
                <a:schemeClr val="tx1"/>
              </a:buClr>
            </a:pPr>
            <a:r>
              <a:rPr lang="en-US" dirty="0"/>
              <a:t>Identity Preservation (IP)</a:t>
            </a:r>
          </a:p>
          <a:p>
            <a:pPr lvl="1" eaLnBrk="1" hangingPunct="1">
              <a:buClr>
                <a:schemeClr val="tx1"/>
              </a:buClr>
              <a:buFont typeface="Wingdings 2" pitchFamily="18" charset="2"/>
              <a:buNone/>
            </a:pPr>
            <a:endParaRPr lang="en-US" sz="2000" dirty="0" smtClean="0"/>
          </a:p>
        </p:txBody>
      </p:sp>
      <p:pic>
        <p:nvPicPr>
          <p:cNvPr id="8" name="Picture 11" descr="U:\Marketing\Qual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53" y="2278388"/>
            <a:ext cx="3857694" cy="1834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Marketing\Cert_FirstG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46" y="2765259"/>
            <a:ext cx="3857694" cy="18093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5</a:t>
            </a:fld>
            <a:endParaRPr lang="en-US"/>
          </a:p>
        </p:txBody>
      </p:sp>
    </p:spTree>
    <p:extLst>
      <p:ext uri="{BB962C8B-B14F-4D97-AF65-F5344CB8AC3E}">
        <p14:creationId xmlns:p14="http://schemas.microsoft.com/office/powerpoint/2010/main" val="3909715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r>
              <a:rPr lang="en-US" smtClean="0"/>
              <a:t>Slide </a:t>
            </a:r>
            <a:fld id="{F5E34BD3-419A-4213-B533-A2C41B289A95}" type="slidenum">
              <a:rPr lang="en-US" smtClean="0"/>
              <a:pPr/>
              <a:t>6</a:t>
            </a:fld>
            <a:endParaRPr lang="en-US"/>
          </a:p>
        </p:txBody>
      </p:sp>
      <p:pic>
        <p:nvPicPr>
          <p:cNvPr id="12290" name="Picture 2" descr="U:\My Pictures\Devices Download Files\IMG00379.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84" b="21052"/>
          <a:stretch/>
        </p:blipFill>
        <p:spPr bwMode="auto">
          <a:xfrm>
            <a:off x="0" y="205740"/>
            <a:ext cx="9144000" cy="665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005" y="575650"/>
            <a:ext cx="8894618" cy="1569660"/>
          </a:xfrm>
          <a:prstGeom prst="rect">
            <a:avLst/>
          </a:prstGeom>
        </p:spPr>
        <p:txBody>
          <a:bodyPr wrap="square">
            <a:spAutoFit/>
          </a:bodyPr>
          <a:lstStyle/>
          <a:p>
            <a:pPr lvl="1"/>
            <a:r>
              <a:rPr lang="en-US" sz="3200" b="1" dirty="0"/>
              <a:t>Phenotypic off-types may suggest poor quality control on the part of the breeder, the multiplier or the conditioner. </a:t>
            </a:r>
          </a:p>
        </p:txBody>
      </p:sp>
    </p:spTree>
    <p:extLst>
      <p:ext uri="{BB962C8B-B14F-4D97-AF65-F5344CB8AC3E}">
        <p14:creationId xmlns:p14="http://schemas.microsoft.com/office/powerpoint/2010/main" val="1422447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Breeding - Purity and Identity </a:t>
            </a:r>
            <a:endParaRPr lang="en-US" dirty="0" smtClean="0"/>
          </a:p>
        </p:txBody>
      </p:sp>
      <p:sp>
        <p:nvSpPr>
          <p:cNvPr id="33794" name="Content Placeholder 2"/>
          <p:cNvSpPr>
            <a:spLocks noGrp="1"/>
          </p:cNvSpPr>
          <p:nvPr>
            <p:ph idx="1"/>
          </p:nvPr>
        </p:nvSpPr>
        <p:spPr>
          <a:xfrm>
            <a:off x="457200" y="1600200"/>
            <a:ext cx="3886200" cy="4525963"/>
          </a:xfrm>
        </p:spPr>
        <p:txBody>
          <a:bodyPr/>
          <a:lstStyle/>
          <a:p>
            <a:r>
              <a:rPr lang="en-US" dirty="0" smtClean="0"/>
              <a:t>Census Testing</a:t>
            </a:r>
          </a:p>
          <a:p>
            <a:pPr lvl="1"/>
            <a:r>
              <a:rPr lang="en-US" dirty="0" smtClean="0"/>
              <a:t>Parents </a:t>
            </a:r>
          </a:p>
          <a:p>
            <a:pPr lvl="1"/>
            <a:r>
              <a:rPr lang="en-US" dirty="0" smtClean="0"/>
              <a:t>F1 Plants</a:t>
            </a:r>
            <a:endParaRPr lang="en-US" dirty="0"/>
          </a:p>
          <a:p>
            <a:pPr lvl="1"/>
            <a:r>
              <a:rPr lang="en-US" dirty="0" smtClean="0"/>
              <a:t>Selections allowed to self</a:t>
            </a:r>
            <a:endParaRPr lang="en-US" dirty="0" smtClean="0"/>
          </a:p>
          <a:p>
            <a:endParaRPr lang="en-US" dirty="0" smtClean="0"/>
          </a:p>
          <a:p>
            <a:endParaRPr lang="en-US" dirty="0" smtClean="0"/>
          </a:p>
          <a:p>
            <a:endParaRPr lang="en-US" dirty="0" smtClean="0"/>
          </a:p>
        </p:txBody>
      </p:sp>
      <p:pic>
        <p:nvPicPr>
          <p:cNvPr id="33795" name="Picture 3" descr="DSC00667.JPG"/>
          <p:cNvPicPr>
            <a:picLocks noChangeAspect="1"/>
          </p:cNvPicPr>
          <p:nvPr/>
        </p:nvPicPr>
        <p:blipFill>
          <a:blip r:embed="rId3" cstate="print"/>
          <a:srcRect/>
          <a:stretch>
            <a:fillRect/>
          </a:stretch>
        </p:blipFill>
        <p:spPr bwMode="auto">
          <a:xfrm>
            <a:off x="4343400" y="1371600"/>
            <a:ext cx="4086225" cy="457939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7</a:t>
            </a:fld>
            <a:endParaRPr lang="en-US"/>
          </a:p>
        </p:txBody>
      </p:sp>
    </p:spTree>
    <p:extLst>
      <p:ext uri="{BB962C8B-B14F-4D97-AF65-F5344CB8AC3E}">
        <p14:creationId xmlns:p14="http://schemas.microsoft.com/office/powerpoint/2010/main" val="115742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Breeding - Purity and Identity </a:t>
            </a:r>
            <a:endParaRPr lang="en-US" dirty="0" smtClean="0"/>
          </a:p>
        </p:txBody>
      </p:sp>
      <p:sp>
        <p:nvSpPr>
          <p:cNvPr id="33794" name="Content Placeholder 2"/>
          <p:cNvSpPr>
            <a:spLocks noGrp="1"/>
          </p:cNvSpPr>
          <p:nvPr>
            <p:ph idx="1"/>
          </p:nvPr>
        </p:nvSpPr>
        <p:spPr>
          <a:xfrm>
            <a:off x="457200" y="1600200"/>
            <a:ext cx="3886200" cy="4525963"/>
          </a:xfrm>
        </p:spPr>
        <p:txBody>
          <a:bodyPr/>
          <a:lstStyle/>
          <a:p>
            <a:r>
              <a:rPr lang="en-US" dirty="0"/>
              <a:t>Census Testing</a:t>
            </a:r>
          </a:p>
          <a:p>
            <a:pPr lvl="1"/>
            <a:r>
              <a:rPr lang="en-US" dirty="0"/>
              <a:t>Parents </a:t>
            </a:r>
          </a:p>
          <a:p>
            <a:pPr lvl="1"/>
            <a:r>
              <a:rPr lang="en-US" dirty="0"/>
              <a:t>F1 Plants</a:t>
            </a:r>
          </a:p>
          <a:p>
            <a:pPr lvl="1"/>
            <a:r>
              <a:rPr lang="en-US" dirty="0" err="1"/>
              <a:t>Selfing</a:t>
            </a:r>
            <a:r>
              <a:rPr lang="en-US" dirty="0"/>
              <a:t> Selections</a:t>
            </a:r>
          </a:p>
          <a:p>
            <a:pPr marL="457200" lvl="1" indent="0">
              <a:buNone/>
            </a:pPr>
            <a:endParaRPr lang="en-US" dirty="0" smtClean="0"/>
          </a:p>
          <a:p>
            <a:endParaRPr lang="en-US" dirty="0" smtClean="0"/>
          </a:p>
          <a:p>
            <a:pPr marL="0" indent="0">
              <a:buNone/>
            </a:pPr>
            <a:endParaRPr lang="en-US" dirty="0" smtClean="0"/>
          </a:p>
          <a:p>
            <a:endParaRPr lang="en-US" dirty="0" smtClean="0"/>
          </a:p>
        </p:txBody>
      </p:sp>
      <p:pic>
        <p:nvPicPr>
          <p:cNvPr id="5" name="Picture 4" descr="DSC02272.JPG"/>
          <p:cNvPicPr>
            <a:picLocks noGrp="1" noChangeAspect="1"/>
          </p:cNvPicPr>
          <p:nvPr isPhoto="1"/>
        </p:nvPicPr>
        <p:blipFill>
          <a:blip r:embed="rId3" cstate="print">
            <a:lum/>
          </a:blip>
          <a:stretch>
            <a:fillRect/>
          </a:stretch>
        </p:blipFill>
        <p:spPr>
          <a:xfrm>
            <a:off x="4343400" y="1999209"/>
            <a:ext cx="4383581" cy="3287686"/>
          </a:xfrm>
          <a:prstGeom prst="rect">
            <a:avLst/>
          </a:prstGeom>
          <a:noFill/>
          <a:ln>
            <a:noFill/>
          </a:ln>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8</a:t>
            </a:fld>
            <a:endParaRPr lang="en-US"/>
          </a:p>
        </p:txBody>
      </p:sp>
    </p:spTree>
    <p:extLst>
      <p:ext uri="{BB962C8B-B14F-4D97-AF65-F5344CB8AC3E}">
        <p14:creationId xmlns:p14="http://schemas.microsoft.com/office/powerpoint/2010/main" val="2736413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t>Breeding - Purity and Identity </a:t>
            </a:r>
            <a:endParaRPr lang="en-US" dirty="0" smtClean="0"/>
          </a:p>
        </p:txBody>
      </p:sp>
      <p:sp>
        <p:nvSpPr>
          <p:cNvPr id="38914" name="Content Placeholder 2"/>
          <p:cNvSpPr>
            <a:spLocks noGrp="1"/>
          </p:cNvSpPr>
          <p:nvPr>
            <p:ph idx="1"/>
          </p:nvPr>
        </p:nvSpPr>
        <p:spPr>
          <a:xfrm>
            <a:off x="4621876" y="1600189"/>
            <a:ext cx="4522124" cy="4525963"/>
          </a:xfrm>
        </p:spPr>
        <p:txBody>
          <a:bodyPr/>
          <a:lstStyle/>
          <a:p>
            <a:r>
              <a:rPr lang="en-US" dirty="0" smtClean="0"/>
              <a:t>Bulk Tissue Screening</a:t>
            </a:r>
          </a:p>
          <a:p>
            <a:pPr lvl="1"/>
            <a:r>
              <a:rPr lang="en-US" dirty="0" smtClean="0"/>
              <a:t>Recipient rows</a:t>
            </a:r>
          </a:p>
          <a:p>
            <a:pPr lvl="1"/>
            <a:r>
              <a:rPr lang="en-US" dirty="0" smtClean="0"/>
              <a:t>Populations</a:t>
            </a:r>
          </a:p>
          <a:p>
            <a:pPr lvl="1"/>
            <a:r>
              <a:rPr lang="en-US" dirty="0" smtClean="0"/>
              <a:t>Breeder seed</a:t>
            </a:r>
          </a:p>
        </p:txBody>
      </p:sp>
      <p:pic>
        <p:nvPicPr>
          <p:cNvPr id="7" name="Picture 6" descr="DSCN0156.JPG"/>
          <p:cNvPicPr>
            <a:picLocks noChangeAspect="1"/>
          </p:cNvPicPr>
          <p:nvPr/>
        </p:nvPicPr>
        <p:blipFill rotWithShape="1">
          <a:blip r:embed="rId3" cstate="print"/>
          <a:srcRect l="58175" t="41909" r="511" b="12706"/>
          <a:stretch/>
        </p:blipFill>
        <p:spPr>
          <a:xfrm>
            <a:off x="706579" y="1949313"/>
            <a:ext cx="3865419" cy="3184713"/>
          </a:xfrm>
          <a:prstGeom prst="rect">
            <a:avLst/>
          </a:prstGeom>
        </p:spPr>
      </p:pic>
      <p:sp>
        <p:nvSpPr>
          <p:cNvPr id="2" name="Slide Number Placeholder 1"/>
          <p:cNvSpPr>
            <a:spLocks noGrp="1"/>
          </p:cNvSpPr>
          <p:nvPr>
            <p:ph type="sldNum" sz="quarter" idx="12"/>
          </p:nvPr>
        </p:nvSpPr>
        <p:spPr/>
        <p:txBody>
          <a:bodyPr/>
          <a:lstStyle/>
          <a:p>
            <a:r>
              <a:rPr lang="en-US" smtClean="0"/>
              <a:t>Slide </a:t>
            </a:r>
            <a:fld id="{F5E34BD3-419A-4213-B533-A2C41B289A95}" type="slidenum">
              <a:rPr lang="en-US" smtClean="0"/>
              <a:pPr/>
              <a:t>9</a:t>
            </a:fld>
            <a:endParaRPr lang="en-US"/>
          </a:p>
        </p:txBody>
      </p:sp>
    </p:spTree>
    <p:extLst>
      <p:ext uri="{BB962C8B-B14F-4D97-AF65-F5344CB8AC3E}">
        <p14:creationId xmlns:p14="http://schemas.microsoft.com/office/powerpoint/2010/main" val="111106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 slide">
  <a:themeElements>
    <a:clrScheme name="Small IFBic lower lef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Small IFBic lower lef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ll IFBic lower lef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TotalTime>
  <Words>1838</Words>
  <Application>Microsoft Office PowerPoint</Application>
  <PresentationFormat>On-screen Show (4:3)</PresentationFormat>
  <Paragraphs>372</Paragraphs>
  <Slides>36</Slides>
  <Notes>27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Standard slide</vt:lpstr>
      <vt:lpstr>PowerPoint Presentation</vt:lpstr>
      <vt:lpstr>What was the objective?</vt:lpstr>
      <vt:lpstr>Traditional of Seed Certification</vt:lpstr>
      <vt:lpstr>Phenotypic Standards - Soybean</vt:lpstr>
      <vt:lpstr>Modern Interpretations</vt:lpstr>
      <vt:lpstr>PowerPoint Presentation</vt:lpstr>
      <vt:lpstr>Breeding - Purity and Identity </vt:lpstr>
      <vt:lpstr>Breeding - Purity and Identity </vt:lpstr>
      <vt:lpstr>Breeding - Purity and Identity </vt:lpstr>
      <vt:lpstr>Breeding - Purity and Identity </vt:lpstr>
      <vt:lpstr>Breeding - Purity and Identity </vt:lpstr>
      <vt:lpstr>Breeding - Purity and Identity </vt:lpstr>
      <vt:lpstr>Seed Production – Varieties</vt:lpstr>
      <vt:lpstr>Seed Production - Hybrids</vt:lpstr>
      <vt:lpstr>Seed Production - Identity and Purity</vt:lpstr>
      <vt:lpstr>Production - Identity and Purity</vt:lpstr>
      <vt:lpstr>Identity Preserved - IP</vt:lpstr>
      <vt:lpstr>Testing Continuum</vt:lpstr>
      <vt:lpstr>Common Tissue Sampling Techniques</vt:lpstr>
      <vt:lpstr>For Best Results</vt:lpstr>
      <vt:lpstr>For Best Results</vt:lpstr>
      <vt:lpstr>For Best Results</vt:lpstr>
      <vt:lpstr>For Best Results</vt:lpstr>
      <vt:lpstr>Safety</vt:lpstr>
      <vt:lpstr>Objective</vt:lpstr>
      <vt:lpstr>Realization</vt:lpstr>
      <vt:lpstr>Summary of Selected Tissue  Sampling Techniques</vt:lpstr>
      <vt:lpstr>Tube Sampling</vt:lpstr>
      <vt:lpstr>Hand Sample</vt:lpstr>
      <vt:lpstr>Harris Uni-Core™ Tool</vt:lpstr>
      <vt:lpstr>Eppendorf Cap Sampling</vt:lpstr>
      <vt:lpstr>Tube Sampling</vt:lpstr>
      <vt:lpstr>PowerPoint Presentation</vt:lpstr>
      <vt:lpstr>Harris Uni-Core™</vt:lpstr>
      <vt:lpstr>PowerPoint Presentation</vt:lpstr>
      <vt:lpstr>PowerPoint Presentation</vt:lpstr>
    </vt:vector>
  </TitlesOfParts>
  <Company>AACC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Agnes Walker</dc:creator>
  <cp:lastModifiedBy>dougm</cp:lastModifiedBy>
  <cp:revision>84</cp:revision>
  <cp:lastPrinted>2014-05-13T15:29:55Z</cp:lastPrinted>
  <dcterms:created xsi:type="dcterms:W3CDTF">2014-04-14T16:54:44Z</dcterms:created>
  <dcterms:modified xsi:type="dcterms:W3CDTF">2015-02-10T15:09:57Z</dcterms:modified>
</cp:coreProperties>
</file>