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76" r:id="rId3"/>
    <p:sldId id="259" r:id="rId4"/>
    <p:sldId id="257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08" r:id="rId20"/>
    <p:sldId id="296" r:id="rId21"/>
    <p:sldId id="299" r:id="rId22"/>
    <p:sldId id="297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9" r:id="rId33"/>
    <p:sldId id="269" r:id="rId34"/>
    <p:sldId id="293" r:id="rId35"/>
    <p:sldId id="270" r:id="rId36"/>
    <p:sldId id="271" r:id="rId37"/>
    <p:sldId id="310" r:id="rId38"/>
    <p:sldId id="295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4"/>
    </p:cViewPr>
  </p:sorterViewPr>
  <p:notesViewPr>
    <p:cSldViewPr>
      <p:cViewPr varScale="1">
        <p:scale>
          <a:sx n="68" d="100"/>
          <a:sy n="68" d="100"/>
        </p:scale>
        <p:origin x="289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00200" y="143166"/>
            <a:ext cx="36576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400" b="1" dirty="0"/>
              <a:t>2018 SCST Genetic Testing Super 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63000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6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5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6003E-DE01-4BAE-A849-603BECDA2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5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C6A6-3E17-47FA-974E-B42F5C0B4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0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5A18-5501-4439-AAA3-2522FEAD1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90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B25A-508E-4198-80A4-D53BD6803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13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4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5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93C7-F68E-4A7F-9A62-9D3F79EAA9E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F5EA-1684-48F2-AAC4-F062A1C9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Germination: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Planting and Classifying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Michael </a:t>
            </a:r>
            <a:r>
              <a:rPr lang="en-US" sz="2800" dirty="0" err="1"/>
              <a:t>Stahr</a:t>
            </a:r>
            <a:endParaRPr lang="en-US" sz="2800" dirty="0"/>
          </a:p>
          <a:p>
            <a:r>
              <a:rPr lang="en-US" sz="2800" dirty="0"/>
              <a:t>2024 Super Workshop</a:t>
            </a:r>
          </a:p>
        </p:txBody>
      </p:sp>
    </p:spTree>
    <p:extLst>
      <p:ext uri="{BB962C8B-B14F-4D97-AF65-F5344CB8AC3E}">
        <p14:creationId xmlns:p14="http://schemas.microsoft.com/office/powerpoint/2010/main" val="356754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New with Rule Change (in 2002)</a:t>
            </a:r>
            <a:r>
              <a:rPr lang="en-US" altLang="en-US"/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/>
              <a:t>Seedlings are abnormal with following damage to  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coleoptile </a:t>
            </a:r>
            <a:r>
              <a:rPr lang="en-US" sz="2800" u="sng"/>
              <a:t>if the first leaf has not emerged</a:t>
            </a:r>
            <a:r>
              <a:rPr lang="en-US" sz="2800"/>
              <a:t> at time of 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evaluation:</a:t>
            </a:r>
          </a:p>
          <a:p>
            <a:pPr eaLnBrk="1" hangingPunct="1">
              <a:buFontTx/>
              <a:buNone/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tip damaged or missing</a:t>
            </a:r>
          </a:p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split for more than 1/3 of length from tip</a:t>
            </a:r>
          </a:p>
          <a:p>
            <a:pPr eaLnBrk="1" hangingPunct="1">
              <a:buFontTx/>
              <a:buNone/>
              <a:defRPr/>
            </a:pPr>
            <a:endParaRPr lang="en-US" sz="2800"/>
          </a:p>
          <a:p>
            <a:pPr eaLnBrk="1" hangingPunct="1">
              <a:buFontTx/>
              <a:buNone/>
              <a:defRPr/>
            </a:pPr>
            <a:r>
              <a:rPr lang="en-US" sz="280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723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alf-filled coleopt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/>
        </p:blipFill>
        <p:spPr bwMode="auto">
          <a:xfrm>
            <a:off x="838200" y="0"/>
            <a:ext cx="2860675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429000" y="2057400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298825" y="449263"/>
            <a:ext cx="500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495800" y="3810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Half-Filled Coleoptiles</a:t>
            </a:r>
          </a:p>
        </p:txBody>
      </p:sp>
      <p:pic>
        <p:nvPicPr>
          <p:cNvPr id="21510" name="Picture 9" descr="h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6843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62400" y="1295400"/>
            <a:ext cx="5181600" cy="210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The primary leaf must be more than half-way up the </a:t>
            </a:r>
            <a:r>
              <a:rPr lang="en-US" sz="2400" dirty="0" err="1"/>
              <a:t>coleoptile</a:t>
            </a:r>
            <a:r>
              <a:rPr lang="en-US" sz="2400" dirty="0"/>
              <a:t> to be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normal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Measurement is from the node to the tip of the </a:t>
            </a:r>
            <a:r>
              <a:rPr lang="en-US" sz="2400" dirty="0" err="1"/>
              <a:t>coleoptile</a:t>
            </a:r>
            <a:r>
              <a:rPr lang="en-US" sz="2400" dirty="0"/>
              <a:t>.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3886200" y="4114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Node</a:t>
            </a:r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H="1" flipV="1">
            <a:off x="3276600" y="38100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4" name="Picture 13" descr="sm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5826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4" descr="half 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20224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971800" y="1828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>
            <a:off x="2438400" y="2057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8"/>
          <p:cNvSpPr>
            <a:spLocks noChangeShapeType="1"/>
          </p:cNvSpPr>
          <p:nvPr/>
        </p:nvSpPr>
        <p:spPr bwMode="auto">
          <a:xfrm>
            <a:off x="2438400" y="1981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5181600" y="480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381000" y="46482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Doesn’t apply to field corn</a:t>
            </a:r>
          </a:p>
        </p:txBody>
      </p:sp>
    </p:spTree>
    <p:extLst>
      <p:ext uri="{BB962C8B-B14F-4D97-AF65-F5344CB8AC3E}">
        <p14:creationId xmlns:p14="http://schemas.microsoft.com/office/powerpoint/2010/main" val="214745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ecayed sh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73500"/>
            <a:ext cx="3581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damaged s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4290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Damaged shoot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733800" y="38862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Decayed shoots</a:t>
            </a:r>
            <a:r>
              <a:rPr lang="en-US" altLang="en-US" sz="2000"/>
              <a:t>       </a:t>
            </a:r>
            <a:r>
              <a:rPr lang="en-US" altLang="en-US" sz="1600"/>
              <a:t>(from primary infection).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066800" y="2590800"/>
            <a:ext cx="42672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All seedlings on this page should be classified as </a:t>
            </a: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abnormal</a:t>
            </a:r>
            <a:r>
              <a:rPr lang="en-US" sz="2000"/>
              <a:t> on a warm germination test.</a:t>
            </a:r>
          </a:p>
        </p:txBody>
      </p:sp>
      <p:pic>
        <p:nvPicPr>
          <p:cNvPr id="22535" name="Picture 9" descr="Decayed seedling draw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6944" r="5515" b="24306"/>
          <a:stretch>
            <a:fillRect/>
          </a:stretch>
        </p:blipFill>
        <p:spPr>
          <a:xfrm>
            <a:off x="6172200" y="4021138"/>
            <a:ext cx="2895600" cy="2298700"/>
          </a:xfrm>
          <a:noFill/>
        </p:spPr>
      </p:pic>
      <p:pic>
        <p:nvPicPr>
          <p:cNvPr id="22536" name="Picture 12" descr="Root defects draw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534" r="7031" b="7602"/>
          <a:stretch>
            <a:fillRect/>
          </a:stretch>
        </p:blipFill>
        <p:spPr>
          <a:xfrm>
            <a:off x="5943600" y="84138"/>
            <a:ext cx="3048000" cy="2817812"/>
          </a:xfrm>
          <a:noFill/>
        </p:spPr>
      </p:pic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733800" y="50292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Typical?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                   Non-Typical?</a:t>
            </a:r>
          </a:p>
        </p:txBody>
      </p:sp>
      <p:pic>
        <p:nvPicPr>
          <p:cNvPr id="22538" name="Picture 15" descr="AOSA 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152400"/>
            <a:ext cx="582613" cy="582613"/>
          </a:xfrm>
          <a:noFill/>
        </p:spPr>
      </p:pic>
    </p:spTree>
    <p:extLst>
      <p:ext uri="{BB962C8B-B14F-4D97-AF65-F5344CB8AC3E}">
        <p14:creationId xmlns:p14="http://schemas.microsoft.com/office/powerpoint/2010/main" val="169399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dly shred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3400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4419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Badly shredded leaves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52400" y="4876800"/>
            <a:ext cx="3581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    Leaves split or shredded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          at least one-half.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460500" y="5791200"/>
            <a:ext cx="585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Amount of split not designated in </a:t>
            </a:r>
            <a:r>
              <a:rPr lang="en-US" altLang="en-US" sz="2000" u="sng" dirty="0"/>
              <a:t>word</a:t>
            </a:r>
            <a:r>
              <a:rPr lang="en-US" altLang="en-US" sz="2000" dirty="0"/>
              <a:t> description.</a:t>
            </a:r>
          </a:p>
        </p:txBody>
      </p:sp>
      <p:pic>
        <p:nvPicPr>
          <p:cNvPr id="23558" name="Picture 7" descr="shoot defect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225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sm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419600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aosa shredded le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50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7010400" y="3048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/>
              <a:t>Slight Damage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7620000" y="6096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4191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Normal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09800" y="7620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                Normal</a:t>
            </a:r>
            <a:r>
              <a:rPr lang="en-US" altLang="en-US" sz="240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 </a:t>
            </a:r>
            <a:r>
              <a:rPr lang="en-US" altLang="en-US" sz="1400">
                <a:latin typeface="Times New Roman" pitchFamily="18" charset="0"/>
              </a:rPr>
              <a:t>(leaf curled due to test conditions)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00800" y="8985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Abnormal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848600" y="2133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Abnormal</a:t>
            </a:r>
          </a:p>
        </p:txBody>
      </p:sp>
      <p:pic>
        <p:nvPicPr>
          <p:cNvPr id="24583" name="Picture 7" descr="s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5826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8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l da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3"/>
          <a:stretch/>
        </p:blipFill>
        <p:spPr bwMode="auto">
          <a:xfrm>
            <a:off x="177800" y="548640"/>
            <a:ext cx="32512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0" y="152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Coleoptile damage</a:t>
            </a:r>
            <a:r>
              <a:rPr lang="en-US" alt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25604" name="Picture 4" descr="caught in c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"/>
          <a:stretch/>
        </p:blipFill>
        <p:spPr bwMode="auto">
          <a:xfrm>
            <a:off x="7218363" y="152400"/>
            <a:ext cx="1828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29000" y="914400"/>
            <a:ext cx="38862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Previously, AOSA was not concerned with the coleoptile damage on any of these seedlings.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ISTA would have called them all abnormal.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Now seedlings 1 &amp; 2 are normal if leaves not badly shredded.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Seedling 3 is always abnormal.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5606" name="Picture 6" descr="sm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5826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9600" y="42513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Normal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09800" y="9906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Abnormal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838200" y="40386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371600" y="41148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5608" idx="2"/>
          </p:cNvCxnSpPr>
          <p:nvPr/>
        </p:nvCxnSpPr>
        <p:spPr>
          <a:xfrm>
            <a:off x="2819400" y="13874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819400" y="1387475"/>
            <a:ext cx="152400" cy="2127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6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oleoptile da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8"/>
          <a:stretch/>
        </p:blipFill>
        <p:spPr bwMode="auto">
          <a:xfrm>
            <a:off x="228600" y="304800"/>
            <a:ext cx="624840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861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 dirty="0">
                <a:latin typeface="Times New Roman" pitchFamily="18" charset="0"/>
              </a:rPr>
              <a:t>First leaf has not emerged</a:t>
            </a:r>
            <a:r>
              <a:rPr lang="en-US" altLang="en-US" sz="24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	Coleoptile tip damaged or missing.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447800" y="2743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All seedlings abnormal.</a:t>
            </a:r>
          </a:p>
        </p:txBody>
      </p:sp>
    </p:spTree>
    <p:extLst>
      <p:ext uri="{BB962C8B-B14F-4D97-AF65-F5344CB8AC3E}">
        <p14:creationId xmlns:p14="http://schemas.microsoft.com/office/powerpoint/2010/main" val="112780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oleoptile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724" r="1456"/>
          <a:stretch>
            <a:fillRect/>
          </a:stretch>
        </p:blipFill>
        <p:spPr bwMode="auto">
          <a:xfrm>
            <a:off x="1676400" y="152400"/>
            <a:ext cx="7205663" cy="616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Line 11"/>
          <p:cNvSpPr>
            <a:spLocks noChangeShapeType="1"/>
          </p:cNvSpPr>
          <p:nvPr/>
        </p:nvSpPr>
        <p:spPr bwMode="auto">
          <a:xfrm>
            <a:off x="4343400" y="3810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0" y="6324600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First two seedlings normal </a:t>
            </a:r>
            <a:r>
              <a:rPr lang="en-US" altLang="en-US" sz="2000" u="sng">
                <a:latin typeface="Times New Roman" pitchFamily="18" charset="0"/>
              </a:rPr>
              <a:t>regardless</a:t>
            </a:r>
            <a:r>
              <a:rPr lang="en-US" altLang="en-US" sz="2000">
                <a:latin typeface="Times New Roman" pitchFamily="18" charset="0"/>
              </a:rPr>
              <a:t> of coleoptile damage</a:t>
            </a:r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152400" y="1108075"/>
            <a:ext cx="1447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Intact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or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Slight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Damage</a:t>
            </a:r>
          </a:p>
        </p:txBody>
      </p:sp>
      <p:sp>
        <p:nvSpPr>
          <p:cNvPr id="27654" name="Line 19"/>
          <p:cNvSpPr>
            <a:spLocks noChangeShapeType="1"/>
          </p:cNvSpPr>
          <p:nvPr/>
        </p:nvSpPr>
        <p:spPr bwMode="auto">
          <a:xfrm flipV="1">
            <a:off x="2209800" y="4800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5" name="Picture 21" descr="s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22"/>
          <p:cNvSpPr txBox="1">
            <a:spLocks noChangeArrowheads="1"/>
          </p:cNvSpPr>
          <p:nvPr/>
        </p:nvSpPr>
        <p:spPr bwMode="auto">
          <a:xfrm>
            <a:off x="2895600" y="5226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Normal</a:t>
            </a:r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6172200" y="54102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pitchFamily="18" charset="0"/>
              </a:rPr>
              <a:t>Abnormal?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27658" name="Line 26"/>
          <p:cNvSpPr>
            <a:spLocks noChangeShapeType="1"/>
          </p:cNvSpPr>
          <p:nvPr/>
        </p:nvSpPr>
        <p:spPr bwMode="auto">
          <a:xfrm>
            <a:off x="5029200" y="4038600"/>
            <a:ext cx="3810000" cy="1828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 flipV="1">
            <a:off x="4953000" y="3962400"/>
            <a:ext cx="3657600" cy="1752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 flipV="1">
            <a:off x="2362200" y="1295400"/>
            <a:ext cx="6629400" cy="1905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2362200" y="685800"/>
            <a:ext cx="6400800" cy="2514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Text Box 30"/>
          <p:cNvSpPr txBox="1">
            <a:spLocks noChangeArrowheads="1"/>
          </p:cNvSpPr>
          <p:nvPr/>
        </p:nvSpPr>
        <p:spPr bwMode="auto">
          <a:xfrm>
            <a:off x="3048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Times New Roman" pitchFamily="18" charset="0"/>
              </a:rPr>
              <a:t>&lt;1/3</a:t>
            </a:r>
          </a:p>
        </p:txBody>
      </p:sp>
      <p:sp>
        <p:nvSpPr>
          <p:cNvPr id="27663" name="Line 31"/>
          <p:cNvSpPr>
            <a:spLocks noChangeShapeType="1"/>
          </p:cNvSpPr>
          <p:nvPr/>
        </p:nvSpPr>
        <p:spPr bwMode="auto">
          <a:xfrm flipV="1">
            <a:off x="3352800" y="4267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32"/>
          <p:cNvSpPr txBox="1">
            <a:spLocks noChangeArrowheads="1"/>
          </p:cNvSpPr>
          <p:nvPr/>
        </p:nvSpPr>
        <p:spPr bwMode="auto">
          <a:xfrm>
            <a:off x="1752600" y="51054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Intact</a:t>
            </a:r>
          </a:p>
        </p:txBody>
      </p:sp>
      <p:sp>
        <p:nvSpPr>
          <p:cNvPr id="27665" name="Line 33"/>
          <p:cNvSpPr>
            <a:spLocks noChangeShapeType="1"/>
          </p:cNvSpPr>
          <p:nvPr/>
        </p:nvSpPr>
        <p:spPr bwMode="auto">
          <a:xfrm flipV="1">
            <a:off x="4495800" y="3962400"/>
            <a:ext cx="39624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34"/>
          <p:cNvSpPr>
            <a:spLocks noChangeShapeType="1"/>
          </p:cNvSpPr>
          <p:nvPr/>
        </p:nvSpPr>
        <p:spPr bwMode="auto">
          <a:xfrm>
            <a:off x="4572000" y="3962400"/>
            <a:ext cx="40386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35"/>
          <p:cNvSpPr>
            <a:spLocks noChangeShapeType="1"/>
          </p:cNvSpPr>
          <p:nvPr/>
        </p:nvSpPr>
        <p:spPr bwMode="auto">
          <a:xfrm flipV="1">
            <a:off x="1905000" y="1143000"/>
            <a:ext cx="67818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36"/>
          <p:cNvSpPr>
            <a:spLocks noChangeShapeType="1"/>
          </p:cNvSpPr>
          <p:nvPr/>
        </p:nvSpPr>
        <p:spPr bwMode="auto">
          <a:xfrm>
            <a:off x="2057400" y="914400"/>
            <a:ext cx="64008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coleoptile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324600" cy="5341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034"/>
          <p:cNvSpPr txBox="1">
            <a:spLocks noChangeArrowheads="1"/>
          </p:cNvSpPr>
          <p:nvPr/>
        </p:nvSpPr>
        <p:spPr bwMode="auto">
          <a:xfrm>
            <a:off x="76200" y="2716213"/>
            <a:ext cx="2971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28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28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28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These damaged seedlings are </a:t>
            </a:r>
            <a:r>
              <a:rPr lang="en-US" altLang="en-US" sz="2400" b="1">
                <a:solidFill>
                  <a:schemeClr val="accent2"/>
                </a:solidFill>
              </a:rPr>
              <a:t>normal</a:t>
            </a:r>
            <a:r>
              <a:rPr lang="en-US" altLang="en-US" sz="2400"/>
              <a:t> if 21.7a coleoptile damage  is </a:t>
            </a:r>
            <a:r>
              <a:rPr lang="en-US" altLang="en-US" sz="2400" u="sng"/>
              <a:t>not</a:t>
            </a:r>
            <a:r>
              <a:rPr lang="en-US" altLang="en-US" sz="2400"/>
              <a:t> </a:t>
            </a:r>
            <a:r>
              <a:rPr lang="en-US" altLang="en-US" sz="2400" u="sng"/>
              <a:t>present</a:t>
            </a:r>
            <a:r>
              <a:rPr lang="en-US" altLang="en-US" sz="2400"/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8676" name="Picture 1035" descr="s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1036"/>
          <p:cNvSpPr>
            <a:spLocks noChangeShapeType="1"/>
          </p:cNvSpPr>
          <p:nvPr/>
        </p:nvSpPr>
        <p:spPr bwMode="auto">
          <a:xfrm>
            <a:off x="3505200" y="3505200"/>
            <a:ext cx="13716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1037"/>
          <p:cNvSpPr>
            <a:spLocks noChangeShapeType="1"/>
          </p:cNvSpPr>
          <p:nvPr/>
        </p:nvSpPr>
        <p:spPr bwMode="auto">
          <a:xfrm>
            <a:off x="4038600" y="2971800"/>
            <a:ext cx="1295400" cy="1524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1043"/>
          <p:cNvSpPr txBox="1">
            <a:spLocks noChangeArrowheads="1"/>
          </p:cNvSpPr>
          <p:nvPr/>
        </p:nvSpPr>
        <p:spPr bwMode="auto">
          <a:xfrm>
            <a:off x="6477000" y="3276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itchFamily="18" charset="0"/>
              </a:rPr>
              <a:t>1/3 - &lt;1/2</a:t>
            </a:r>
          </a:p>
        </p:txBody>
      </p:sp>
      <p:sp>
        <p:nvSpPr>
          <p:cNvPr id="28680" name="Text Box 1044"/>
          <p:cNvSpPr txBox="1">
            <a:spLocks noChangeArrowheads="1"/>
          </p:cNvSpPr>
          <p:nvPr/>
        </p:nvSpPr>
        <p:spPr bwMode="auto">
          <a:xfrm>
            <a:off x="762000" y="5562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 dirty="0">
                <a:solidFill>
                  <a:schemeClr val="accent2"/>
                </a:solidFill>
                <a:latin typeface="Times New Roman" pitchFamily="18" charset="0"/>
              </a:rPr>
              <a:t>If split ½ or more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</a:rPr>
              <a:t>: abnormal </a:t>
            </a:r>
            <a:r>
              <a:rPr lang="en-US" altLang="en-US" sz="2400" u="sng" dirty="0">
                <a:solidFill>
                  <a:schemeClr val="accent2"/>
                </a:solidFill>
                <a:latin typeface="Times New Roman" pitchFamily="18" charset="0"/>
              </a:rPr>
              <a:t>regardless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</a:rPr>
              <a:t> of coleoptile</a:t>
            </a:r>
          </a:p>
        </p:txBody>
      </p:sp>
      <p:sp>
        <p:nvSpPr>
          <p:cNvPr id="28681" name="Text Box 1047"/>
          <p:cNvSpPr txBox="1">
            <a:spLocks noChangeArrowheads="1"/>
          </p:cNvSpPr>
          <p:nvPr/>
        </p:nvSpPr>
        <p:spPr bwMode="auto">
          <a:xfrm>
            <a:off x="4038600" y="44878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itchFamily="18" charset="0"/>
              </a:rPr>
              <a:t>&lt;1/3</a:t>
            </a:r>
          </a:p>
        </p:txBody>
      </p:sp>
      <p:sp>
        <p:nvSpPr>
          <p:cNvPr id="28682" name="Line 1050"/>
          <p:cNvSpPr>
            <a:spLocks noChangeShapeType="1"/>
          </p:cNvSpPr>
          <p:nvPr/>
        </p:nvSpPr>
        <p:spPr bwMode="auto">
          <a:xfrm>
            <a:off x="5029200" y="3429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51"/>
          <p:cNvSpPr>
            <a:spLocks noChangeShapeType="1"/>
          </p:cNvSpPr>
          <p:nvPr/>
        </p:nvSpPr>
        <p:spPr bwMode="auto">
          <a:xfrm flipV="1">
            <a:off x="5562600" y="2895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052"/>
          <p:cNvSpPr>
            <a:spLocks noChangeShapeType="1"/>
          </p:cNvSpPr>
          <p:nvPr/>
        </p:nvSpPr>
        <p:spPr bwMode="auto">
          <a:xfrm flipV="1">
            <a:off x="8077200" y="2971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r>
              <a:rPr sz="3600"/>
              <a:t>Non-Trait Characteristics - </a:t>
            </a:r>
            <a:r>
              <a:rPr sz="3600" err="1"/>
              <a:t>Moncots</a:t>
            </a:r>
            <a:r>
              <a:rPr sz="360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5943600"/>
          </a:xfrm>
        </p:spPr>
        <p:txBody>
          <a:bodyPr/>
          <a:lstStyle/>
          <a:p>
            <a:r>
              <a:rPr lang="en-US" altLang="en-US" sz="2400" u="sng"/>
              <a:t>Round up</a:t>
            </a:r>
            <a:r>
              <a:rPr lang="en-US" altLang="en-US" sz="2400"/>
              <a:t>: Reduced root development; root(s) stiff.  Shoot (or leaves) typically white</a:t>
            </a:r>
          </a:p>
          <a:p>
            <a:r>
              <a:rPr lang="en-US" altLang="en-US" sz="2400" u="sng"/>
              <a:t>Liberty</a:t>
            </a:r>
            <a:r>
              <a:rPr lang="en-US" altLang="en-US" sz="2400"/>
              <a:t>: Reduced root development.  Mescotyl necrotic.  “Halo” effect.  Little shoot growth</a:t>
            </a:r>
          </a:p>
          <a:p>
            <a:r>
              <a:rPr lang="en-US" altLang="en-US" sz="2400" u="sng"/>
              <a:t>Clearfield</a:t>
            </a:r>
            <a:r>
              <a:rPr lang="en-US" altLang="en-US" sz="2400"/>
              <a:t>: Reduced root development</a:t>
            </a:r>
          </a:p>
          <a:p>
            <a:endParaRPr lang="en-US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86125" y="2386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2293" name="Picture 5" descr="two percent 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4228"/>
          <a:stretch>
            <a:fillRect/>
          </a:stretch>
        </p:blipFill>
        <p:spPr bwMode="auto">
          <a:xfrm>
            <a:off x="152400" y="3962400"/>
            <a:ext cx="3276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57550" y="2271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2295" name="Picture 7" descr="Libertycorn1 (fixe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9718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500438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2297" name="Picture 9" descr="IMI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962400"/>
            <a:ext cx="2247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" y="61722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Round up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altLang="en-US" sz="2000">
                <a:latin typeface="Times New Roman" panose="02020603050405020304" pitchFamily="18" charset="0"/>
              </a:rPr>
              <a:t> Non-Trait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886200" y="61722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Liberty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altLang="en-US" sz="2000">
                <a:latin typeface="Times New Roman" panose="02020603050405020304" pitchFamily="18" charset="0"/>
              </a:rPr>
              <a:t> Non-Trait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629400" y="62484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Clearfield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altLang="en-US" sz="2000">
                <a:latin typeface="Times New Roman" panose="02020603050405020304" pitchFamily="18" charset="0"/>
              </a:rPr>
              <a:t>Non-Trait</a:t>
            </a:r>
          </a:p>
        </p:txBody>
      </p:sp>
      <p:pic>
        <p:nvPicPr>
          <p:cNvPr id="12301" name="Picture 13" descr="isu1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05200"/>
            <a:ext cx="1222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86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/>
              <a:t>Seed Germination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emergence &amp; development from the seed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embryo of those </a:t>
            </a:r>
            <a:r>
              <a:rPr lang="en-US" altLang="en-US" sz="2800" b="1" dirty="0"/>
              <a:t>essential structures </a:t>
            </a:r>
            <a:r>
              <a:rPr lang="en-US" altLang="en-US" sz="2800" dirty="0"/>
              <a:t>which,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for the kind of seed in question, are </a:t>
            </a:r>
            <a:r>
              <a:rPr lang="en-US" altLang="en-US" sz="2800" b="1" dirty="0"/>
              <a:t>indicative</a:t>
            </a:r>
          </a:p>
          <a:p>
            <a:pPr eaLnBrk="1" hangingPunct="1">
              <a:buFontTx/>
              <a:buNone/>
            </a:pPr>
            <a:r>
              <a:rPr lang="en-US" altLang="en-US" sz="2800" b="1" dirty="0"/>
              <a:t>of the ability to produce a normal plant under </a:t>
            </a:r>
          </a:p>
          <a:p>
            <a:pPr eaLnBrk="1" hangingPunct="1">
              <a:buFontTx/>
              <a:buNone/>
            </a:pPr>
            <a:r>
              <a:rPr lang="en-US" altLang="en-US" sz="2800" b="1" u="sng" dirty="0"/>
              <a:t>favorable</a:t>
            </a:r>
            <a:r>
              <a:rPr lang="en-US" altLang="en-US" sz="2800" b="1" dirty="0"/>
              <a:t> conditions</a:t>
            </a:r>
            <a:r>
              <a:rPr lang="en-US" altLang="en-US" b="1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                                 (AOSA Rules for Testing Seeds)</a:t>
            </a:r>
          </a:p>
          <a:p>
            <a:pPr eaLnBrk="1" hangingPunct="1">
              <a:buFontTx/>
              <a:buNone/>
            </a:pPr>
            <a:endParaRPr lang="en-US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9540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8015"/>
          <a:stretch>
            <a:fillRect/>
          </a:stretch>
        </p:blipFill>
        <p:spPr bwMode="auto">
          <a:xfrm>
            <a:off x="854195" y="914400"/>
            <a:ext cx="75403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1935" y="115669"/>
            <a:ext cx="5400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Fabaceae, Legume Family II </a:t>
            </a:r>
          </a:p>
        </p:txBody>
      </p:sp>
    </p:spTree>
    <p:extLst>
      <p:ext uri="{BB962C8B-B14F-4D97-AF65-F5344CB8AC3E}">
        <p14:creationId xmlns:p14="http://schemas.microsoft.com/office/powerpoint/2010/main" val="3967520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"/>
            <a:ext cx="457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 </a:t>
            </a:r>
            <a:r>
              <a:rPr lang="en-US" altLang="en-US" sz="3200" dirty="0"/>
              <a:t>Normal Seedling</a:t>
            </a:r>
            <a:r>
              <a:rPr lang="en-US" altLang="en-US" sz="3600" dirty="0"/>
              <a:t> 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990600"/>
            <a:ext cx="3810000" cy="480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 dirty="0"/>
              <a:t>Roots</a:t>
            </a:r>
            <a:r>
              <a:rPr lang="en-US" altLang="en-US" sz="2800" dirty="0"/>
              <a:t>:</a:t>
            </a:r>
            <a:r>
              <a:rPr lang="en-US" altLang="en-US" sz="2400" dirty="0"/>
              <a:t> vigorous primary </a:t>
            </a:r>
            <a:r>
              <a:rPr lang="en-US" altLang="en-US" sz="2400" u="sng" dirty="0"/>
              <a:t>or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two or more secondary roots.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 dirty="0"/>
              <a:t>Hypocotyl</a:t>
            </a:r>
            <a:r>
              <a:rPr lang="en-US" altLang="en-US" sz="2400" dirty="0"/>
              <a:t>: not markedly shortened or thickened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 dirty="0"/>
              <a:t>Cotyledons</a:t>
            </a:r>
            <a:r>
              <a:rPr lang="en-US" altLang="en-US" sz="2400" dirty="0"/>
              <a:t>: one </a:t>
            </a:r>
            <a:r>
              <a:rPr lang="en-US" altLang="en-US" sz="2400" b="1" u="sng" dirty="0"/>
              <a:t>or</a:t>
            </a:r>
            <a:r>
              <a:rPr lang="en-US" altLang="en-US" sz="2400" dirty="0"/>
              <a:t> two halves (50%)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 dirty="0"/>
              <a:t>Epicotyl</a:t>
            </a:r>
            <a:r>
              <a:rPr lang="en-US" altLang="en-US" sz="2400" dirty="0"/>
              <a:t>: at least one primary leaf; terminal bud present.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722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3" b="4460"/>
          <a:stretch>
            <a:fillRect/>
          </a:stretch>
        </p:blipFill>
        <p:spPr bwMode="auto">
          <a:xfrm>
            <a:off x="739775" y="152400"/>
            <a:ext cx="76009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b="91911"/>
          <a:stretch>
            <a:fillRect/>
          </a:stretch>
        </p:blipFill>
        <p:spPr bwMode="auto">
          <a:xfrm>
            <a:off x="762000" y="5105400"/>
            <a:ext cx="7600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2" name="Straight Connector 4"/>
          <p:cNvCxnSpPr>
            <a:cxnSpLocks noChangeShapeType="1"/>
          </p:cNvCxnSpPr>
          <p:nvPr/>
        </p:nvCxnSpPr>
        <p:spPr bwMode="auto">
          <a:xfrm>
            <a:off x="3352800" y="16002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8"/>
          <p:cNvCxnSpPr>
            <a:cxnSpLocks noChangeShapeType="1"/>
          </p:cNvCxnSpPr>
          <p:nvPr/>
        </p:nvCxnSpPr>
        <p:spPr bwMode="auto">
          <a:xfrm>
            <a:off x="1219200" y="1600200"/>
            <a:ext cx="38100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Connector 11"/>
          <p:cNvCxnSpPr>
            <a:cxnSpLocks noChangeShapeType="1"/>
          </p:cNvCxnSpPr>
          <p:nvPr/>
        </p:nvCxnSpPr>
        <p:spPr bwMode="auto">
          <a:xfrm flipV="1">
            <a:off x="6705600" y="4648200"/>
            <a:ext cx="0" cy="1524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3"/>
          <p:cNvCxnSpPr>
            <a:cxnSpLocks noChangeShapeType="1"/>
          </p:cNvCxnSpPr>
          <p:nvPr/>
        </p:nvCxnSpPr>
        <p:spPr bwMode="auto">
          <a:xfrm>
            <a:off x="6705600" y="4648200"/>
            <a:ext cx="14478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15"/>
          <p:cNvCxnSpPr>
            <a:cxnSpLocks noChangeShapeType="1"/>
          </p:cNvCxnSpPr>
          <p:nvPr/>
        </p:nvCxnSpPr>
        <p:spPr bwMode="auto">
          <a:xfrm>
            <a:off x="1371600" y="5775325"/>
            <a:ext cx="67818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436C70-1E18-5EF0-BFFB-9409D589A755}"/>
              </a:ext>
            </a:extLst>
          </p:cNvPr>
          <p:cNvCxnSpPr/>
          <p:nvPr/>
        </p:nvCxnSpPr>
        <p:spPr>
          <a:xfrm>
            <a:off x="2362200" y="1828800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D8EDB3-A0A2-B46E-1129-4A835E016EAD}"/>
              </a:ext>
            </a:extLst>
          </p:cNvPr>
          <p:cNvCxnSpPr/>
          <p:nvPr/>
        </p:nvCxnSpPr>
        <p:spPr>
          <a:xfrm>
            <a:off x="3200400" y="5089525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6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49722"/>
          <a:stretch>
            <a:fillRect/>
          </a:stretch>
        </p:blipFill>
        <p:spPr bwMode="auto">
          <a:xfrm>
            <a:off x="914400" y="1189038"/>
            <a:ext cx="7269163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15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NOTES (Cont.)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44EDE8-CD04-B652-1510-AEC4142CD1DA}"/>
              </a:ext>
            </a:extLst>
          </p:cNvPr>
          <p:cNvCxnSpPr>
            <a:cxnSpLocks/>
          </p:cNvCxnSpPr>
          <p:nvPr/>
        </p:nvCxnSpPr>
        <p:spPr>
          <a:xfrm>
            <a:off x="2438400" y="5257800"/>
            <a:ext cx="54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F9D672-77EF-5F3C-231E-F6B46AC2AFDC}"/>
              </a:ext>
            </a:extLst>
          </p:cNvPr>
          <p:cNvCxnSpPr/>
          <p:nvPr/>
        </p:nvCxnSpPr>
        <p:spPr>
          <a:xfrm>
            <a:off x="1447800" y="54864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6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 Seedlings </a:t>
            </a:r>
            <a:endParaRPr lang="en-US" altLang="en-US"/>
          </a:p>
        </p:txBody>
      </p:sp>
      <p:pic>
        <p:nvPicPr>
          <p:cNvPr id="18435" name="Picture 3" descr="sb roo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774700"/>
            <a:ext cx="6858000" cy="5245100"/>
          </a:xfrm>
          <a:noFill/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876800" y="838200"/>
            <a:ext cx="0" cy="510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4724400"/>
            <a:ext cx="27432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No 1</a:t>
            </a:r>
            <a:r>
              <a:rPr lang="en-US" altLang="en-US" sz="20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o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root,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insufficient 2</a:t>
            </a:r>
            <a:r>
              <a:rPr lang="en-US" altLang="en-US" sz="20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o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root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2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/>
              <a:t> Hypocotyl Lesions </a:t>
            </a:r>
            <a:endParaRPr lang="en-US" altLang="en-US"/>
          </a:p>
        </p:txBody>
      </p:sp>
      <p:pic>
        <p:nvPicPr>
          <p:cNvPr id="19459" name="Picture 3" descr="hyp lesio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1257300" cy="6248400"/>
          </a:xfrm>
          <a:noFill/>
        </p:spPr>
      </p:pic>
      <p:pic>
        <p:nvPicPr>
          <p:cNvPr id="19460" name="Picture 4" descr="hyp lesio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1263" y="838200"/>
            <a:ext cx="2624137" cy="4648200"/>
          </a:xfrm>
          <a:noFill/>
        </p:spPr>
      </p:pic>
      <p:pic>
        <p:nvPicPr>
          <p:cNvPr id="19461" name="Picture 5" descr="hyp lesio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838200"/>
            <a:ext cx="21050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71600" y="54102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Superficial lesion</a:t>
            </a:r>
          </a:p>
        </p:txBody>
      </p:sp>
    </p:spTree>
    <p:extLst>
      <p:ext uri="{BB962C8B-B14F-4D97-AF65-F5344CB8AC3E}">
        <p14:creationId xmlns:p14="http://schemas.microsoft.com/office/powerpoint/2010/main" val="3423637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629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Short, Damaged Hypocotyls</a:t>
            </a:r>
          </a:p>
        </p:txBody>
      </p:sp>
      <p:pic>
        <p:nvPicPr>
          <p:cNvPr id="20483" name="Picture 3" descr="short hypocoty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8" y="762000"/>
            <a:ext cx="4691062" cy="5715000"/>
          </a:xfrm>
          <a:noFill/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5181600" y="3505200"/>
            <a:ext cx="533400" cy="152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91000" y="3886200"/>
            <a:ext cx="144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No more hypocotyl elongation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86200" y="64912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ISU</a:t>
            </a:r>
          </a:p>
        </p:txBody>
      </p:sp>
    </p:spTree>
    <p:extLst>
      <p:ext uri="{BB962C8B-B14F-4D97-AF65-F5344CB8AC3E}">
        <p14:creationId xmlns:p14="http://schemas.microsoft.com/office/powerpoint/2010/main" val="3038087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 Primary vs. Secondary Infection </a:t>
            </a:r>
            <a:endParaRPr lang="en-US" altLang="en-US"/>
          </a:p>
        </p:txBody>
      </p:sp>
      <p:pic>
        <p:nvPicPr>
          <p:cNvPr id="21507" name="Picture 3" descr="dec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38188"/>
            <a:ext cx="7696200" cy="5053012"/>
          </a:xfrm>
          <a:noFill/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257800" y="838200"/>
            <a:ext cx="0" cy="4724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2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52400"/>
            <a:ext cx="3733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Epicotyl </a:t>
            </a:r>
            <a:endParaRPr lang="en-US" altLang="en-US"/>
          </a:p>
        </p:txBody>
      </p:sp>
      <p:pic>
        <p:nvPicPr>
          <p:cNvPr id="22531" name="Picture 3" descr="epicotyl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1565275" cy="6629400"/>
          </a:xfrm>
          <a:noFill/>
        </p:spPr>
      </p:pic>
      <p:pic>
        <p:nvPicPr>
          <p:cNvPr id="22532" name="Picture 4" descr="epicotyl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8600"/>
            <a:ext cx="1995488" cy="6172200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505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Must have at least one intact primary leaf and an intact terminal bud (growing point).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86000" y="6553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ISU</a:t>
            </a:r>
          </a:p>
        </p:txBody>
      </p:sp>
    </p:spTree>
    <p:extLst>
      <p:ext uri="{BB962C8B-B14F-4D97-AF65-F5344CB8AC3E}">
        <p14:creationId xmlns:p14="http://schemas.microsoft.com/office/powerpoint/2010/main" val="4164643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 Seedlings </a:t>
            </a:r>
            <a:endParaRPr lang="en-US" altLang="en-US"/>
          </a:p>
        </p:txBody>
      </p:sp>
      <p:pic>
        <p:nvPicPr>
          <p:cNvPr id="23555" name="Picture 3" descr="slow 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219200"/>
            <a:ext cx="1876425" cy="3124200"/>
          </a:xfrm>
          <a:noFill/>
        </p:spPr>
      </p:pic>
      <p:pic>
        <p:nvPicPr>
          <p:cNvPr id="23556" name="Picture 4" descr="pt  atta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19200"/>
            <a:ext cx="2230438" cy="30480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43000" y="43434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Damaged point of attachment (abn)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257800" y="4419600"/>
            <a:ext cx="2438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Late-starting seedling (abn)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Extend 2-5 days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429000" y="3962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ISU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086600" y="3962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ISU</a:t>
            </a:r>
          </a:p>
        </p:txBody>
      </p:sp>
    </p:spTree>
    <p:extLst>
      <p:ext uri="{BB962C8B-B14F-4D97-AF65-F5344CB8AC3E}">
        <p14:creationId xmlns:p14="http://schemas.microsoft.com/office/powerpoint/2010/main" val="7547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Volume 4: Seedling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731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I.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Seedling Evaluation</a:t>
            </a:r>
          </a:p>
          <a:p>
            <a:r>
              <a:rPr lang="en-US" sz="2000" dirty="0"/>
              <a:t>1  Introduction</a:t>
            </a:r>
          </a:p>
          <a:p>
            <a:r>
              <a:rPr lang="en-US" sz="2000" dirty="0"/>
              <a:t>2 Classification, Structure, Development</a:t>
            </a:r>
          </a:p>
          <a:p>
            <a:r>
              <a:rPr lang="en-US" sz="2000" dirty="0"/>
              <a:t>	2.1 Classification of Plants</a:t>
            </a:r>
          </a:p>
          <a:p>
            <a:r>
              <a:rPr lang="en-US" sz="2000" dirty="0"/>
              <a:t>	2.2 Seed Development</a:t>
            </a:r>
          </a:p>
          <a:p>
            <a:r>
              <a:rPr lang="en-US" sz="2000" dirty="0"/>
              <a:t>	2.3 Definition of the Seed</a:t>
            </a:r>
          </a:p>
          <a:p>
            <a:r>
              <a:rPr lang="en-US" sz="2000" dirty="0"/>
              <a:t>	2.4 Seedling Structure</a:t>
            </a:r>
          </a:p>
          <a:p>
            <a:r>
              <a:rPr lang="en-US" sz="2000" dirty="0"/>
              <a:t>	2.5 Seedling Growth Habit</a:t>
            </a:r>
          </a:p>
          <a:p>
            <a:r>
              <a:rPr lang="en-US" sz="2000" dirty="0"/>
              <a:t>	2.6 The Germination Process</a:t>
            </a:r>
          </a:p>
          <a:p>
            <a:r>
              <a:rPr lang="en-US" sz="2000" dirty="0"/>
              <a:t>3 Seedling Evaluation</a:t>
            </a:r>
          </a:p>
          <a:p>
            <a:r>
              <a:rPr lang="en-US" sz="2000" dirty="0"/>
              <a:t>	3.1 Laboratory Definition of Germination</a:t>
            </a:r>
          </a:p>
          <a:p>
            <a:r>
              <a:rPr lang="en-US" sz="2000" dirty="0"/>
              <a:t>	3.2 Germination vs. Vigor</a:t>
            </a:r>
          </a:p>
          <a:p>
            <a:r>
              <a:rPr lang="en-US" sz="2000" dirty="0"/>
              <a:t>	3.3 Assessment of Seedlings</a:t>
            </a:r>
          </a:p>
          <a:p>
            <a:r>
              <a:rPr lang="en-US" sz="2000" dirty="0"/>
              <a:t>	3.4 Causes of Seedling Abnormalities </a:t>
            </a:r>
          </a:p>
          <a:p>
            <a:r>
              <a:rPr lang="en-US" sz="2000" dirty="0"/>
              <a:t>	3.5 Factors Affecting Seedling Evaluation</a:t>
            </a:r>
          </a:p>
          <a:p>
            <a:r>
              <a:rPr lang="en-US" sz="2000" dirty="0"/>
              <a:t>PART II.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Seedling Descriptions </a:t>
            </a:r>
            <a:r>
              <a:rPr lang="en-US" sz="2000" dirty="0"/>
              <a:t>(36 families or types)</a:t>
            </a:r>
          </a:p>
          <a:p>
            <a:r>
              <a:rPr lang="en-US" sz="2000" dirty="0"/>
              <a:t>Glossary</a:t>
            </a:r>
          </a:p>
          <a:p>
            <a:r>
              <a:rPr lang="en-US" sz="2000" dirty="0"/>
              <a:t>Index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2082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 entire Volume 4!</a:t>
            </a:r>
          </a:p>
        </p:txBody>
      </p:sp>
    </p:spTree>
    <p:extLst>
      <p:ext uri="{BB962C8B-B14F-4D97-AF65-F5344CB8AC3E}">
        <p14:creationId xmlns:p14="http://schemas.microsoft.com/office/powerpoint/2010/main" val="34832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3505200" y="0"/>
            <a:ext cx="6553200" cy="685800"/>
          </a:xfrm>
        </p:spPr>
        <p:txBody>
          <a:bodyPr/>
          <a:lstStyle/>
          <a:p>
            <a:r>
              <a:rPr lang="en-US" altLang="en-US" sz="3200"/>
              <a:t>How quickly to end a test?</a:t>
            </a:r>
          </a:p>
        </p:txBody>
      </p:sp>
      <p:pic>
        <p:nvPicPr>
          <p:cNvPr id="24579" name="Picture 2" descr="000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388"/>
            <a:ext cx="3962400" cy="2584450"/>
          </a:xfrm>
          <a:noFill/>
        </p:spPr>
      </p:pic>
      <p:pic>
        <p:nvPicPr>
          <p:cNvPr id="24580" name="Picture 4" descr="000100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762000"/>
            <a:ext cx="3505200" cy="2286000"/>
          </a:xfrm>
          <a:noFill/>
        </p:spPr>
      </p:pic>
      <p:pic>
        <p:nvPicPr>
          <p:cNvPr id="24581" name="Picture 7" descr="000100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"/>
          <a:stretch>
            <a:fillRect/>
          </a:stretch>
        </p:blipFill>
        <p:spPr>
          <a:xfrm>
            <a:off x="152400" y="2746375"/>
            <a:ext cx="5029200" cy="3473450"/>
          </a:xfrm>
          <a:noFill/>
        </p:spPr>
      </p:pic>
      <p:pic>
        <p:nvPicPr>
          <p:cNvPr id="24582" name="Picture 10" descr="000100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038600"/>
            <a:ext cx="3352800" cy="2185988"/>
          </a:xfrm>
          <a:noFill/>
        </p:spPr>
      </p:pic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3886200" y="1752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 flipH="1">
            <a:off x="5105400" y="3276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304800" y="762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381000" y="144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2498725" y="8382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3048000" y="838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68553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105400" y="18288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Damaged point of attachment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5638800" y="1295400"/>
            <a:ext cx="4572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487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14600" y="53340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Insufficent roots + epicotyl showing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38600" y="44196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Negative geotrophism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19800" y="4953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Normal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10000" y="762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Normal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819400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609600" y="163513"/>
            <a:ext cx="6858000" cy="6161087"/>
            <a:chOff x="0" y="115"/>
            <a:chExt cx="4600" cy="4320"/>
          </a:xfrm>
        </p:grpSpPr>
        <p:pic>
          <p:nvPicPr>
            <p:cNvPr id="25612" name="Picture 12" descr="~max0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"/>
              <a:ext cx="46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0" y="3072"/>
              <a:ext cx="120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97" y="480"/>
              <a:ext cx="4452" cy="3801"/>
              <a:chOff x="97" y="480"/>
              <a:chExt cx="4452" cy="3801"/>
            </a:xfrm>
          </p:grpSpPr>
          <p:sp>
            <p:nvSpPr>
              <p:cNvPr id="25615" name="Text Box 15"/>
              <p:cNvSpPr txBox="1">
                <a:spLocks noChangeArrowheads="1"/>
              </p:cNvSpPr>
              <p:nvPr/>
            </p:nvSpPr>
            <p:spPr bwMode="auto">
              <a:xfrm>
                <a:off x="192" y="951"/>
                <a:ext cx="1055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Phomopsis – dead seed</a:t>
                </a:r>
              </a:p>
            </p:txBody>
          </p:sp>
          <p:sp>
            <p:nvSpPr>
              <p:cNvPr id="25616" name="Text Box 16"/>
              <p:cNvSpPr txBox="1">
                <a:spLocks noChangeArrowheads="1"/>
              </p:cNvSpPr>
              <p:nvPr/>
            </p:nvSpPr>
            <p:spPr bwMode="auto">
              <a:xfrm>
                <a:off x="3205" y="1151"/>
                <a:ext cx="1344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Damaged point of attachment</a:t>
                </a:r>
              </a:p>
            </p:txBody>
          </p:sp>
          <p:sp>
            <p:nvSpPr>
              <p:cNvPr id="25617" name="Line 17"/>
              <p:cNvSpPr>
                <a:spLocks noChangeShapeType="1"/>
              </p:cNvSpPr>
              <p:nvPr/>
            </p:nvSpPr>
            <p:spPr bwMode="auto">
              <a:xfrm flipV="1">
                <a:off x="3552" y="816"/>
                <a:ext cx="288" cy="3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Text Box 18"/>
              <p:cNvSpPr txBox="1">
                <a:spLocks noChangeArrowheads="1"/>
              </p:cNvSpPr>
              <p:nvPr/>
            </p:nvSpPr>
            <p:spPr bwMode="auto">
              <a:xfrm>
                <a:off x="97" y="2987"/>
                <a:ext cx="1104" cy="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Decayed cotyledons –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A. flavus</a:t>
                </a:r>
              </a:p>
            </p:txBody>
          </p:sp>
          <p:sp>
            <p:nvSpPr>
              <p:cNvPr id="25619" name="Text Box 19"/>
              <p:cNvSpPr txBox="1">
                <a:spLocks noChangeArrowheads="1"/>
              </p:cNvSpPr>
              <p:nvPr/>
            </p:nvSpPr>
            <p:spPr bwMode="auto">
              <a:xfrm>
                <a:off x="1584" y="3362"/>
                <a:ext cx="1152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Insufficent roots + epicotyl showing</a:t>
                </a:r>
              </a:p>
            </p:txBody>
          </p:sp>
          <p:sp>
            <p:nvSpPr>
              <p:cNvPr id="25620" name="Text Box 20"/>
              <p:cNvSpPr txBox="1">
                <a:spLocks noChangeArrowheads="1"/>
              </p:cNvSpPr>
              <p:nvPr/>
            </p:nvSpPr>
            <p:spPr bwMode="auto">
              <a:xfrm>
                <a:off x="2618" y="2826"/>
                <a:ext cx="1007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Negative geotrophism</a:t>
                </a:r>
              </a:p>
            </p:txBody>
          </p:sp>
          <p:sp>
            <p:nvSpPr>
              <p:cNvPr id="25621" name="Text Box 21"/>
              <p:cNvSpPr txBox="1">
                <a:spLocks noChangeArrowheads="1"/>
              </p:cNvSpPr>
              <p:nvPr/>
            </p:nvSpPr>
            <p:spPr bwMode="auto">
              <a:xfrm>
                <a:off x="3792" y="3121"/>
                <a:ext cx="672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Normal</a:t>
                </a:r>
              </a:p>
            </p:txBody>
          </p:sp>
          <p:sp>
            <p:nvSpPr>
              <p:cNvPr id="25622" name="Text Box 22"/>
              <p:cNvSpPr txBox="1">
                <a:spLocks noChangeArrowheads="1"/>
              </p:cNvSpPr>
              <p:nvPr/>
            </p:nvSpPr>
            <p:spPr bwMode="auto">
              <a:xfrm>
                <a:off x="2400" y="480"/>
                <a:ext cx="67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Normal</a:t>
                </a:r>
              </a:p>
            </p:txBody>
          </p:sp>
          <p:sp>
            <p:nvSpPr>
              <p:cNvPr id="25623" name="Text Box 23"/>
              <p:cNvSpPr txBox="1">
                <a:spLocks noChangeArrowheads="1"/>
              </p:cNvSpPr>
              <p:nvPr/>
            </p:nvSpPr>
            <p:spPr bwMode="auto">
              <a:xfrm>
                <a:off x="1779" y="854"/>
                <a:ext cx="332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04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/>
          <a:lstStyle/>
          <a:p>
            <a:pPr>
              <a:defRPr/>
            </a:pPr>
            <a:r>
              <a:rPr sz="3600"/>
              <a:t>Non-Trait Characteristics - Dic</a:t>
            </a:r>
            <a:r>
              <a:rPr sz="4000"/>
              <a:t>ots</a:t>
            </a:r>
            <a: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2438400"/>
          </a:xfrm>
        </p:spPr>
        <p:txBody>
          <a:bodyPr/>
          <a:lstStyle/>
          <a:p>
            <a:r>
              <a:rPr lang="en-US" altLang="en-US" sz="2400" u="sng"/>
              <a:t>Roundup®</a:t>
            </a:r>
            <a:r>
              <a:rPr lang="en-US" altLang="en-US" sz="2400"/>
              <a:t>: 1</a:t>
            </a:r>
            <a:r>
              <a:rPr lang="en-US" altLang="en-US" sz="2400" baseline="30000"/>
              <a:t>o</a:t>
            </a:r>
            <a:r>
              <a:rPr lang="en-US" altLang="en-US" sz="2400"/>
              <a:t> root short, thickened and off-color.  2</a:t>
            </a:r>
            <a:r>
              <a:rPr lang="en-US" altLang="en-US" sz="2400" baseline="30000"/>
              <a:t>o </a:t>
            </a:r>
            <a:r>
              <a:rPr lang="en-US" altLang="en-US" sz="2400"/>
              <a:t> roots very stubby (if present)</a:t>
            </a:r>
          </a:p>
          <a:p>
            <a:r>
              <a:rPr lang="en-US" altLang="en-US" sz="2400" u="sng"/>
              <a:t>STS®</a:t>
            </a:r>
            <a:r>
              <a:rPr lang="en-US" altLang="en-US" sz="2400"/>
              <a:t>: Unifoliate leaves crossed</a:t>
            </a:r>
            <a:endParaRPr lang="en-US" altLang="en-US" sz="2400" u="sng"/>
          </a:p>
          <a:p>
            <a:r>
              <a:rPr lang="en-US" altLang="en-US" sz="2400" u="sng"/>
              <a:t>Liberty®</a:t>
            </a:r>
            <a:r>
              <a:rPr lang="en-US" altLang="en-US" sz="2400"/>
              <a:t>: Reduced root development</a:t>
            </a:r>
          </a:p>
          <a:p>
            <a:endParaRPr lang="en-US" altLang="en-US" sz="2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05188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17" name="Picture 5" descr="RR SB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3528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776663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19" name="Picture 7" descr="ST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>
            <a:fillRect/>
          </a:stretch>
        </p:blipFill>
        <p:spPr bwMode="auto">
          <a:xfrm>
            <a:off x="3810000" y="3581400"/>
            <a:ext cx="2400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38100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Round up</a:t>
            </a:r>
            <a:r>
              <a:rPr lang="en-US" altLang="en-US" sz="2000">
                <a:cs typeface="Times New Roman" panose="02020603050405020304" pitchFamily="18" charset="0"/>
              </a:rPr>
              <a:t>® Susc.</a:t>
            </a:r>
            <a:endParaRPr lang="en-US" altLang="en-US" sz="20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62400" y="3733800"/>
            <a:ext cx="2057400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STS</a:t>
            </a: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® Susc.</a:t>
            </a:r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575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23" name="Picture 11" descr="RR SB Sp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9105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400800" y="4022725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Round up</a:t>
            </a:r>
            <a:r>
              <a:rPr lang="en-US" altLang="en-US" sz="2000">
                <a:cs typeface="Times New Roman" panose="02020603050405020304" pitchFamily="18" charset="0"/>
              </a:rPr>
              <a:t>® Susc. -spray</a:t>
            </a:r>
            <a:endParaRPr lang="en-US" altLang="en-US" sz="2000"/>
          </a:p>
        </p:txBody>
      </p:sp>
      <p:pic>
        <p:nvPicPr>
          <p:cNvPr id="13325" name="Picture 13" descr="isu1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1222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38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Alfalfa</a:t>
            </a:r>
          </a:p>
          <a:p>
            <a:r>
              <a:rPr lang="en-US" sz="2400" dirty="0" err="1"/>
              <a:t>Fabaceae</a:t>
            </a:r>
            <a:r>
              <a:rPr lang="en-US" sz="2400" dirty="0"/>
              <a:t>, Legume Family V</a:t>
            </a:r>
          </a:p>
          <a:p>
            <a:r>
              <a:rPr lang="en-US" sz="2400" dirty="0"/>
              <a:t>Small-seeded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6455664" cy="4306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9" y="228600"/>
            <a:ext cx="406462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74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Alfalfa - Notes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557278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Stubby appearing roots.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Breaks at point of attachment.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Causes of lack of growth.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Sainfoin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Swollen and hard seeds.</a:t>
            </a:r>
          </a:p>
        </p:txBody>
      </p:sp>
    </p:spTree>
    <p:extLst>
      <p:ext uri="{BB962C8B-B14F-4D97-AF65-F5344CB8AC3E}">
        <p14:creationId xmlns:p14="http://schemas.microsoft.com/office/powerpoint/2010/main" val="539433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Alfalfa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14" y="1300734"/>
            <a:ext cx="6405372" cy="42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34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Alfalfa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4670440" cy="61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7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763000" cy="609600"/>
          </a:xfrm>
        </p:spPr>
        <p:txBody>
          <a:bodyPr/>
          <a:lstStyle/>
          <a:p>
            <a:r>
              <a:rPr lang="en-US" altLang="en-US" sz="3200"/>
              <a:t> Testing Challenges – RR Alfalfa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10600" cy="4876800"/>
          </a:xfrm>
        </p:spPr>
        <p:txBody>
          <a:bodyPr/>
          <a:lstStyle/>
          <a:p>
            <a:pPr algn="l"/>
            <a:r>
              <a:rPr lang="en-US" altLang="en-US" sz="1800">
                <a:solidFill>
                  <a:srgbClr val="FF3300"/>
                </a:solidFill>
              </a:rPr>
              <a:t>Distinguishing tolerant seedlings from non-tolerant seedlings.</a:t>
            </a:r>
          </a:p>
        </p:txBody>
      </p:sp>
      <p:pic>
        <p:nvPicPr>
          <p:cNvPr id="34820" name="Picture 4" descr="Alfalfa blue"/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89154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81400" y="1905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477000" y="1905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3400" y="5486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u="none"/>
              <a:t>Tolerant Seedlings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86200" y="5554663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u="none"/>
              <a:t>Non-Tolerant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858000" y="5410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u="none"/>
              <a:t>Abnormal</a:t>
            </a:r>
          </a:p>
        </p:txBody>
      </p:sp>
    </p:spTree>
    <p:extLst>
      <p:ext uri="{BB962C8B-B14F-4D97-AF65-F5344CB8AC3E}">
        <p14:creationId xmlns:p14="http://schemas.microsoft.com/office/powerpoint/2010/main" val="2486043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  Comments?</a:t>
            </a:r>
          </a:p>
        </p:txBody>
      </p:sp>
    </p:spTree>
    <p:extLst>
      <p:ext uri="{BB962C8B-B14F-4D97-AF65-F5344CB8AC3E}">
        <p14:creationId xmlns:p14="http://schemas.microsoft.com/office/powerpoint/2010/main" val="244076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02015"/>
              </p:ext>
            </p:extLst>
          </p:nvPr>
        </p:nvGraphicFramePr>
        <p:xfrm>
          <a:off x="304801" y="0"/>
          <a:ext cx="8534399" cy="638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Substrata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Final</a:t>
                      </a:r>
                    </a:p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Spec.</a:t>
                      </a:r>
                    </a:p>
                    <a:p>
                      <a:r>
                        <a:rPr lang="en-US" sz="1600" dirty="0"/>
                        <a:t>Require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Fresh</a:t>
                      </a:r>
                      <a:r>
                        <a:rPr lang="en-US" sz="1600" baseline="0" dirty="0"/>
                        <a:t> &amp;</a:t>
                      </a:r>
                    </a:p>
                    <a:p>
                      <a:r>
                        <a:rPr lang="en-US" sz="1600" baseline="0" dirty="0"/>
                        <a:t>dormant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88">
                <a:tc>
                  <a:txBody>
                    <a:bodyPr/>
                    <a:lstStyle/>
                    <a:p>
                      <a:r>
                        <a:rPr lang="en-US" sz="1600" dirty="0" err="1"/>
                        <a:t>Zea</a:t>
                      </a:r>
                      <a:r>
                        <a:rPr lang="en-US" sz="1600" dirty="0"/>
                        <a:t> mays</a:t>
                      </a:r>
                    </a:p>
                    <a:p>
                      <a:r>
                        <a:rPr lang="en-US" sz="1600" dirty="0"/>
                        <a:t>     corn (AOSA)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B, T, S,</a:t>
                      </a:r>
                    </a:p>
                    <a:p>
                      <a:r>
                        <a:rPr lang="en-US" sz="1600" dirty="0"/>
                        <a:t>TC, 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20-30</a:t>
                      </a:r>
                    </a:p>
                    <a:p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See footnotes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488">
                <a:tc>
                  <a:txBody>
                    <a:bodyPr/>
                    <a:lstStyle/>
                    <a:p>
                      <a:r>
                        <a:rPr lang="en-US" sz="1600" dirty="0" err="1"/>
                        <a:t>Zea</a:t>
                      </a:r>
                      <a:r>
                        <a:rPr lang="en-US" sz="1600" dirty="0"/>
                        <a:t> mays</a:t>
                      </a:r>
                    </a:p>
                    <a:p>
                      <a:r>
                        <a:rPr lang="en-US" sz="1600" dirty="0"/>
                        <a:t>     (ISTA)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BP, TPS,S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20-30</a:t>
                      </a:r>
                    </a:p>
                    <a:p>
                      <a:r>
                        <a:rPr lang="en-US" sz="1600" dirty="0"/>
                        <a:t>25, 20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88">
                <a:tc>
                  <a:txBody>
                    <a:bodyPr/>
                    <a:lstStyle/>
                    <a:p>
                      <a:r>
                        <a:rPr lang="en-US" sz="1600" dirty="0"/>
                        <a:t>Glycine max</a:t>
                      </a:r>
                    </a:p>
                    <a:p>
                      <a:r>
                        <a:rPr lang="en-US" sz="1600" dirty="0"/>
                        <a:t>       Soybean (AOSA)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B,T,S,</a:t>
                      </a:r>
                    </a:p>
                    <a:p>
                      <a:r>
                        <a:rPr lang="en-US" sz="1600" dirty="0"/>
                        <a:t>TC, 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20-30</a:t>
                      </a:r>
                    </a:p>
                    <a:p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488">
                <a:tc>
                  <a:txBody>
                    <a:bodyPr/>
                    <a:lstStyle/>
                    <a:p>
                      <a:r>
                        <a:rPr lang="en-US" sz="1600" dirty="0"/>
                        <a:t>Glycine max</a:t>
                      </a:r>
                    </a:p>
                    <a:p>
                      <a:r>
                        <a:rPr lang="en-US" sz="1600" dirty="0"/>
                        <a:t>      (ISTA)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BP, TPS,S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20-30</a:t>
                      </a:r>
                    </a:p>
                    <a:p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48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Medicago sativa</a:t>
                      </a:r>
                    </a:p>
                    <a:p>
                      <a:pPr algn="l"/>
                      <a:r>
                        <a:rPr lang="en-US" sz="1600" dirty="0"/>
                        <a:t>     alfalfa (AOSA)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B, T,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Hard seeds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48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Medicago sativa</a:t>
                      </a:r>
                    </a:p>
                    <a:p>
                      <a:pPr algn="l"/>
                      <a:r>
                        <a:rPr lang="en-US" sz="1600" dirty="0"/>
                        <a:t>     (ISTA)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TP,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Prechill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488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896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008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186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50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Germination Terms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914400"/>
            <a:ext cx="9296400" cy="5943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2400" u="sng" dirty="0"/>
              <a:t>Normal</a:t>
            </a:r>
            <a:r>
              <a:rPr lang="en-US" altLang="en-US" sz="2400" dirty="0"/>
              <a:t>: necessary structures are present and are not badly damaged. “Seedling doesn’t have to be vigorous”.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r>
              <a:rPr lang="en-US" altLang="en-US" sz="2400" u="sng" dirty="0"/>
              <a:t>Abnormal</a:t>
            </a:r>
            <a:r>
              <a:rPr lang="en-US" altLang="en-US" sz="2400" dirty="0"/>
              <a:t>: structures missing or are severely damaged.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r>
              <a:rPr lang="en-US" altLang="en-US" sz="2400" u="sng" dirty="0"/>
              <a:t>Dead</a:t>
            </a:r>
            <a:r>
              <a:rPr lang="en-US" altLang="en-US" sz="2400" dirty="0"/>
              <a:t>:  no signs of life (“or very little”).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r>
              <a:rPr lang="en-US" altLang="en-US" sz="2400" u="sng" dirty="0"/>
              <a:t>Dormant</a:t>
            </a:r>
            <a:r>
              <a:rPr lang="en-US" altLang="en-US" sz="2400" dirty="0"/>
              <a:t>: Seeds don’t germinate   when presented with conditions necessary for germination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r>
              <a:rPr lang="en-US" altLang="en-US" sz="2400" u="sng" dirty="0"/>
              <a:t>Hard</a:t>
            </a:r>
            <a:r>
              <a:rPr lang="en-US" altLang="en-US" sz="2400" dirty="0"/>
              <a:t>: seeds don’t take up moisture due to an impermeable seed coat.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611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rn seed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654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953000" y="1243548"/>
            <a:ext cx="410400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itchFamily="18" charset="0"/>
              </a:rPr>
              <a:t>Corn Normal Seedling</a:t>
            </a:r>
            <a:r>
              <a:rPr lang="en-US" altLang="en-US" sz="2400" dirty="0">
                <a:latin typeface="Times New Roman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Vigorous roots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    Primary and seminal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Leaf  greater than halfway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coleoptile (depends)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Leaf not badly shredded or split</a:t>
            </a:r>
          </a:p>
        </p:txBody>
      </p:sp>
      <p:pic>
        <p:nvPicPr>
          <p:cNvPr id="10244" name="Picture 4" descr="sm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5826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81E8C-33B0-BD1F-C4B2-B3E2EC012DE5}"/>
              </a:ext>
            </a:extLst>
          </p:cNvPr>
          <p:cNvSpPr txBox="1"/>
          <p:nvPr/>
        </p:nvSpPr>
        <p:spPr>
          <a:xfrm>
            <a:off x="1600200" y="228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Poaceae</a:t>
            </a:r>
            <a:r>
              <a:rPr lang="en-US" sz="3600" dirty="0"/>
              <a:t>, Grass Family III</a:t>
            </a:r>
          </a:p>
        </p:txBody>
      </p:sp>
    </p:spTree>
    <p:extLst>
      <p:ext uri="{BB962C8B-B14F-4D97-AF65-F5344CB8AC3E}">
        <p14:creationId xmlns:p14="http://schemas.microsoft.com/office/powerpoint/2010/main" val="299405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Corn Abnormal Seedling Description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u="sng"/>
              <a:t>Root</a:t>
            </a:r>
            <a:r>
              <a:rPr lang="en-US" sz="280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none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weak, stubby or missing primary root with weak seminal roots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u="sng"/>
              <a:t>Seedling</a:t>
            </a:r>
            <a:r>
              <a:rPr lang="en-US" sz="280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 decayed at point of attachment to the scutellum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one or more essential structures impaired as a result of decay from primary infection.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Albino</a:t>
            </a:r>
            <a:r>
              <a:rPr lang="en-US"/>
              <a:t>                              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/>
              <a:t>							      </a:t>
            </a:r>
          </a:p>
        </p:txBody>
      </p:sp>
    </p:spTree>
    <p:extLst>
      <p:ext uri="{BB962C8B-B14F-4D97-AF65-F5344CB8AC3E}">
        <p14:creationId xmlns:p14="http://schemas.microsoft.com/office/powerpoint/2010/main" val="323224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Abnormal Seedling Description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u="sng" dirty="0"/>
              <a:t>Shoot</a:t>
            </a:r>
            <a:r>
              <a:rPr lang="en-US" altLang="en-US" sz="2400" dirty="0"/>
              <a:t>:</a:t>
            </a:r>
          </a:p>
          <a:p>
            <a:pPr eaLnBrk="1" hangingPunct="1"/>
            <a:r>
              <a:rPr lang="en-US" altLang="en-US" sz="2400" dirty="0"/>
              <a:t>missing</a:t>
            </a:r>
          </a:p>
          <a:p>
            <a:pPr eaLnBrk="1" hangingPunct="1"/>
            <a:r>
              <a:rPr lang="en-US" altLang="en-US" sz="2400" dirty="0"/>
              <a:t>no leaf</a:t>
            </a: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leaf extending less than halfway up into the coleoptile</a:t>
            </a:r>
          </a:p>
          <a:p>
            <a:pPr eaLnBrk="1" hangingPunct="1"/>
            <a:r>
              <a:rPr lang="en-US" altLang="en-US" sz="2400" dirty="0"/>
              <a:t>leaf and coleoptile proportionality</a:t>
            </a:r>
          </a:p>
          <a:p>
            <a:pPr lvl="1" eaLnBrk="1" hangingPunct="1"/>
            <a:r>
              <a:rPr lang="en-US" altLang="en-US" sz="2000" dirty="0"/>
              <a:t>Field corn: no evident growth of enclosed leaves that grow from the meristematic region at their base and the </a:t>
            </a:r>
            <a:r>
              <a:rPr lang="en-US" altLang="en-US" sz="2000" dirty="0" err="1"/>
              <a:t>mesocotyl</a:t>
            </a:r>
            <a:r>
              <a:rPr lang="en-US" altLang="en-US" sz="2000" dirty="0"/>
              <a:t> (see note 3a)</a:t>
            </a:r>
          </a:p>
          <a:p>
            <a:pPr lvl="1" eaLnBrk="1" hangingPunct="1"/>
            <a:r>
              <a:rPr lang="en-US" altLang="en-US" sz="2000" dirty="0"/>
              <a:t>Sweet corn, popcorn &amp; ornamental corn: </a:t>
            </a:r>
            <a:r>
              <a:rPr lang="en-US" altLang="en-US" sz="2000" i="1" dirty="0"/>
              <a:t>leaf extending less than halfway up into the coleoptile</a:t>
            </a:r>
            <a:r>
              <a:rPr lang="en-US" altLang="en-US" sz="2000" dirty="0"/>
              <a:t> (see note 3b)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endParaRPr lang="en-US" altLang="en-US" sz="2400" dirty="0">
              <a:solidFill>
                <a:srgbClr val="FFC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0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New with Rule Change (in 2002)</a:t>
            </a:r>
            <a:r>
              <a:rPr lang="en-US" altLang="en-US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The following damage to coleoptile </a:t>
            </a:r>
            <a:r>
              <a:rPr lang="en-US" sz="2800" u="sng" dirty="0"/>
              <a:t>with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u="sng" dirty="0"/>
              <a:t>sufficient damage to first leaf</a:t>
            </a:r>
            <a:r>
              <a:rPr lang="en-US" sz="2800" dirty="0"/>
              <a:t> (emerged) causes seedlings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to be abnormal: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split more than 1/3 length from tip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strongly bent over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tip damaged or missing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split at any location below the tip.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25557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1135</Words>
  <Application>Microsoft Office PowerPoint</Application>
  <PresentationFormat>On-screen Show (4:3)</PresentationFormat>
  <Paragraphs>278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Times New Roman</vt:lpstr>
      <vt:lpstr>Wingdings</vt:lpstr>
      <vt:lpstr>Office Theme</vt:lpstr>
      <vt:lpstr>Standard Germination: Planting and Classifying</vt:lpstr>
      <vt:lpstr>PowerPoint Presentation</vt:lpstr>
      <vt:lpstr>PowerPoint Presentation</vt:lpstr>
      <vt:lpstr>PowerPoint Presentation</vt:lpstr>
      <vt:lpstr>Germination Terms</vt:lpstr>
      <vt:lpstr>PowerPoint Presentation</vt:lpstr>
      <vt:lpstr>Corn Abnormal Seedling Description</vt:lpstr>
      <vt:lpstr>Abnormal Seedling Description</vt:lpstr>
      <vt:lpstr>New with Rule Change (in 2002) </vt:lpstr>
      <vt:lpstr>New with Rule Change (in 2002)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Non-Trait Characteristics - Moncots </vt:lpstr>
      <vt:lpstr>PowerPoint Presentation</vt:lpstr>
      <vt:lpstr> Normal Seedling </vt:lpstr>
      <vt:lpstr>PowerPoint Presentation</vt:lpstr>
      <vt:lpstr>PowerPoint Presentation</vt:lpstr>
      <vt:lpstr> Seedlings </vt:lpstr>
      <vt:lpstr> Hypocotyl Lesions </vt:lpstr>
      <vt:lpstr>Short, Damaged Hypocotyls</vt:lpstr>
      <vt:lpstr> Primary vs. Secondary Infection </vt:lpstr>
      <vt:lpstr>Epicotyl </vt:lpstr>
      <vt:lpstr> Seedlings </vt:lpstr>
      <vt:lpstr>How quickly to end a test?</vt:lpstr>
      <vt:lpstr>PowerPoint Presentation</vt:lpstr>
      <vt:lpstr>Non-Trait Characteristics - Dicots </vt:lpstr>
      <vt:lpstr>PowerPoint Presentation</vt:lpstr>
      <vt:lpstr>PowerPoint Presentation</vt:lpstr>
      <vt:lpstr>PowerPoint Presentation</vt:lpstr>
      <vt:lpstr>PowerPoint Presentation</vt:lpstr>
      <vt:lpstr> Testing Challenges – RR Alfalfa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Germination: Planting and Classifying</dc:title>
  <dc:creator>Mike Julie</dc:creator>
  <cp:lastModifiedBy>Molly Richeson</cp:lastModifiedBy>
  <cp:revision>40</cp:revision>
  <cp:lastPrinted>2015-07-07T13:30:08Z</cp:lastPrinted>
  <dcterms:created xsi:type="dcterms:W3CDTF">2015-07-01T00:35:54Z</dcterms:created>
  <dcterms:modified xsi:type="dcterms:W3CDTF">2024-02-14T15:24:48Z</dcterms:modified>
</cp:coreProperties>
</file>