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FFFF"/>
    <a:srgbClr val="FFFF99"/>
    <a:srgbClr val="00FFFF"/>
    <a:srgbClr val="0000FF"/>
    <a:srgbClr val="FF00FF"/>
    <a:srgbClr val="66FFFF"/>
    <a:srgbClr val="5F5F5F"/>
    <a:srgbClr val="000099"/>
    <a:srgbClr val="00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5EB97-B3B6-4F54-96F4-D4C369FEB2B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F3E23-B259-49A7-BF5B-848EA65ED6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4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F3E23-B259-49A7-BF5B-848EA65ED6C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7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2" descr="C:\Users\keith.AGDIAHQ\Documents\Graphics\agdia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50" y="5855575"/>
            <a:ext cx="1519237" cy="5411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keith.AGDIAHQ\Documents\Graphics\RPA\RPA_PPT_Background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2324"/>
            <a:ext cx="9144000" cy="686032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keith.AGDIAHQ\Documents\Graphics\agdia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1805" y="5879604"/>
            <a:ext cx="1519237" cy="541175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637731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Qualitative Bt-Cry2Ab &amp;Bt-Cry3Bb1 Dual Trait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4776" y="3971499"/>
            <a:ext cx="664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2022 SCST </a:t>
            </a:r>
            <a:r>
              <a:rPr lang="en-US" dirty="0" err="1"/>
              <a:t>Superworkshop</a:t>
            </a:r>
            <a:r>
              <a:rPr lang="en-US" dirty="0"/>
              <a:t> Immunoassay Day</a:t>
            </a:r>
          </a:p>
          <a:p>
            <a:pPr algn="ctr"/>
            <a:r>
              <a:rPr lang="en-US" dirty="0"/>
              <a:t>Iowa State Seed Science Center </a:t>
            </a:r>
          </a:p>
          <a:p>
            <a:pPr algn="ctr"/>
            <a:r>
              <a:rPr lang="en-US" dirty="0"/>
              <a:t>Dave Rambow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Recommend for use with single seed</a:t>
            </a:r>
          </a:p>
          <a:p>
            <a:r>
              <a:rPr lang="en-US" dirty="0"/>
              <a:t>For optimal results, 1X PBST must be used for sample extraction</a:t>
            </a:r>
          </a:p>
          <a:p>
            <a:r>
              <a:rPr lang="en-US" dirty="0"/>
              <a:t>Do NOT use sample extraction buffer supplied with other ELISA kits</a:t>
            </a:r>
          </a:p>
          <a:p>
            <a:r>
              <a:rPr lang="en-US" dirty="0"/>
              <a:t>Assay performance is very dependent on the proper sample to buffer ratio</a:t>
            </a:r>
          </a:p>
          <a:p>
            <a:r>
              <a:rPr lang="en-US" dirty="0"/>
              <a:t>Protect substrate solutions from light, could cause background color in negative wells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Familiarize yourself with the kit components and read the instructions carefully before performing the test </a:t>
            </a:r>
          </a:p>
          <a:p>
            <a:r>
              <a:rPr lang="en-US" dirty="0"/>
              <a:t>Prepare buffers</a:t>
            </a:r>
          </a:p>
          <a:p>
            <a:r>
              <a:rPr lang="en-US" dirty="0"/>
              <a:t>Prepare controls </a:t>
            </a:r>
          </a:p>
          <a:p>
            <a:r>
              <a:rPr lang="en-US" dirty="0"/>
              <a:t>Prepare </a:t>
            </a:r>
            <a:r>
              <a:rPr lang="en-US" dirty="0" err="1"/>
              <a:t>testwells</a:t>
            </a:r>
            <a:r>
              <a:rPr lang="en-US" dirty="0"/>
              <a:t> (strip plates)</a:t>
            </a:r>
          </a:p>
          <a:p>
            <a:r>
              <a:rPr lang="en-US" dirty="0"/>
              <a:t>Prepare humid box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samples</a:t>
            </a:r>
          </a:p>
          <a:p>
            <a:pPr lvl="2"/>
            <a:r>
              <a:rPr lang="en-US" dirty="0"/>
              <a:t>Seed samples: Thoroughly crush seeds into a uniform powder (Dilute crushed seed samples in 1XPBST buffer at 1:10, typically 1 seed in 3ml buffer)  </a:t>
            </a:r>
          </a:p>
          <a:p>
            <a:pPr lvl="2"/>
            <a:r>
              <a:rPr lang="en-US" dirty="0"/>
              <a:t>Let stand at least 5 minutes at room temperature</a:t>
            </a:r>
          </a:p>
          <a:p>
            <a:pPr lvl="2"/>
            <a:r>
              <a:rPr lang="en-US" dirty="0"/>
              <a:t>Use only the supernatant (top liquid layer) when adding sample extracts to </a:t>
            </a:r>
            <a:r>
              <a:rPr lang="en-US" dirty="0" err="1"/>
              <a:t>testwells</a:t>
            </a: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enzyme conjugate </a:t>
            </a:r>
          </a:p>
          <a:p>
            <a:pPr lvl="2"/>
            <a:r>
              <a:rPr lang="en-US" dirty="0"/>
              <a:t>The EC is concentrated (100x) and must be diluted with RUB6 enzyme conjugate </a:t>
            </a:r>
            <a:r>
              <a:rPr lang="en-US" dirty="0" err="1"/>
              <a:t>diluent</a:t>
            </a:r>
            <a:r>
              <a:rPr lang="en-US" dirty="0"/>
              <a:t> before use</a:t>
            </a:r>
          </a:p>
          <a:p>
            <a:pPr lvl="2"/>
            <a:r>
              <a:rPr lang="en-US" dirty="0"/>
              <a:t>Prior to use gently shake each vial 10 seconds or vortex for 5 seconds</a:t>
            </a:r>
          </a:p>
          <a:p>
            <a:pPr lvl="2"/>
            <a:r>
              <a:rPr lang="en-US" dirty="0"/>
              <a:t>Add 110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>
                <a:cs typeface="Times New Roman" pitchFamily="18" charset="0"/>
              </a:rPr>
              <a:t>L of concentrated EC to 11ml of RUB6 </a:t>
            </a:r>
            <a:r>
              <a:rPr lang="en-US" dirty="0" err="1">
                <a:cs typeface="Times New Roman" pitchFamily="18" charset="0"/>
              </a:rPr>
              <a:t>diluent</a:t>
            </a:r>
            <a:r>
              <a:rPr lang="en-US" dirty="0">
                <a:cs typeface="Times New Roman" pitchFamily="18" charset="0"/>
              </a:rPr>
              <a:t>, this will be sufficient for one plate</a:t>
            </a:r>
          </a:p>
          <a:p>
            <a:pPr lvl="2"/>
            <a:r>
              <a:rPr lang="en-US" dirty="0">
                <a:cs typeface="Times New Roman" pitchFamily="18" charset="0"/>
              </a:rPr>
              <a:t>Add 1.1ml of concentrated EC to 110 ml of RUB6 </a:t>
            </a:r>
            <a:r>
              <a:rPr lang="en-US" dirty="0" err="1">
                <a:cs typeface="Times New Roman" pitchFamily="18" charset="0"/>
              </a:rPr>
              <a:t>diluent</a:t>
            </a:r>
            <a:r>
              <a:rPr lang="en-US" dirty="0">
                <a:cs typeface="Times New Roman" pitchFamily="18" charset="0"/>
              </a:rPr>
              <a:t>, this will be sufficient for ten plates 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Mix the EC thoroughly before adding it to the plate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Add enzyme conjugate</a:t>
            </a:r>
          </a:p>
          <a:p>
            <a:pPr lvl="2"/>
            <a:r>
              <a:rPr lang="en-US" dirty="0"/>
              <a:t>Dispense 100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L of EC per well</a:t>
            </a:r>
          </a:p>
          <a:p>
            <a:r>
              <a:rPr lang="en-US" dirty="0"/>
              <a:t>Dispense samples and controls</a:t>
            </a:r>
          </a:p>
          <a:p>
            <a:pPr lvl="2"/>
            <a:r>
              <a:rPr lang="en-US" dirty="0"/>
              <a:t>Following your loading diagram, dispense 100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L of each prepared sample into the appropriate wells of the ELISA plate</a:t>
            </a:r>
          </a:p>
          <a:p>
            <a:pPr lvl="2"/>
            <a:r>
              <a:rPr lang="en-US" dirty="0"/>
              <a:t>Mix the contents of the wells by gently swirling the plate on the bench-top</a:t>
            </a:r>
          </a:p>
          <a:p>
            <a:r>
              <a:rPr lang="en-US" dirty="0"/>
              <a:t>Incubate plate</a:t>
            </a:r>
          </a:p>
          <a:p>
            <a:pPr lvl="2"/>
            <a:r>
              <a:rPr lang="en-US" dirty="0"/>
              <a:t>Set the plate inside the humid box and incubate one hours </a:t>
            </a:r>
            <a:endParaRPr lang="en-US" dirty="0">
              <a:latin typeface="Symbol" pitchFamily="18" charset="2"/>
            </a:endParaRPr>
          </a:p>
          <a:p>
            <a:pPr lvl="2"/>
            <a:endParaRPr lang="en-US" dirty="0"/>
          </a:p>
          <a:p>
            <a:pPr lvl="2"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Wash plate</a:t>
            </a:r>
          </a:p>
          <a:p>
            <a:pPr lvl="2"/>
            <a:r>
              <a:rPr lang="en-US" dirty="0"/>
              <a:t>Empty </a:t>
            </a:r>
            <a:r>
              <a:rPr lang="en-US" dirty="0" err="1"/>
              <a:t>testwells</a:t>
            </a:r>
            <a:r>
              <a:rPr lang="en-US" dirty="0"/>
              <a:t> into a sink without allowing the contents of one </a:t>
            </a:r>
            <a:r>
              <a:rPr lang="en-US" dirty="0" err="1"/>
              <a:t>testwell</a:t>
            </a:r>
            <a:r>
              <a:rPr lang="en-US" dirty="0"/>
              <a:t> to mix with the contents of another </a:t>
            </a:r>
            <a:r>
              <a:rPr lang="en-US" dirty="0" err="1"/>
              <a:t>testwell</a:t>
            </a:r>
            <a:endParaRPr lang="en-US" dirty="0"/>
          </a:p>
          <a:p>
            <a:pPr lvl="2"/>
            <a:r>
              <a:rPr lang="en-US" dirty="0"/>
              <a:t>Fill all </a:t>
            </a:r>
            <a:r>
              <a:rPr lang="en-US" dirty="0" err="1"/>
              <a:t>testwells</a:t>
            </a:r>
            <a:r>
              <a:rPr lang="en-US" dirty="0"/>
              <a:t> completely with 1x PBST and quickly empty, repeat seven times</a:t>
            </a:r>
          </a:p>
          <a:p>
            <a:pPr lvl="2"/>
            <a:r>
              <a:rPr lang="en-US" dirty="0"/>
              <a:t>It is very important all </a:t>
            </a:r>
            <a:r>
              <a:rPr lang="en-US" dirty="0" err="1"/>
              <a:t>testwells</a:t>
            </a:r>
            <a:r>
              <a:rPr lang="en-US" dirty="0"/>
              <a:t> are thoroughly washed</a:t>
            </a:r>
          </a:p>
          <a:p>
            <a:pPr lvl="2"/>
            <a:r>
              <a:rPr lang="en-US" dirty="0"/>
              <a:t>After washing, hold the plate upside down and tap firmly on a paper towel to remove any excess liquid </a:t>
            </a:r>
          </a:p>
          <a:p>
            <a:pPr lvl="1">
              <a:buNone/>
            </a:pPr>
            <a:r>
              <a:rPr lang="en-US" dirty="0"/>
              <a:t>* </a:t>
            </a:r>
            <a:r>
              <a:rPr lang="en-US" sz="2200" dirty="0"/>
              <a:t>If using an automated plate washer, be sure the machine is at the appropriate setting for flat bottom plates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pNPP</a:t>
            </a:r>
            <a:r>
              <a:rPr lang="en-US" dirty="0"/>
              <a:t> substrate solution </a:t>
            </a:r>
          </a:p>
          <a:p>
            <a:pPr lvl="2"/>
            <a:r>
              <a:rPr lang="en-US" dirty="0"/>
              <a:t>Add 100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L </a:t>
            </a:r>
            <a:r>
              <a:rPr lang="en-US" dirty="0" err="1"/>
              <a:t>pNPP</a:t>
            </a:r>
            <a:r>
              <a:rPr lang="en-US" dirty="0"/>
              <a:t> substrate to each </a:t>
            </a:r>
            <a:r>
              <a:rPr lang="en-US" dirty="0" err="1"/>
              <a:t>testwell</a:t>
            </a:r>
            <a:endParaRPr lang="en-US" dirty="0"/>
          </a:p>
          <a:p>
            <a:pPr lvl="2"/>
            <a:r>
              <a:rPr lang="en-US" dirty="0"/>
              <a:t>Let the plate incubate for 30 minutes, keep </a:t>
            </a:r>
            <a:r>
              <a:rPr lang="en-US" dirty="0" err="1"/>
              <a:t>testwells</a:t>
            </a:r>
            <a:r>
              <a:rPr lang="en-US" dirty="0"/>
              <a:t> away from strong light</a:t>
            </a:r>
          </a:p>
          <a:p>
            <a:r>
              <a:rPr lang="en-US" dirty="0"/>
              <a:t>Read at 405nm</a:t>
            </a:r>
          </a:p>
          <a:p>
            <a:pPr lvl="2"/>
            <a:r>
              <a:rPr lang="en-US" dirty="0"/>
              <a:t>Measure the optical density (O.D.) of the </a:t>
            </a:r>
            <a:r>
              <a:rPr lang="en-US" dirty="0" err="1"/>
              <a:t>testwell</a:t>
            </a:r>
            <a:r>
              <a:rPr lang="en-US" dirty="0"/>
              <a:t> on a plate reader at 405nm</a:t>
            </a:r>
          </a:p>
          <a:p>
            <a:pPr lvl="2"/>
            <a:r>
              <a:rPr lang="en-US" dirty="0"/>
              <a:t>Do NOT use a stop solution or make an subtractions from the O.D. values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Wash plate</a:t>
            </a:r>
          </a:p>
          <a:p>
            <a:pPr lvl="2"/>
            <a:r>
              <a:rPr lang="en-US" dirty="0"/>
              <a:t>Wash the plate 8 times with 1x PBST</a:t>
            </a:r>
          </a:p>
          <a:p>
            <a:pPr lvl="2"/>
            <a:r>
              <a:rPr lang="en-US" dirty="0"/>
              <a:t>After washing, hold plate upside down and tap firmly on a paper towel to remove any excess liquid</a:t>
            </a:r>
          </a:p>
          <a:p>
            <a:r>
              <a:rPr lang="en-US" dirty="0"/>
              <a:t>Add TMB substrate solution </a:t>
            </a:r>
          </a:p>
          <a:p>
            <a:pPr lvl="2"/>
            <a:r>
              <a:rPr lang="en-US" dirty="0"/>
              <a:t>Add 100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L of the TMB substrate solution into each well of the plate</a:t>
            </a:r>
          </a:p>
          <a:p>
            <a:pPr lvl="2"/>
            <a:r>
              <a:rPr lang="en-US" dirty="0"/>
              <a:t>Let the plate incubate for 30 minutes, keeping test wells away from strong light</a:t>
            </a:r>
          </a:p>
          <a:p>
            <a:r>
              <a:rPr lang="en-US" dirty="0"/>
              <a:t>Read at 650nm</a:t>
            </a:r>
          </a:p>
          <a:p>
            <a:pPr lvl="2"/>
            <a:r>
              <a:rPr lang="en-US" dirty="0"/>
              <a:t>Measure the O.D. of the test wells on a plate reader at 650nm  </a:t>
            </a:r>
          </a:p>
          <a:p>
            <a:pPr lvl="2"/>
            <a:r>
              <a:rPr lang="en-US" dirty="0"/>
              <a:t>Do NOT use a stop solution or make any subtractions from the O.D. values</a:t>
            </a:r>
            <a:r>
              <a:rPr lang="en-US" dirty="0">
                <a:latin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Validity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the test to be valid the following criteria must be met:</a:t>
            </a:r>
          </a:p>
          <a:p>
            <a:pPr lvl="2"/>
            <a:r>
              <a:rPr lang="en-US" dirty="0"/>
              <a:t>The positive control O.D. value must be greater than or equal to 1.0</a:t>
            </a:r>
          </a:p>
          <a:p>
            <a:pPr lvl="2"/>
            <a:r>
              <a:rPr lang="en-US" dirty="0"/>
              <a:t>The buffer O.D. value must be less than or equal to 0.110</a:t>
            </a:r>
          </a:p>
          <a:p>
            <a:pPr lvl="2"/>
            <a:r>
              <a:rPr lang="en-US" dirty="0"/>
              <a:t>The negative control O.D. value must be less than or equal to 0.15</a:t>
            </a:r>
          </a:p>
          <a:p>
            <a:pPr lvl="2"/>
            <a:r>
              <a:rPr lang="en-US" dirty="0"/>
              <a:t>O. D. values are based on raw data with no blanking or subtraction of negative values</a:t>
            </a:r>
          </a:p>
          <a:p>
            <a:pPr lvl="2"/>
            <a:r>
              <a:rPr lang="en-US" dirty="0"/>
              <a:t>Stop solutions cannot be used with this test and O. D. values obtained from stopping the reaction cannot be applied to this criterion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385551"/>
              </p:ext>
            </p:extLst>
          </p:nvPr>
        </p:nvGraphicFramePr>
        <p:xfrm>
          <a:off x="457200" y="1600198"/>
          <a:ext cx="8229600" cy="2466834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Optical Density of Samples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Test Result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Greater than or equal to 0.5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Positive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2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Less than 0..110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/>
                        <a:t>Negative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Contents of kit</a:t>
            </a:r>
          </a:p>
          <a:p>
            <a:r>
              <a:rPr lang="en-US" dirty="0"/>
              <a:t>Additional required materials </a:t>
            </a:r>
          </a:p>
          <a:p>
            <a:r>
              <a:rPr lang="en-US" dirty="0"/>
              <a:t>Storing the reagents</a:t>
            </a:r>
          </a:p>
          <a:p>
            <a:r>
              <a:rPr lang="en-US" dirty="0"/>
              <a:t>Intended use</a:t>
            </a:r>
          </a:p>
          <a:p>
            <a:r>
              <a:rPr lang="en-US" dirty="0"/>
              <a:t>Test principle</a:t>
            </a:r>
          </a:p>
          <a:p>
            <a:r>
              <a:rPr lang="en-US" dirty="0"/>
              <a:t>Limitations</a:t>
            </a:r>
          </a:p>
          <a:p>
            <a:r>
              <a:rPr lang="en-US" dirty="0"/>
              <a:t>Preparation for the test</a:t>
            </a:r>
          </a:p>
          <a:p>
            <a:r>
              <a:rPr lang="en-US" dirty="0"/>
              <a:t>Test procedure</a:t>
            </a:r>
          </a:p>
          <a:p>
            <a:r>
              <a:rPr lang="en-US" dirty="0"/>
              <a:t>Test validity</a:t>
            </a:r>
          </a:p>
          <a:p>
            <a:r>
              <a:rPr lang="en-US" dirty="0"/>
              <a:t>Interpreting Results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shooting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Edge Effects: </a:t>
            </a:r>
            <a:r>
              <a:rPr lang="en-US" sz="2400" dirty="0"/>
              <a:t>unexpected absorbance value variances from outside to inside. Most typically seen when plates are stacked or incubated at uneven temperatures</a:t>
            </a:r>
          </a:p>
          <a:p>
            <a:pPr lvl="2"/>
            <a:r>
              <a:rPr lang="en-US" dirty="0"/>
              <a:t>Positive effect: increase in OD values</a:t>
            </a:r>
          </a:p>
          <a:p>
            <a:pPr lvl="2"/>
            <a:r>
              <a:rPr lang="en-US" dirty="0"/>
              <a:t>Negative effects: decrease in OD values</a:t>
            </a:r>
          </a:p>
          <a:p>
            <a:r>
              <a:rPr lang="en-US" dirty="0"/>
              <a:t>Main causes:</a:t>
            </a:r>
          </a:p>
          <a:p>
            <a:pPr lvl="2"/>
            <a:r>
              <a:rPr lang="en-US" dirty="0"/>
              <a:t>Incubation environment (various inconsistencies)</a:t>
            </a:r>
          </a:p>
          <a:p>
            <a:pPr lvl="2"/>
            <a:r>
              <a:rPr lang="en-US" dirty="0"/>
              <a:t>Cold plates or reagents (outside wells will be warmer)</a:t>
            </a:r>
          </a:p>
          <a:p>
            <a:pPr lvl="2"/>
            <a:r>
              <a:rPr lang="en-US" dirty="0"/>
              <a:t>Color developed in strong light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shooting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Preventing Edge Effects</a:t>
            </a:r>
          </a:p>
          <a:p>
            <a:pPr lvl="2"/>
            <a:r>
              <a:rPr lang="en-US" dirty="0"/>
              <a:t>Plate sealers - prevent evaporation</a:t>
            </a:r>
          </a:p>
          <a:p>
            <a:pPr lvl="2"/>
            <a:r>
              <a:rPr lang="en-US" dirty="0"/>
              <a:t>Strive for consistent temperature of plates, reagents and incubating plates, reagents and incubating environment – allow everything to warm up to the same temperature each time</a:t>
            </a:r>
          </a:p>
          <a:p>
            <a:pPr lvl="2"/>
            <a:r>
              <a:rPr lang="en-US" dirty="0"/>
              <a:t>Avoid harsh lighting</a:t>
            </a:r>
          </a:p>
          <a:p>
            <a:pPr lvl="2"/>
            <a:r>
              <a:rPr lang="en-US" dirty="0"/>
              <a:t>Avoid stacking plates if possible</a:t>
            </a:r>
          </a:p>
          <a:p>
            <a:pPr lvl="2"/>
            <a:r>
              <a:rPr lang="en-US" dirty="0"/>
              <a:t>Consistent plate washing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 shooting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 Handling of Substrates</a:t>
            </a:r>
          </a:p>
          <a:p>
            <a:pPr lvl="2"/>
            <a:r>
              <a:rPr lang="en-US" dirty="0"/>
              <a:t>Do not pipette directly from the substrate bottle</a:t>
            </a:r>
          </a:p>
          <a:p>
            <a:pPr lvl="2"/>
            <a:r>
              <a:rPr lang="en-US" dirty="0"/>
              <a:t>Never pour left over substrate back into the substrate bottle</a:t>
            </a:r>
          </a:p>
          <a:p>
            <a:pPr lvl="2"/>
            <a:r>
              <a:rPr lang="en-US" dirty="0"/>
              <a:t>Dispense substrate into ultra clean reagent reservoirs, and use immediately. Avoid re-using containers for substrates</a:t>
            </a:r>
          </a:p>
          <a:p>
            <a:pPr lvl="2"/>
            <a:r>
              <a:rPr lang="en-US" dirty="0"/>
              <a:t>Avoid intense light</a:t>
            </a:r>
          </a:p>
          <a:p>
            <a:pPr lvl="2"/>
            <a:r>
              <a:rPr lang="en-US" dirty="0"/>
              <a:t>Use caution if re-using pipette tips</a:t>
            </a:r>
          </a:p>
          <a:p>
            <a:pPr lvl="2"/>
            <a:r>
              <a:rPr lang="en-US" dirty="0"/>
              <a:t>Store at 4 to 5C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Antibody-coated 96 well </a:t>
            </a:r>
            <a:r>
              <a:rPr lang="en-US" dirty="0" err="1"/>
              <a:t>microtiter</a:t>
            </a:r>
            <a:r>
              <a:rPr lang="en-US" dirty="0"/>
              <a:t> plates</a:t>
            </a:r>
          </a:p>
          <a:p>
            <a:r>
              <a:rPr lang="en-US" dirty="0"/>
              <a:t>Alkaline </a:t>
            </a:r>
            <a:r>
              <a:rPr lang="en-US" dirty="0" err="1"/>
              <a:t>phosphatase</a:t>
            </a:r>
            <a:r>
              <a:rPr lang="en-US" dirty="0"/>
              <a:t> &amp; </a:t>
            </a:r>
            <a:r>
              <a:rPr lang="en-US" dirty="0" err="1"/>
              <a:t>peroxidase</a:t>
            </a:r>
            <a:r>
              <a:rPr lang="en-US" dirty="0"/>
              <a:t> enzyme conjugate mix, concentrated </a:t>
            </a:r>
          </a:p>
          <a:p>
            <a:r>
              <a:rPr lang="en-US" dirty="0"/>
              <a:t>RUB6 enzyme conjugate </a:t>
            </a:r>
            <a:r>
              <a:rPr lang="en-US" dirty="0" err="1"/>
              <a:t>diluent</a:t>
            </a:r>
            <a:endParaRPr lang="en-US" dirty="0"/>
          </a:p>
          <a:p>
            <a:r>
              <a:rPr lang="en-US" dirty="0" err="1"/>
              <a:t>pNPP</a:t>
            </a:r>
            <a:r>
              <a:rPr lang="en-US" dirty="0"/>
              <a:t> Substrate solution</a:t>
            </a:r>
          </a:p>
          <a:p>
            <a:r>
              <a:rPr lang="en-US" dirty="0"/>
              <a:t>TMB Substrate solution </a:t>
            </a:r>
          </a:p>
          <a:p>
            <a:r>
              <a:rPr lang="en-US" dirty="0"/>
              <a:t>Positive control </a:t>
            </a:r>
          </a:p>
          <a:p>
            <a:r>
              <a:rPr lang="en-US" dirty="0"/>
              <a:t>PBST wash buffer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required materials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Distilled water</a:t>
            </a:r>
          </a:p>
          <a:p>
            <a:r>
              <a:rPr lang="en-US" dirty="0"/>
              <a:t>Paper towels </a:t>
            </a:r>
          </a:p>
          <a:p>
            <a:r>
              <a:rPr lang="en-US" dirty="0"/>
              <a:t>Micropipette and micropipette tips</a:t>
            </a:r>
          </a:p>
          <a:p>
            <a:r>
              <a:rPr lang="en-US" dirty="0"/>
              <a:t>Seed &amp; leaf extraction equipment </a:t>
            </a:r>
          </a:p>
          <a:p>
            <a:r>
              <a:rPr lang="en-US" dirty="0"/>
              <a:t>Humid box for incubation </a:t>
            </a:r>
          </a:p>
          <a:p>
            <a:r>
              <a:rPr lang="en-US" dirty="0"/>
              <a:t>Negative control </a:t>
            </a:r>
          </a:p>
          <a:p>
            <a:r>
              <a:rPr lang="en-US" dirty="0"/>
              <a:t>Plate reader with 405nm &amp; 650 nm filter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the reagents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all kit components @ 4⁰C to assure full shelf life</a:t>
            </a:r>
          </a:p>
          <a:p>
            <a:r>
              <a:rPr lang="en-US" dirty="0"/>
              <a:t>Keep ELISA plate pouch sealed and desiccated between uses</a:t>
            </a:r>
          </a:p>
          <a:p>
            <a:r>
              <a:rPr lang="en-US" dirty="0"/>
              <a:t>Allow the components of the kit to warm to room temperature prior to 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Intended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dual trait ELISA is validated to detect the presence or absence of Bt-Cry2Ab &amp; Bt-Cry3Bb1 proteins expressed in corn seed containing events  MON 89034 and / or MON 88017</a:t>
            </a:r>
          </a:p>
          <a:p>
            <a:r>
              <a:rPr lang="en-US" dirty="0"/>
              <a:t>Shows no cross-reaction with other GMO proteins currently on the market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Direct Double Antibody Sandwich (DAS) ELISA</a:t>
            </a:r>
          </a:p>
          <a:p>
            <a:r>
              <a:rPr lang="en-US" dirty="0"/>
              <a:t>Antibodies specific to Bt-Cry2Ab &amp; Bt-Cry3Bb1 have been coated to the </a:t>
            </a:r>
            <a:r>
              <a:rPr lang="en-US" dirty="0" err="1"/>
              <a:t>testwells</a:t>
            </a:r>
            <a:r>
              <a:rPr lang="en-US" dirty="0"/>
              <a:t> of the microplate</a:t>
            </a:r>
          </a:p>
          <a:p>
            <a:r>
              <a:rPr lang="en-US" dirty="0"/>
              <a:t>An enzyme conjugate containing monoclonal antibodies specific to Bt-Cry3Bb1 protein conjugated to alkaline phosphatase &amp; monoclonal antibodies specific to Bt-Cry2Ab conjugated to horseradish peroxidase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Enzyme conjugate is added to the </a:t>
            </a:r>
            <a:r>
              <a:rPr lang="en-US" dirty="0" err="1"/>
              <a:t>testwells</a:t>
            </a:r>
            <a:r>
              <a:rPr lang="en-US" dirty="0"/>
              <a:t> followed by sample extracts</a:t>
            </a:r>
          </a:p>
          <a:p>
            <a:r>
              <a:rPr lang="en-US" dirty="0"/>
              <a:t>If either protein is present in the sample, they are bound by the appropriate antibody and captured on the </a:t>
            </a:r>
            <a:r>
              <a:rPr lang="en-US" dirty="0" err="1"/>
              <a:t>microplate</a:t>
            </a:r>
            <a:endParaRPr lang="en-US" dirty="0"/>
          </a:p>
          <a:p>
            <a:r>
              <a:rPr lang="en-US" dirty="0"/>
              <a:t>After an incubation period, the plate is washed to remove any unbound enzyme conjugate and sample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principle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pNPP</a:t>
            </a:r>
            <a:r>
              <a:rPr lang="en-US" dirty="0"/>
              <a:t> substrate is added to the </a:t>
            </a:r>
            <a:r>
              <a:rPr lang="en-US" dirty="0" err="1"/>
              <a:t>microplate</a:t>
            </a:r>
            <a:endParaRPr lang="en-US" dirty="0"/>
          </a:p>
          <a:p>
            <a:r>
              <a:rPr lang="en-US" dirty="0"/>
              <a:t>If alkaline </a:t>
            </a:r>
            <a:r>
              <a:rPr lang="en-US" dirty="0" err="1"/>
              <a:t>phosphatase</a:t>
            </a:r>
            <a:r>
              <a:rPr lang="en-US" dirty="0"/>
              <a:t> conjugate is present, a yellow color will be produced signifying the presence of  Bt-Cry3Bb1</a:t>
            </a:r>
          </a:p>
          <a:p>
            <a:r>
              <a:rPr lang="en-US" dirty="0"/>
              <a:t>After a second wash step, the TMB substrate is added</a:t>
            </a:r>
          </a:p>
          <a:p>
            <a:r>
              <a:rPr lang="en-US" dirty="0"/>
              <a:t>If peroxidase conjugate is present, a blue color will be produced signifying the presence of Bt-Cry2Ab</a:t>
            </a:r>
          </a:p>
          <a:p>
            <a:r>
              <a:rPr lang="en-US" dirty="0"/>
              <a:t>The color reactions can be measured with a spectrophotometer or observed visually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4241</TotalTime>
  <Words>1195</Words>
  <Application>Microsoft Office PowerPoint</Application>
  <PresentationFormat>On-screen Show (4:3)</PresentationFormat>
  <Paragraphs>148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Qualitative Bt-Cry2Ab &amp;Bt-Cry3Bb1 Dual Trait Testing</vt:lpstr>
      <vt:lpstr>Overview </vt:lpstr>
      <vt:lpstr>Contents of kit</vt:lpstr>
      <vt:lpstr>Additional required materials </vt:lpstr>
      <vt:lpstr>Storing the reagents </vt:lpstr>
      <vt:lpstr>Intended use</vt:lpstr>
      <vt:lpstr>Test principle</vt:lpstr>
      <vt:lpstr>Test principle</vt:lpstr>
      <vt:lpstr>Test principle </vt:lpstr>
      <vt:lpstr>Limitations</vt:lpstr>
      <vt:lpstr>Preparation for the test</vt:lpstr>
      <vt:lpstr>Preparation for the test</vt:lpstr>
      <vt:lpstr>Preparation for the test</vt:lpstr>
      <vt:lpstr>Test Procedure</vt:lpstr>
      <vt:lpstr>Test Procedure</vt:lpstr>
      <vt:lpstr>Test Procedure</vt:lpstr>
      <vt:lpstr>Test Procedure</vt:lpstr>
      <vt:lpstr>Test Validity </vt:lpstr>
      <vt:lpstr>Interpreting results </vt:lpstr>
      <vt:lpstr>Trouble shooting </vt:lpstr>
      <vt:lpstr>Trouble shooting </vt:lpstr>
      <vt:lpstr>Trouble shooting </vt:lpstr>
    </vt:vector>
  </TitlesOfParts>
  <Company>agddia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shulu</dc:creator>
  <cp:lastModifiedBy>Dave Rambow</cp:lastModifiedBy>
  <cp:revision>207</cp:revision>
  <dcterms:created xsi:type="dcterms:W3CDTF">2013-05-31T17:40:12Z</dcterms:created>
  <dcterms:modified xsi:type="dcterms:W3CDTF">2022-03-01T21:01:03Z</dcterms:modified>
</cp:coreProperties>
</file>