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29" r:id="rId2"/>
    <p:sldId id="379" r:id="rId3"/>
    <p:sldId id="11336" r:id="rId4"/>
    <p:sldId id="11351" r:id="rId5"/>
    <p:sldId id="11353" r:id="rId6"/>
    <p:sldId id="11356" r:id="rId7"/>
    <p:sldId id="679" r:id="rId8"/>
    <p:sldId id="680" r:id="rId9"/>
    <p:sldId id="692" r:id="rId10"/>
    <p:sldId id="11357" r:id="rId11"/>
    <p:sldId id="11352" r:id="rId12"/>
    <p:sldId id="258" r:id="rId13"/>
    <p:sldId id="11355" r:id="rId14"/>
    <p:sldId id="259" r:id="rId15"/>
    <p:sldId id="1136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51065F-34AE-4C48-832E-E01126A75569}" v="9" dt="2022-02-22T17:43:21.11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41" autoAdjust="0"/>
  </p:normalViewPr>
  <p:slideViewPr>
    <p:cSldViewPr snapToGrid="0">
      <p:cViewPr varScale="1">
        <p:scale>
          <a:sx n="104" d="100"/>
          <a:sy n="104" d="100"/>
        </p:scale>
        <p:origin x="81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55E7E-7C2B-45C7-A628-581F18E54C7D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C27E9-7465-47F3-9B87-C3B2F3E52F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3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1BD2C90-BBA0-46EC-8B01-B5FB30F66F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" name="Notes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9031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C884B-6746-46B6-A982-F673630237E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545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9CF52-1DD4-400C-841E-E5C0F357A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934B40-5730-4D5D-82E0-D80B81BE8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34FB14-8D31-4FA1-8A20-7E42F609A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2F5C-49DB-4B5E-A89D-81C983708B62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A09C63-6253-41DA-9F39-1C39949FC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633AA4-76B4-4CA5-A7A1-4937994DC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D101-DE3D-4FF4-B29F-F2160E579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117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84FB7-8B98-4DC5-9FC6-CB7382C05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D60B24-148C-4B81-8CAA-F4792004CB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C185F-36F0-4176-82CD-359E1AC1B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2F5C-49DB-4B5E-A89D-81C983708B62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02E40-3696-45F6-B516-304F9E918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DD4C20-C137-46A7-AE4E-E3AB78E3C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D101-DE3D-4FF4-B29F-F2160E579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71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2479594-DD4F-4614-84F2-F7DCF0378B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2194A8-D022-4E18-91CB-AEC9E6D6E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AC3D4-3A5C-4051-818A-9C5357241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2F5C-49DB-4B5E-A89D-81C983708B62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FE0220-24D1-4F01-B063-3A4035E99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A59360-5C97-486E-955F-3305DD926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D101-DE3D-4FF4-B29F-F2160E579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098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 bwMode="gray">
          <a:xfrm>
            <a:off x="1977022" y="403540"/>
            <a:ext cx="9625255" cy="86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5" name="Text Placeholder 54"/>
          <p:cNvSpPr>
            <a:spLocks noGrp="1"/>
          </p:cNvSpPr>
          <p:nvPr>
            <p:ph type="body" sz="quarter" idx="13"/>
          </p:nvPr>
        </p:nvSpPr>
        <p:spPr bwMode="gray">
          <a:xfrm>
            <a:off x="2005598" y="1843721"/>
            <a:ext cx="4680609" cy="4641030"/>
          </a:xfrm>
        </p:spPr>
        <p:txBody>
          <a:bodyPr/>
          <a:lstStyle>
            <a:lvl1pPr marL="270000" indent="-270000">
              <a:spcBef>
                <a:spcPts val="1800"/>
              </a:spcBef>
              <a:spcAft>
                <a:spcPts val="0"/>
              </a:spcAft>
              <a:buFontTx/>
              <a:buBlip>
                <a:blip r:embed="rId3"/>
              </a:buBlip>
              <a:defRPr sz="2000"/>
            </a:lvl1pPr>
            <a:lvl2pPr marL="540000" indent="-270000">
              <a:spcBef>
                <a:spcPts val="600"/>
              </a:spcBef>
              <a:spcAft>
                <a:spcPts val="0"/>
              </a:spcAft>
              <a:buFontTx/>
              <a:buBlip>
                <a:blip r:embed="rId4"/>
              </a:buBlip>
              <a:defRPr sz="2000"/>
            </a:lvl2pPr>
            <a:lvl3pPr marL="810000" indent="-270000">
              <a:spcBef>
                <a:spcPts val="600"/>
              </a:spcBef>
              <a:spcAft>
                <a:spcPts val="0"/>
              </a:spcAft>
              <a:buFontTx/>
              <a:buBlip>
                <a:blip r:embed="rId5"/>
              </a:buBlip>
              <a:defRPr sz="2000"/>
            </a:lvl3pPr>
            <a:lvl4pPr marL="1080000" indent="-270000">
              <a:spcBef>
                <a:spcPts val="600"/>
              </a:spcBef>
              <a:spcAft>
                <a:spcPts val="0"/>
              </a:spcAft>
              <a:buFontTx/>
              <a:buBlip>
                <a:blip r:embed="rId6"/>
              </a:buBlip>
              <a:defRPr sz="2000"/>
            </a:lvl4pPr>
            <a:lvl5pPr>
              <a:spcBef>
                <a:spcPts val="600"/>
              </a:spcBef>
              <a:spcAft>
                <a:spcPts val="0"/>
              </a:spcAft>
              <a:defRPr sz="2000"/>
            </a:lvl5pPr>
            <a:lvl6pPr>
              <a:spcBef>
                <a:spcPts val="600"/>
              </a:spcBef>
              <a:spcAft>
                <a:spcPts val="0"/>
              </a:spcAft>
              <a:defRPr sz="2000"/>
            </a:lvl6pPr>
            <a:lvl7pPr>
              <a:spcBef>
                <a:spcPts val="600"/>
              </a:spcBef>
              <a:spcAft>
                <a:spcPts val="0"/>
              </a:spcAft>
              <a:defRPr sz="2000"/>
            </a:lvl7pPr>
            <a:lvl8pPr>
              <a:spcBef>
                <a:spcPts val="600"/>
              </a:spcBef>
              <a:spcAft>
                <a:spcPts val="0"/>
              </a:spcAft>
              <a:defRPr sz="2000"/>
            </a:lvl8pPr>
            <a:lvl9pPr>
              <a:spcBef>
                <a:spcPts val="600"/>
              </a:spcBef>
              <a:spcAft>
                <a:spcPts val="0"/>
              </a:spcAft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AEE6052F-C0E9-4C5A-8904-AD92CE530E5F}" type="datetime1">
              <a:rPr lang="en-US" smtClean="0"/>
              <a:t>2/21/2022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gray">
          <a:xfrm>
            <a:off x="974800" y="6617933"/>
            <a:ext cx="5711408" cy="10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/// Seed Production Innovation (SPI) /// March 2020</a:t>
            </a:r>
            <a:endParaRPr lang="en-US" dirty="0">
              <a:solidFill>
                <a:srgbClr val="10384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gray">
          <a:xfrm>
            <a:off x="195869" y="6617933"/>
            <a:ext cx="392377" cy="108000"/>
          </a:xfrm>
        </p:spPr>
        <p:txBody>
          <a:bodyPr/>
          <a:lstStyle/>
          <a:p>
            <a:fld id="{EEAD9179-7A6B-4268-BEB2-F3B8EB06115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 bwMode="black">
          <a:xfrm>
            <a:off x="7805252" y="1"/>
            <a:ext cx="4386748" cy="6858000"/>
            <a:chOff x="7804236" y="1"/>
            <a:chExt cx="4386177" cy="6858000"/>
          </a:xfrm>
        </p:grpSpPr>
        <p:sp>
          <p:nvSpPr>
            <p:cNvPr id="19" name="Freeform 6"/>
            <p:cNvSpPr>
              <a:spLocks/>
            </p:cNvSpPr>
            <p:nvPr userDrawn="1"/>
          </p:nvSpPr>
          <p:spPr bwMode="black">
            <a:xfrm>
              <a:off x="7804236" y="1"/>
              <a:ext cx="2489310" cy="6858000"/>
            </a:xfrm>
            <a:custGeom>
              <a:avLst/>
              <a:gdLst>
                <a:gd name="T0" fmla="*/ 9 w 1857"/>
                <a:gd name="T1" fmla="*/ 5116 h 5116"/>
                <a:gd name="T2" fmla="*/ 1857 w 1857"/>
                <a:gd name="T3" fmla="*/ 0 h 5116"/>
                <a:gd name="T4" fmla="*/ 1847 w 1857"/>
                <a:gd name="T5" fmla="*/ 0 h 5116"/>
                <a:gd name="T6" fmla="*/ 0 w 1857"/>
                <a:gd name="T7" fmla="*/ 5116 h 5116"/>
                <a:gd name="T8" fmla="*/ 9 w 1857"/>
                <a:gd name="T9" fmla="*/ 5116 h 5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57" h="5116">
                  <a:moveTo>
                    <a:pt x="9" y="5116"/>
                  </a:moveTo>
                  <a:lnTo>
                    <a:pt x="1857" y="0"/>
                  </a:lnTo>
                  <a:lnTo>
                    <a:pt x="1847" y="0"/>
                  </a:lnTo>
                  <a:lnTo>
                    <a:pt x="0" y="5116"/>
                  </a:lnTo>
                  <a:lnTo>
                    <a:pt x="9" y="5116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180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black">
            <a:xfrm>
              <a:off x="8456276" y="1408976"/>
              <a:ext cx="3734137" cy="5449024"/>
            </a:xfrm>
            <a:custGeom>
              <a:avLst/>
              <a:gdLst>
                <a:gd name="T0" fmla="*/ 0 w 2785"/>
                <a:gd name="T1" fmla="*/ 4064 h 4064"/>
                <a:gd name="T2" fmla="*/ 11 w 2785"/>
                <a:gd name="T3" fmla="*/ 4064 h 4064"/>
                <a:gd name="T4" fmla="*/ 2785 w 2785"/>
                <a:gd name="T5" fmla="*/ 17 h 4064"/>
                <a:gd name="T6" fmla="*/ 2785 w 2785"/>
                <a:gd name="T7" fmla="*/ 0 h 4064"/>
                <a:gd name="T8" fmla="*/ 0 w 2785"/>
                <a:gd name="T9" fmla="*/ 4064 h 40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5" h="4064">
                  <a:moveTo>
                    <a:pt x="0" y="4064"/>
                  </a:moveTo>
                  <a:lnTo>
                    <a:pt x="11" y="4064"/>
                  </a:lnTo>
                  <a:lnTo>
                    <a:pt x="2785" y="17"/>
                  </a:lnTo>
                  <a:lnTo>
                    <a:pt x="2785" y="0"/>
                  </a:lnTo>
                  <a:lnTo>
                    <a:pt x="0" y="4064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sz="1800"/>
            </a:p>
          </p:txBody>
        </p:sp>
      </p:grpSp>
      <p:sp>
        <p:nvSpPr>
          <p:cNvPr id="6" name="Logoschutz" hidden="1"/>
          <p:cNvSpPr/>
          <p:nvPr userDrawn="1">
            <p:custDataLst>
              <p:tags r:id="rId1"/>
            </p:custDataLst>
          </p:nvPr>
        </p:nvSpPr>
        <p:spPr bwMode="gray">
          <a:xfrm>
            <a:off x="521900" y="524850"/>
            <a:ext cx="1080141" cy="1080000"/>
          </a:xfrm>
          <a:prstGeom prst="rect">
            <a:avLst/>
          </a:prstGeom>
          <a:solidFill>
            <a:srgbClr val="00BCFF">
              <a:alpha val="3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800">
                <a:solidFill>
                  <a:schemeClr val="tx1"/>
                </a:solidFill>
              </a:rPr>
              <a:t>Logo</a:t>
            </a:r>
          </a:p>
          <a:p>
            <a:pPr algn="ctr"/>
            <a:r>
              <a:rPr lang="de-DE" sz="1800">
                <a:solidFill>
                  <a:schemeClr val="tx1"/>
                </a:solidFill>
              </a:rPr>
              <a:t>Schutz</a:t>
            </a:r>
          </a:p>
        </p:txBody>
      </p:sp>
    </p:spTree>
    <p:extLst>
      <p:ext uri="{BB962C8B-B14F-4D97-AF65-F5344CB8AC3E}">
        <p14:creationId xmlns:p14="http://schemas.microsoft.com/office/powerpoint/2010/main" val="418019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1254">
          <p15:clr>
            <a:srgbClr val="FBAE40"/>
          </p15:clr>
        </p15:guide>
        <p15:guide id="2" orient="horz" pos="4086">
          <p15:clr>
            <a:srgbClr val="FBAE40"/>
          </p15:clr>
        </p15:guide>
        <p15:guide id="3" orient="horz" pos="1162">
          <p15:clr>
            <a:srgbClr val="FBAE40"/>
          </p15:clr>
        </p15:guide>
        <p15:guide id="4" pos="421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1"/>
            <a:ext cx="1692220" cy="16910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black">
          <a:xfrm>
            <a:off x="709458" y="1732422"/>
            <a:ext cx="3621023" cy="592952"/>
          </a:xfrm>
        </p:spPr>
        <p:txBody>
          <a:bodyPr anchor="b"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0" indent="0" algn="l">
              <a:buNone/>
              <a:defRPr sz="2000">
                <a:solidFill>
                  <a:schemeClr val="bg1"/>
                </a:solidFill>
              </a:defRPr>
            </a:lvl2pPr>
            <a:lvl3pPr marL="0" indent="0" algn="l">
              <a:buNone/>
              <a:defRPr sz="2000">
                <a:solidFill>
                  <a:schemeClr val="bg1"/>
                </a:solidFill>
              </a:defRPr>
            </a:lvl3pPr>
            <a:lvl4pPr marL="0" indent="0" algn="l">
              <a:buNone/>
              <a:defRPr sz="2000">
                <a:solidFill>
                  <a:schemeClr val="bg1"/>
                </a:solidFill>
              </a:defRPr>
            </a:lvl4pPr>
            <a:lvl5pPr marL="0" indent="0" algn="l">
              <a:buNone/>
              <a:defRPr sz="2000">
                <a:solidFill>
                  <a:schemeClr val="bg1"/>
                </a:solidFill>
              </a:defRPr>
            </a:lvl5pPr>
            <a:lvl6pPr marL="0" indent="0" algn="l">
              <a:buNone/>
              <a:defRPr sz="2000">
                <a:solidFill>
                  <a:schemeClr val="bg1"/>
                </a:solidFill>
              </a:defRPr>
            </a:lvl6pPr>
            <a:lvl7pPr marL="0" indent="0" algn="l">
              <a:buNone/>
              <a:defRPr sz="2000">
                <a:solidFill>
                  <a:schemeClr val="bg1"/>
                </a:solidFill>
              </a:defRPr>
            </a:lvl7pPr>
            <a:lvl8pPr marL="0" indent="0" algn="l">
              <a:buNone/>
              <a:defRPr sz="2000">
                <a:solidFill>
                  <a:schemeClr val="bg1"/>
                </a:solidFill>
              </a:defRPr>
            </a:lvl8pPr>
            <a:lvl9pPr marL="0" indent="0" algn="l">
              <a:buNone/>
              <a:defRPr sz="2000">
                <a:solidFill>
                  <a:schemeClr val="bg1"/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fld id="{3DD8588C-7C9A-4A31-8460-E239A3205467}" type="datetime1">
              <a:rPr lang="en-US" smtClean="0"/>
              <a:t>2/14/2022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r>
              <a:rPr lang="en-US" dirty="0"/>
              <a:t>/// Bayer 16:9 Template 2010 /// November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noFill/>
              </a:defRPr>
            </a:lvl1pPr>
            <a:lvl2pPr>
              <a:defRPr>
                <a:noFill/>
              </a:defRPr>
            </a:lvl2pPr>
            <a:lvl3pPr>
              <a:defRPr>
                <a:noFill/>
              </a:defRPr>
            </a:lvl3pPr>
            <a:lvl4pPr>
              <a:defRPr>
                <a:noFill/>
              </a:defRPr>
            </a:lvl4pPr>
            <a:lvl5pPr>
              <a:defRPr>
                <a:noFill/>
              </a:defRPr>
            </a:lvl5pPr>
            <a:lvl6pPr>
              <a:defRPr>
                <a:noFill/>
              </a:defRPr>
            </a:lvl6pPr>
            <a:lvl7pPr>
              <a:defRPr>
                <a:noFill/>
              </a:defRPr>
            </a:lvl7pPr>
            <a:lvl8pPr>
              <a:defRPr>
                <a:noFill/>
              </a:defRPr>
            </a:lvl8pPr>
            <a:lvl9pPr>
              <a:defRPr>
                <a:noFill/>
              </a:defRPr>
            </a:lvl9pPr>
          </a:lstStyle>
          <a:p>
            <a:fld id="{EEAD9179-7A6B-4268-BEB2-F3B8EB06115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">
          <a:xfrm>
            <a:off x="709653" y="2424948"/>
            <a:ext cx="3620828" cy="1440000"/>
          </a:xfrm>
        </p:spPr>
        <p:txBody>
          <a:bodyPr anchor="t"/>
          <a:lstStyle>
            <a:lvl1pPr>
              <a:defRPr sz="3200" i="1">
                <a:solidFill>
                  <a:schemeClr val="accent4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E7DB5C-15A7-4763-A498-7608598D843B}"/>
              </a:ext>
            </a:extLst>
          </p:cNvPr>
          <p:cNvSpPr txBox="1"/>
          <p:nvPr/>
        </p:nvSpPr>
        <p:spPr bwMode="black">
          <a:xfrm>
            <a:off x="1378862" y="4041068"/>
            <a:ext cx="480895" cy="179724"/>
          </a:xfrm>
          <a:prstGeom prst="rect">
            <a:avLst/>
          </a:prstGeom>
          <a:noFill/>
        </p:spPr>
        <p:txBody>
          <a:bodyPr wrap="none" lIns="0" tIns="0" rIns="0" bIns="0" rtlCol="0" anchor="ctr">
            <a:noAutofit/>
          </a:bodyPr>
          <a:lstStyle/>
          <a:p>
            <a:pPr marL="0" marR="0" lvl="0" indent="0" algn="ctr" defTabSz="91568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1" b="0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rPr>
              <a:t>///////////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 bwMode="black">
          <a:xfrm>
            <a:off x="1414582" y="4262151"/>
            <a:ext cx="2915899" cy="1080000"/>
          </a:xfrm>
        </p:spPr>
        <p:txBody>
          <a:bodyPr/>
          <a:lstStyle>
            <a:lvl1pPr>
              <a:spcBef>
                <a:spcPts val="0"/>
              </a:spcBef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  <a:lvl2pPr marL="0" indent="0">
              <a:spcBef>
                <a:spcPts val="180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4"/>
          </p:nvPr>
        </p:nvSpPr>
        <p:spPr bwMode="gray">
          <a:xfrm>
            <a:off x="4078373" y="0"/>
            <a:ext cx="8116009" cy="6858000"/>
          </a:xfrm>
          <a:custGeom>
            <a:avLst/>
            <a:gdLst>
              <a:gd name="connsiteX0" fmla="*/ 1341581 w 8112573"/>
              <a:gd name="connsiteY0" fmla="*/ 0 h 6858000"/>
              <a:gd name="connsiteX1" fmla="*/ 8112573 w 8112573"/>
              <a:gd name="connsiteY1" fmla="*/ 0 h 6858000"/>
              <a:gd name="connsiteX2" fmla="*/ 8112573 w 8112573"/>
              <a:gd name="connsiteY2" fmla="*/ 6858000 h 6858000"/>
              <a:gd name="connsiteX3" fmla="*/ 8112572 w 8112573"/>
              <a:gd name="connsiteY3" fmla="*/ 6858000 h 6858000"/>
              <a:gd name="connsiteX4" fmla="*/ 8112572 w 8112573"/>
              <a:gd name="connsiteY4" fmla="*/ 5739354 h 6858000"/>
              <a:gd name="connsiteX5" fmla="*/ 3275459 w 8112573"/>
              <a:gd name="connsiteY5" fmla="*/ 6858000 h 6858000"/>
              <a:gd name="connsiteX6" fmla="*/ 0 w 8112573"/>
              <a:gd name="connsiteY6" fmla="*/ 6858000 h 6858000"/>
              <a:gd name="connsiteX0" fmla="*/ 1341581 w 8112573"/>
              <a:gd name="connsiteY0" fmla="*/ 0 h 6858000"/>
              <a:gd name="connsiteX1" fmla="*/ 8112573 w 8112573"/>
              <a:gd name="connsiteY1" fmla="*/ 0 h 6858000"/>
              <a:gd name="connsiteX2" fmla="*/ 8112573 w 8112573"/>
              <a:gd name="connsiteY2" fmla="*/ 6858000 h 6858000"/>
              <a:gd name="connsiteX3" fmla="*/ 8112572 w 8112573"/>
              <a:gd name="connsiteY3" fmla="*/ 5739354 h 6858000"/>
              <a:gd name="connsiteX4" fmla="*/ 3275459 w 8112573"/>
              <a:gd name="connsiteY4" fmla="*/ 6858000 h 6858000"/>
              <a:gd name="connsiteX5" fmla="*/ 0 w 8112573"/>
              <a:gd name="connsiteY5" fmla="*/ 6858000 h 6858000"/>
              <a:gd name="connsiteX6" fmla="*/ 1341581 w 8112573"/>
              <a:gd name="connsiteY6" fmla="*/ 0 h 6858000"/>
              <a:gd name="connsiteX0" fmla="*/ 1341581 w 8112573"/>
              <a:gd name="connsiteY0" fmla="*/ 0 h 6858000"/>
              <a:gd name="connsiteX1" fmla="*/ 8112573 w 8112573"/>
              <a:gd name="connsiteY1" fmla="*/ 0 h 6858000"/>
              <a:gd name="connsiteX2" fmla="*/ 8112572 w 8112573"/>
              <a:gd name="connsiteY2" fmla="*/ 5739354 h 6858000"/>
              <a:gd name="connsiteX3" fmla="*/ 3275459 w 8112573"/>
              <a:gd name="connsiteY3" fmla="*/ 6858000 h 6858000"/>
              <a:gd name="connsiteX4" fmla="*/ 0 w 8112573"/>
              <a:gd name="connsiteY4" fmla="*/ 6858000 h 6858000"/>
              <a:gd name="connsiteX5" fmla="*/ 1341581 w 8112573"/>
              <a:gd name="connsiteY5" fmla="*/ 0 h 6858000"/>
              <a:gd name="connsiteX0" fmla="*/ 1341581 w 8114953"/>
              <a:gd name="connsiteY0" fmla="*/ 0 h 6858000"/>
              <a:gd name="connsiteX1" fmla="*/ 8112573 w 8114953"/>
              <a:gd name="connsiteY1" fmla="*/ 0 h 6858000"/>
              <a:gd name="connsiteX2" fmla="*/ 8114953 w 8114953"/>
              <a:gd name="connsiteY2" fmla="*/ 6003673 h 6858000"/>
              <a:gd name="connsiteX3" fmla="*/ 3275459 w 8114953"/>
              <a:gd name="connsiteY3" fmla="*/ 6858000 h 6858000"/>
              <a:gd name="connsiteX4" fmla="*/ 0 w 8114953"/>
              <a:gd name="connsiteY4" fmla="*/ 6858000 h 6858000"/>
              <a:gd name="connsiteX5" fmla="*/ 1341581 w 8114953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114953" h="6858000">
                <a:moveTo>
                  <a:pt x="1341581" y="0"/>
                </a:moveTo>
                <a:lnTo>
                  <a:pt x="8112573" y="0"/>
                </a:lnTo>
                <a:cubicBezTo>
                  <a:pt x="8112573" y="1913118"/>
                  <a:pt x="8114953" y="4090555"/>
                  <a:pt x="8114953" y="6003673"/>
                </a:cubicBezTo>
                <a:lnTo>
                  <a:pt x="3275459" y="6858000"/>
                </a:lnTo>
                <a:lnTo>
                  <a:pt x="0" y="6858000"/>
                </a:lnTo>
                <a:lnTo>
                  <a:pt x="1341581" y="0"/>
                </a:lnTo>
                <a:close/>
              </a:path>
            </a:pathLst>
          </a:custGeom>
        </p:spPr>
        <p:txBody>
          <a:bodyPr wrap="square" tIns="540000" anchor="ctr">
            <a:noAutofit/>
          </a:bodyPr>
          <a:lstStyle>
            <a:lvl1pPr algn="ctr">
              <a:defRPr/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522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CF3D5-CF28-4408-985B-4D5F5B632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43696B-B551-46D7-8EC5-D28E0A30A2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AFE7F-D2D9-4D40-AD71-994D6B3AD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2F5C-49DB-4B5E-A89D-81C983708B62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4F19F6-8942-437D-9382-C9163ACD0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0D97F-8EC0-4DEA-827A-A65D97E5D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D101-DE3D-4FF4-B29F-F2160E579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D5BE5B-9DAE-455B-A425-C4B98B5A93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E5E9A-DBB5-486F-BE6E-50BE8BD9F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9859B-8747-4D4C-AD6C-5E663FA44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2F5C-49DB-4B5E-A89D-81C983708B62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07C4B5-E718-431E-A22D-6A0F0E632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6721CE-142E-420C-8744-4233D48A7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D101-DE3D-4FF4-B29F-F2160E579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28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2AAC0-ABE3-4D92-B904-51C42A0B25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F8EE0-9923-45E1-8691-DE19B1BFA9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736331-EC16-4754-9DAA-DC43965426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5FF4AC-0B42-475D-8488-0E26336C9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2F5C-49DB-4B5E-A89D-81C983708B62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25D072-C23A-4544-9E4B-7F48B9ABB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54B27-0C91-47C6-82D2-E03B906F8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D101-DE3D-4FF4-B29F-F2160E579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553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05CBB6-0859-43B8-B66F-4FF722014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5E47C2-DC2B-4A27-A5FD-02DD50622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9381B8-A5DA-46B6-A92C-1500DF42B0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C6A8D4-C36F-43BE-B509-A5BD25AA1C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62D81E-9CB2-42AD-9FAA-D4D1023191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7FD767-8645-412B-8977-AC14AD1C5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2F5C-49DB-4B5E-A89D-81C983708B62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D2E9D8C-F7C2-4658-98B2-2CEFF941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3425BF-5B23-4D9F-8017-9CCE91B55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D101-DE3D-4FF4-B29F-F2160E579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387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F6485-B62E-47C3-9BA8-8561939FB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7ABB1A-A10D-4754-B129-1C90A2625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2F5C-49DB-4B5E-A89D-81C983708B62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EAB31C-F18F-4EBC-A8AD-81C2ED6A4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BBFBED7-FEFF-4446-8BF8-A3091D8F1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D101-DE3D-4FF4-B29F-F2160E579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22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D95E6C-E0AB-4B6D-8C31-4CD5BA2A5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2F5C-49DB-4B5E-A89D-81C983708B62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4A3B62-4E46-4C36-A22D-9DE6D6654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D4B05A-9658-4B00-8E70-CCB52A0BE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D101-DE3D-4FF4-B29F-F2160E579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449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60708-6308-44AE-AB76-457DAA669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A72851-738E-480C-A0EE-5638507795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E8FE3F-060C-48CC-B5BA-2C7D631DC3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937C7B-CB17-41AD-A5B7-917FB3443E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2F5C-49DB-4B5E-A89D-81C983708B62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C6F5BD-622A-40A4-B6E0-BB844B16E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9208C4-ADAE-480E-B69F-CE76C1404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D101-DE3D-4FF4-B29F-F2160E579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456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1B232A-E712-4955-B713-466BA9E2E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F426F0-211C-43CD-9FF0-559BF8E623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B9532E-3650-4FE6-87EB-D823611E0D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AA4EE6-AE2F-4320-AD78-8B43B37D87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2F5C-49DB-4B5E-A89D-81C983708B62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15F93F-090C-495B-BACF-BF443406D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7688785-8F8F-499A-8A21-108F799AF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5CD101-DE3D-4FF4-B29F-F2160E579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2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1391B7-07F5-48AF-AF7F-78276DF5A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B934C-20E5-4FBE-867D-8741E7389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91EEA0-1492-4F68-AF52-C14E5747EE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2F5C-49DB-4B5E-A89D-81C983708B62}" type="datetimeFigureOut">
              <a:rPr lang="en-US" smtClean="0"/>
              <a:t>2/21/2022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B3425-E431-4563-BF7D-38D44B2EC4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4A621-DEB2-4197-87A0-AD63164D15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5CD101-DE3D-4FF4-B29F-F2160E5798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62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i.org/10.1073/pnas.210394597" TargetMode="Externa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18" Type="http://schemas.openxmlformats.org/officeDocument/2006/relationships/image" Target="../media/image5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4.png"/><Relationship Id="rId20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png"/><Relationship Id="rId19" Type="http://schemas.openxmlformats.org/officeDocument/2006/relationships/image" Target="../media/image57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Relationship Id="rId1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18" Type="http://schemas.openxmlformats.org/officeDocument/2006/relationships/image" Target="../media/image20.png"/><Relationship Id="rId3" Type="http://schemas.openxmlformats.org/officeDocument/2006/relationships/hyperlink" Target="https://www.google.com/url?sa=i&amp;rct=j&amp;q=&amp;esrc=s&amp;source=images&amp;cd=&amp;cad=rja&amp;uact=8&amp;ved=0ahUKEwj83_-X3qjQAhUC7CYKHeIGC7oQjRwIBw&amp;url=https://www.pinterest.com/explore/houston/&amp;psig=AFQjCNG2mLCgQCq_wa1vBxNmKbUnGfeCGg&amp;ust=1479229645988229" TargetMode="External"/><Relationship Id="rId7" Type="http://schemas.openxmlformats.org/officeDocument/2006/relationships/image" Target="../media/image9.jpg"/><Relationship Id="rId12" Type="http://schemas.openxmlformats.org/officeDocument/2006/relationships/image" Target="../media/image14.jpeg"/><Relationship Id="rId17" Type="http://schemas.openxmlformats.org/officeDocument/2006/relationships/image" Target="../media/image19.png"/><Relationship Id="rId2" Type="http://schemas.openxmlformats.org/officeDocument/2006/relationships/image" Target="../media/image6.jpe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11" Type="http://schemas.openxmlformats.org/officeDocument/2006/relationships/image" Target="../media/image13.png"/><Relationship Id="rId5" Type="http://schemas.openxmlformats.org/officeDocument/2006/relationships/hyperlink" Target="http://www.google.com/url?sa=i&amp;rct=j&amp;q=&amp;esrc=s&amp;source=images&amp;cd=&amp;ved=0ahUKEwjM_rHf4KjQAhXF7CYKHVDXAhEQjRwIBw&amp;url=http://cliparts.co/texas-tech-logo-clip-art&amp;bvm=bv.138493631,d.cGw&amp;psig=AFQjCNGhkT6ySFGmXk7bnDVbtOOGU4LMkA&amp;ust=1479230377986214" TargetMode="External"/><Relationship Id="rId15" Type="http://schemas.openxmlformats.org/officeDocument/2006/relationships/image" Target="../media/image17.JPG"/><Relationship Id="rId10" Type="http://schemas.openxmlformats.org/officeDocument/2006/relationships/image" Target="../media/image12.jpg"/><Relationship Id="rId19" Type="http://schemas.openxmlformats.org/officeDocument/2006/relationships/image" Target="../media/image21.png"/><Relationship Id="rId4" Type="http://schemas.openxmlformats.org/officeDocument/2006/relationships/image" Target="../media/image7.jpeg"/><Relationship Id="rId9" Type="http://schemas.openxmlformats.org/officeDocument/2006/relationships/image" Target="../media/image11.png"/><Relationship Id="rId14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blackGray"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noFill/>
                <a:effectLst/>
                <a:uLnTx/>
                <a:uFillTx/>
                <a:latin typeface="Arial"/>
                <a:cs typeface="Arial"/>
              </a:rPr>
              <a:t>/// Bayer 16:9 Template 2010 /// November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blackGray"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AD9179-7A6B-4268-BEB2-F3B8EB06115B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/>
                <a:cs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700" b="0" i="0" u="none" strike="noStrike" kern="1200" cap="none" spc="0" normalizeH="0" baseline="0" noProof="0" dirty="0">
              <a:ln>
                <a:noFill/>
              </a:ln>
              <a:noFill/>
              <a:effectLst/>
              <a:uLnTx/>
              <a:uFillTx/>
              <a:latin typeface="Arial"/>
              <a:cs typeface="Arial"/>
            </a:endParaRP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" b="9"/>
          <a:stretch>
            <a:fillRect/>
          </a:stretch>
        </p:blipFill>
        <p:spPr bwMode="blackGray"/>
      </p:pic>
      <p:sp>
        <p:nvSpPr>
          <p:cNvPr id="9" name="Titel 7">
            <a:extLst>
              <a:ext uri="{FF2B5EF4-FFF2-40B4-BE49-F238E27FC236}">
                <a16:creationId xmlns:a16="http://schemas.microsoft.com/office/drawing/2014/main" id="{8741F9AB-8315-4B59-89BC-24E1431DFE24}"/>
              </a:ext>
            </a:extLst>
          </p:cNvPr>
          <p:cNvSpPr txBox="1">
            <a:spLocks/>
          </p:cNvSpPr>
          <p:nvPr/>
        </p:nvSpPr>
        <p:spPr bwMode="black">
          <a:xfrm>
            <a:off x="176846" y="1578233"/>
            <a:ext cx="4531497" cy="1066628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i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Single Nucleotide Polymorphism (SNP) Testing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19B520-07A0-41B9-93A7-A34845DB0240}"/>
              </a:ext>
            </a:extLst>
          </p:cNvPr>
          <p:cNvSpPr txBox="1"/>
          <p:nvPr/>
        </p:nvSpPr>
        <p:spPr bwMode="gray">
          <a:xfrm>
            <a:off x="617990" y="4354717"/>
            <a:ext cx="3649210" cy="789938"/>
          </a:xfrm>
          <a:prstGeom prst="rect">
            <a:avLst/>
          </a:prstGeom>
          <a:noFill/>
        </p:spPr>
        <p:txBody>
          <a:bodyPr vert="horz" wrap="square" lIns="0" tIns="0" rIns="0" bIns="0" rtlCol="0">
            <a:no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Don Mittanck, PhD.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Technical Team Lead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North America Genetic Quality Testing Laboratory</a:t>
            </a:r>
          </a:p>
          <a:p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</a:rPr>
              <a:t>Bayer Crop Sciences Product Supply</a:t>
            </a:r>
          </a:p>
        </p:txBody>
      </p:sp>
    </p:spTree>
    <p:extLst>
      <p:ext uri="{BB962C8B-B14F-4D97-AF65-F5344CB8AC3E}">
        <p14:creationId xmlns:p14="http://schemas.microsoft.com/office/powerpoint/2010/main" val="24064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FFD761-02A9-4ABE-B453-1399FD489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714" y="234704"/>
            <a:ext cx="10935414" cy="8640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Technologies for SNP marker detection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795659-4310-4BFE-A655-340F41BC08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395998" y="1381903"/>
            <a:ext cx="9137323" cy="4641030"/>
          </a:xfrm>
        </p:spPr>
        <p:txBody>
          <a:bodyPr/>
          <a:lstStyle/>
          <a:p>
            <a:r>
              <a:rPr lang="en-US" sz="2800" dirty="0"/>
              <a:t>TaqMan</a:t>
            </a:r>
          </a:p>
          <a:p>
            <a:pPr lvl="1"/>
            <a:r>
              <a:rPr lang="en-US" sz="2800" dirty="0"/>
              <a:t>Qualitative end-point</a:t>
            </a:r>
          </a:p>
          <a:p>
            <a:pPr lvl="1"/>
            <a:r>
              <a:rPr lang="en-US" sz="2800" dirty="0"/>
              <a:t>Quantitative real-time</a:t>
            </a:r>
          </a:p>
          <a:p>
            <a:r>
              <a:rPr lang="en-US" sz="2800" dirty="0"/>
              <a:t>KASP® – </a:t>
            </a:r>
            <a:r>
              <a:rPr lang="en-US" sz="2800" dirty="0" err="1"/>
              <a:t>Kompetitive</a:t>
            </a:r>
            <a:r>
              <a:rPr lang="en-US" sz="2800" dirty="0"/>
              <a:t> Allele-Specific PCR – LGC/</a:t>
            </a:r>
            <a:r>
              <a:rPr lang="en-US" sz="2800" dirty="0" err="1"/>
              <a:t>Biosearch</a:t>
            </a:r>
            <a:r>
              <a:rPr lang="en-US" sz="2800" dirty="0"/>
              <a:t> Technologies</a:t>
            </a:r>
          </a:p>
          <a:p>
            <a:r>
              <a:rPr lang="en-US" sz="2800" dirty="0" err="1"/>
              <a:t>rhAMP</a:t>
            </a:r>
            <a:r>
              <a:rPr lang="en-US" sz="2800" dirty="0"/>
              <a:t>® - Integrated DNA Technologies</a:t>
            </a:r>
          </a:p>
          <a:p>
            <a:r>
              <a:rPr lang="en-US" sz="2800" dirty="0"/>
              <a:t>Microarray-based Detection</a:t>
            </a:r>
          </a:p>
          <a:p>
            <a:r>
              <a:rPr lang="en-US" sz="2800" dirty="0"/>
              <a:t>Targeted genotyping by sequence (</a:t>
            </a:r>
            <a:r>
              <a:rPr lang="en-US" sz="2800" dirty="0" err="1"/>
              <a:t>tGBS</a:t>
            </a:r>
            <a:r>
              <a:rPr lang="en-US" sz="2800" dirty="0"/>
              <a:t>)</a:t>
            </a:r>
          </a:p>
          <a:p>
            <a:pPr marL="270000" lvl="1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AF2700-790A-4F85-B5E6-2B200E7D5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74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15B615-331B-4DD6-BC6D-971E12CEC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A7EE534-5E78-4212-91D3-4EFA6F40B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7022" y="403540"/>
            <a:ext cx="9625255" cy="864000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Technologies – Endpoint TaqMan PCR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6448F0BC-161C-4852-8938-36DCF96A65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8183" y="1519707"/>
            <a:ext cx="10189386" cy="21460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600" dirty="0"/>
              <a:t>TAGCGCTAGCTATGCCGTAGTACA</a:t>
            </a:r>
            <a:r>
              <a:rPr lang="en-US" sz="1600" dirty="0">
                <a:solidFill>
                  <a:srgbClr val="FF0000"/>
                </a:solidFill>
              </a:rPr>
              <a:t>T</a:t>
            </a:r>
            <a:r>
              <a:rPr lang="en-US" sz="1600" dirty="0"/>
              <a:t>TGTATGCTAATAGCGCTGGGATTAAACGT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r>
              <a:rPr lang="en-US" sz="1600" dirty="0"/>
              <a:t>TAGCGCTAGCTATGCCGTAGTACA</a:t>
            </a:r>
            <a:r>
              <a:rPr lang="en-US" sz="1600" dirty="0">
                <a:solidFill>
                  <a:srgbClr val="FF0000"/>
                </a:solidFill>
              </a:rPr>
              <a:t>G</a:t>
            </a:r>
            <a:r>
              <a:rPr lang="en-US" sz="1600" dirty="0"/>
              <a:t>TGTATGCTAATAGCGCTGGGATTAAACGT</a:t>
            </a:r>
          </a:p>
          <a:p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9E132CA-EADC-4617-AF8C-60ED9F3B6D8F}"/>
              </a:ext>
            </a:extLst>
          </p:cNvPr>
          <p:cNvCxnSpPr>
            <a:cxnSpLocks/>
          </p:cNvCxnSpPr>
          <p:nvPr/>
        </p:nvCxnSpPr>
        <p:spPr bwMode="gray">
          <a:xfrm>
            <a:off x="1017789" y="1913880"/>
            <a:ext cx="1962341" cy="0"/>
          </a:xfrm>
          <a:prstGeom prst="line">
            <a:avLst/>
          </a:prstGeom>
          <a:ln w="38100">
            <a:solidFill>
              <a:srgbClr val="66B5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6E1C2E4-5CF4-42BD-8A7E-6C1C9AF0392A}"/>
              </a:ext>
            </a:extLst>
          </p:cNvPr>
          <p:cNvCxnSpPr>
            <a:cxnSpLocks/>
          </p:cNvCxnSpPr>
          <p:nvPr/>
        </p:nvCxnSpPr>
        <p:spPr bwMode="gray">
          <a:xfrm>
            <a:off x="5879335" y="1903675"/>
            <a:ext cx="196234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143C668-378F-487E-87AB-022AF405604F}"/>
              </a:ext>
            </a:extLst>
          </p:cNvPr>
          <p:cNvCxnSpPr>
            <a:cxnSpLocks/>
          </p:cNvCxnSpPr>
          <p:nvPr/>
        </p:nvCxnSpPr>
        <p:spPr bwMode="gray">
          <a:xfrm>
            <a:off x="1017789" y="2792405"/>
            <a:ext cx="1962341" cy="0"/>
          </a:xfrm>
          <a:prstGeom prst="line">
            <a:avLst/>
          </a:prstGeom>
          <a:ln w="38100">
            <a:solidFill>
              <a:srgbClr val="66B51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4C9384F-0AB8-4ABF-9BEA-F78014219859}"/>
              </a:ext>
            </a:extLst>
          </p:cNvPr>
          <p:cNvCxnSpPr>
            <a:cxnSpLocks/>
          </p:cNvCxnSpPr>
          <p:nvPr/>
        </p:nvCxnSpPr>
        <p:spPr bwMode="gray">
          <a:xfrm>
            <a:off x="5920195" y="2801644"/>
            <a:ext cx="196234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C783F4C-249B-4F02-B142-F416D5AEFF8A}"/>
              </a:ext>
            </a:extLst>
          </p:cNvPr>
          <p:cNvCxnSpPr>
            <a:cxnSpLocks/>
          </p:cNvCxnSpPr>
          <p:nvPr/>
        </p:nvCxnSpPr>
        <p:spPr bwMode="gray">
          <a:xfrm>
            <a:off x="3383911" y="2789719"/>
            <a:ext cx="1617285" cy="0"/>
          </a:xfrm>
          <a:prstGeom prst="line">
            <a:avLst/>
          </a:prstGeom>
          <a:ln w="38100">
            <a:solidFill>
              <a:srgbClr val="CEB1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C526FD1-5DC1-4909-9085-660291D71F1E}"/>
              </a:ext>
            </a:extLst>
          </p:cNvPr>
          <p:cNvCxnSpPr>
            <a:cxnSpLocks/>
          </p:cNvCxnSpPr>
          <p:nvPr/>
        </p:nvCxnSpPr>
        <p:spPr bwMode="gray">
          <a:xfrm>
            <a:off x="3383911" y="1874178"/>
            <a:ext cx="1531088" cy="0"/>
          </a:xfrm>
          <a:prstGeom prst="line">
            <a:avLst/>
          </a:prstGeom>
          <a:ln w="38100">
            <a:solidFill>
              <a:srgbClr val="CEB1B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B7F8E3E7-47D2-41FB-929F-3A4E6CE7D320}"/>
              </a:ext>
            </a:extLst>
          </p:cNvPr>
          <p:cNvSpPr txBox="1"/>
          <p:nvPr/>
        </p:nvSpPr>
        <p:spPr bwMode="gray">
          <a:xfrm>
            <a:off x="3235624" y="1697277"/>
            <a:ext cx="191386" cy="316711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0" i="0" u="none" baseline="0" dirty="0">
                <a:solidFill>
                  <a:srgbClr val="0070C0"/>
                </a:solidFill>
                <a:latin typeface="Arial" panose="020B0604020202020204" pitchFamily="34" charset="0"/>
              </a:rPr>
              <a:t>*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AB32706-C2F3-4249-ADC9-C0B64505AE3F}"/>
              </a:ext>
            </a:extLst>
          </p:cNvPr>
          <p:cNvSpPr txBox="1"/>
          <p:nvPr/>
        </p:nvSpPr>
        <p:spPr bwMode="gray">
          <a:xfrm>
            <a:off x="3226996" y="2620106"/>
            <a:ext cx="191386" cy="316711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0" i="0" u="none" baseline="0" dirty="0">
                <a:solidFill>
                  <a:srgbClr val="FF3162"/>
                </a:solidFill>
                <a:latin typeface="Arial" panose="020B0604020202020204" pitchFamily="34" charset="0"/>
              </a:rPr>
              <a:t>*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4E210BF-FAB6-478C-ACE4-513EE80BB54A}"/>
              </a:ext>
            </a:extLst>
          </p:cNvPr>
          <p:cNvGrpSpPr/>
          <p:nvPr/>
        </p:nvGrpSpPr>
        <p:grpSpPr>
          <a:xfrm>
            <a:off x="8430636" y="1828910"/>
            <a:ext cx="3601414" cy="4364167"/>
            <a:chOff x="8513760" y="2253766"/>
            <a:chExt cx="3601414" cy="4364167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C8D9D537-5716-4CA3-B413-822ACB756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513760" y="2253766"/>
              <a:ext cx="3544186" cy="4062182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9DF26D4D-57E7-46F9-9752-1618FB4DB9FA}"/>
                </a:ext>
              </a:extLst>
            </p:cNvPr>
            <p:cNvSpPr txBox="1"/>
            <p:nvPr/>
          </p:nvSpPr>
          <p:spPr bwMode="gray">
            <a:xfrm>
              <a:off x="9086140" y="6310735"/>
              <a:ext cx="3029034" cy="307198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noAutofit/>
            </a:bodyPr>
            <a:lstStyle/>
            <a:p>
              <a:pPr algn="l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0" i="0" u="non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Type-it® Fast SNP Probe PCR Kit, </a:t>
              </a:r>
            </a:p>
            <a:p>
              <a:pPr algn="l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000" b="0" i="0" u="none" baseline="0" dirty="0">
                  <a:solidFill>
                    <a:srgbClr val="000000"/>
                  </a:solidFill>
                  <a:latin typeface="Arial" panose="020B0604020202020204" pitchFamily="34" charset="0"/>
                </a:rPr>
                <a:t>product insert (ver.12/2015). Qiagen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D4B3637-13F4-4A22-8C49-737E17733034}"/>
                </a:ext>
              </a:extLst>
            </p:cNvPr>
            <p:cNvSpPr/>
            <p:nvPr/>
          </p:nvSpPr>
          <p:spPr bwMode="gray">
            <a:xfrm rot="18915697">
              <a:off x="9367042" y="2885433"/>
              <a:ext cx="836112" cy="635771"/>
            </a:xfrm>
            <a:prstGeom prst="ellipse">
              <a:avLst/>
            </a:prstGeom>
            <a:noFill/>
            <a:ln>
              <a:solidFill>
                <a:srgbClr val="4472C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800" b="0" i="0" u="none" baseline="0" dirty="0">
                <a:solidFill>
                  <a:srgbClr val="FFFFFF"/>
                </a:solidFill>
                <a:highlight>
                  <a:srgbClr val="4472C4"/>
                </a:highlight>
                <a:latin typeface="Arial" panose="020B0604020202020204" pitchFamily="34" charset="0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B33D946-001E-4663-AACA-5501493E27EA}"/>
                </a:ext>
              </a:extLst>
            </p:cNvPr>
            <p:cNvSpPr/>
            <p:nvPr/>
          </p:nvSpPr>
          <p:spPr bwMode="gray">
            <a:xfrm rot="18915697">
              <a:off x="10671796" y="3635115"/>
              <a:ext cx="853118" cy="619801"/>
            </a:xfrm>
            <a:prstGeom prst="ellipse">
              <a:avLst/>
            </a:prstGeom>
            <a:noFill/>
            <a:ln>
              <a:solidFill>
                <a:srgbClr val="66B51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800" b="0" i="0" u="none" baseline="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FD5A1DF-311E-4E2D-AD9B-31FB1E37BE89}"/>
                </a:ext>
              </a:extLst>
            </p:cNvPr>
            <p:cNvSpPr/>
            <p:nvPr/>
          </p:nvSpPr>
          <p:spPr bwMode="gray">
            <a:xfrm rot="18915697">
              <a:off x="8716219" y="5516086"/>
              <a:ext cx="676095" cy="48349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800" b="0" i="0" u="none" baseline="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429788BC-598D-4FBD-AD5A-B02CCDFFE0E7}"/>
                </a:ext>
              </a:extLst>
            </p:cNvPr>
            <p:cNvSpPr/>
            <p:nvPr/>
          </p:nvSpPr>
          <p:spPr bwMode="gray">
            <a:xfrm rot="18915697">
              <a:off x="11105022" y="5137743"/>
              <a:ext cx="952304" cy="527863"/>
            </a:xfrm>
            <a:prstGeom prst="ellipse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endParaRPr lang="en-US" sz="1800" b="0" i="0" u="none" baseline="0" dirty="0">
                <a:solidFill>
                  <a:srgbClr val="FFFFFF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3B97D33-E8FF-406D-B992-539C7B282EC4}"/>
                </a:ext>
              </a:extLst>
            </p:cNvPr>
            <p:cNvSpPr txBox="1"/>
            <p:nvPr/>
          </p:nvSpPr>
          <p:spPr bwMode="gray">
            <a:xfrm>
              <a:off x="10125575" y="2815898"/>
              <a:ext cx="1668164" cy="201684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noAutofit/>
            </a:bodyPr>
            <a:lstStyle/>
            <a:p>
              <a:pPr algn="l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i="0" u="none" baseline="0" dirty="0">
                  <a:solidFill>
                    <a:srgbClr val="0070C0"/>
                  </a:solidFill>
                  <a:latin typeface="Arial" panose="020B0604020202020204" pitchFamily="34" charset="0"/>
                </a:rPr>
                <a:t>Homozygous Allele 1 (TT)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F3C95868-9A42-4DE8-AFAD-5BDA268E16B5}"/>
                </a:ext>
              </a:extLst>
            </p:cNvPr>
            <p:cNvSpPr txBox="1"/>
            <p:nvPr/>
          </p:nvSpPr>
          <p:spPr bwMode="gray">
            <a:xfrm>
              <a:off x="9389012" y="4020736"/>
              <a:ext cx="1668164" cy="201684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noAutofit/>
            </a:bodyPr>
            <a:lstStyle/>
            <a:p>
              <a:pPr algn="l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i="0" u="none" baseline="0" dirty="0">
                  <a:solidFill>
                    <a:srgbClr val="66B512"/>
                  </a:solidFill>
                  <a:latin typeface="Arial" panose="020B0604020202020204" pitchFamily="34" charset="0"/>
                </a:rPr>
                <a:t>Homozygotes (TG)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C475C9E1-33A4-4F39-A9CA-9DC314A1C397}"/>
                </a:ext>
              </a:extLst>
            </p:cNvPr>
            <p:cNvSpPr txBox="1"/>
            <p:nvPr/>
          </p:nvSpPr>
          <p:spPr bwMode="gray">
            <a:xfrm>
              <a:off x="10043022" y="4839501"/>
              <a:ext cx="1668164" cy="201684"/>
            </a:xfrm>
            <a:prstGeom prst="rect">
              <a:avLst/>
            </a:prstGeom>
            <a:noFill/>
          </p:spPr>
          <p:txBody>
            <a:bodyPr vert="horz" wrap="none" lIns="0" tIns="0" rIns="0" bIns="0" rtlCol="0">
              <a:noAutofit/>
            </a:bodyPr>
            <a:lstStyle/>
            <a:p>
              <a:pPr algn="l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i="0" u="none" baseline="0" dirty="0">
                  <a:solidFill>
                    <a:srgbClr val="C00000"/>
                  </a:solidFill>
                  <a:latin typeface="Arial" panose="020B0604020202020204" pitchFamily="34" charset="0"/>
                </a:rPr>
                <a:t>Homozygous Allele 2 (GG)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5B9EE7B-F8D6-4EDA-B884-A9D3CDD555E0}"/>
                </a:ext>
              </a:extLst>
            </p:cNvPr>
            <p:cNvSpPr txBox="1"/>
            <p:nvPr/>
          </p:nvSpPr>
          <p:spPr bwMode="gray">
            <a:xfrm>
              <a:off x="9086140" y="5259643"/>
              <a:ext cx="1668164" cy="201684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rtlCol="0">
              <a:noAutofit/>
            </a:bodyPr>
            <a:lstStyle/>
            <a:p>
              <a:pPr algn="l" rtl="0" eaLnBrk="1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100" b="1" i="0" u="none" baseline="0" dirty="0">
                  <a:latin typeface="Arial" panose="020B0604020202020204" pitchFamily="34" charset="0"/>
                </a:rPr>
                <a:t>No DNA (control)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687180A8-1E50-42AA-B9EE-B6089A511010}"/>
              </a:ext>
            </a:extLst>
          </p:cNvPr>
          <p:cNvSpPr txBox="1"/>
          <p:nvPr/>
        </p:nvSpPr>
        <p:spPr bwMode="gray">
          <a:xfrm>
            <a:off x="3607359" y="2659433"/>
            <a:ext cx="191386" cy="316711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baseline="0" dirty="0"/>
              <a:t>C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D0DCCCC-54AA-47C5-81C9-B4DEF2AC33F7}"/>
              </a:ext>
            </a:extLst>
          </p:cNvPr>
          <p:cNvSpPr txBox="1"/>
          <p:nvPr/>
        </p:nvSpPr>
        <p:spPr bwMode="gray">
          <a:xfrm>
            <a:off x="3587562" y="1745319"/>
            <a:ext cx="191386" cy="316711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baseline="0" dirty="0"/>
              <a:t>A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8579B5F-8B1B-4665-BA4C-00AA4746118A}"/>
              </a:ext>
            </a:extLst>
          </p:cNvPr>
          <p:cNvSpPr txBox="1"/>
          <p:nvPr/>
        </p:nvSpPr>
        <p:spPr>
          <a:xfrm>
            <a:off x="498880" y="4915832"/>
            <a:ext cx="140134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Genomic DNA </a:t>
            </a:r>
          </a:p>
          <a:p>
            <a:pPr algn="ctr"/>
            <a:r>
              <a:rPr lang="en-US" sz="1600" dirty="0"/>
              <a:t>preparation</a:t>
            </a:r>
          </a:p>
          <a:p>
            <a:pPr algn="ctr"/>
            <a:endParaRPr lang="en-US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C69285B5-4AB7-4D29-961A-DDC6F3F8CE3D}"/>
              </a:ext>
            </a:extLst>
          </p:cNvPr>
          <p:cNvGrpSpPr/>
          <p:nvPr/>
        </p:nvGrpSpPr>
        <p:grpSpPr>
          <a:xfrm>
            <a:off x="3669525" y="4119093"/>
            <a:ext cx="1960217" cy="2023942"/>
            <a:chOff x="6094910" y="2221619"/>
            <a:chExt cx="1847393" cy="1836889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00A6606F-27B5-4418-904C-485EE6709A5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27436" y="2221619"/>
              <a:ext cx="1169770" cy="1074060"/>
            </a:xfrm>
            <a:prstGeom prst="rect">
              <a:avLst/>
            </a:prstGeom>
          </p:spPr>
        </p:pic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796A189-F4B1-4589-9C5F-2743B3F402D4}"/>
                </a:ext>
              </a:extLst>
            </p:cNvPr>
            <p:cNvSpPr txBox="1"/>
            <p:nvPr/>
          </p:nvSpPr>
          <p:spPr>
            <a:xfrm>
              <a:off x="6094910" y="3276379"/>
              <a:ext cx="1847393" cy="7821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PCR</a:t>
              </a:r>
            </a:p>
            <a:p>
              <a:pPr algn="ctr"/>
              <a:r>
                <a:rPr lang="en-US" sz="1600" dirty="0"/>
                <a:t>Amplify specific DNA </a:t>
              </a:r>
            </a:p>
            <a:p>
              <a:pPr algn="ctr"/>
              <a:r>
                <a:rPr lang="en-US" sz="1600" dirty="0"/>
                <a:t>marker targets</a:t>
              </a:r>
            </a:p>
          </p:txBody>
        </p:sp>
      </p:grpSp>
      <p:pic>
        <p:nvPicPr>
          <p:cNvPr id="40" name="Picture 39">
            <a:extLst>
              <a:ext uri="{FF2B5EF4-FFF2-40B4-BE49-F238E27FC236}">
                <a16:creationId xmlns:a16="http://schemas.microsoft.com/office/drawing/2014/main" id="{DFE586F7-A34F-4CD3-9517-A70D28894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254" y="4122066"/>
            <a:ext cx="873158" cy="793766"/>
          </a:xfrm>
          <a:prstGeom prst="ellipse">
            <a:avLst/>
          </a:prstGeom>
          <a:ln w="127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3" name="Arrow: Right 42">
            <a:extLst>
              <a:ext uri="{FF2B5EF4-FFF2-40B4-BE49-F238E27FC236}">
                <a16:creationId xmlns:a16="http://schemas.microsoft.com/office/drawing/2014/main" id="{D851DB7C-892F-44DC-AAA8-16B147420918}"/>
              </a:ext>
            </a:extLst>
          </p:cNvPr>
          <p:cNvSpPr/>
          <p:nvPr/>
        </p:nvSpPr>
        <p:spPr>
          <a:xfrm>
            <a:off x="1701457" y="4418070"/>
            <a:ext cx="494915" cy="2619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D247E9BF-019F-4FDD-AC66-CBE49296F7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2820" t="20804" r="6747" b="20310"/>
          <a:stretch/>
        </p:blipFill>
        <p:spPr>
          <a:xfrm>
            <a:off x="2220410" y="3949094"/>
            <a:ext cx="1274580" cy="6989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2719F60-4B7D-438A-9F1C-B42C71AF899A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341" t="11296" b="4760"/>
          <a:stretch/>
        </p:blipFill>
        <p:spPr>
          <a:xfrm>
            <a:off x="2187414" y="4794001"/>
            <a:ext cx="1207650" cy="769574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5EE7A1D9-45FA-4F3E-AB73-5DE0A275F15B}"/>
              </a:ext>
            </a:extLst>
          </p:cNvPr>
          <p:cNvSpPr txBox="1"/>
          <p:nvPr/>
        </p:nvSpPr>
        <p:spPr>
          <a:xfrm>
            <a:off x="2179074" y="5539659"/>
            <a:ext cx="1292854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PCR reaction </a:t>
            </a:r>
          </a:p>
          <a:p>
            <a:pPr algn="ctr"/>
            <a:r>
              <a:rPr lang="en-US" sz="1600" dirty="0"/>
              <a:t>set-up</a:t>
            </a:r>
          </a:p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DD14FD2-27B9-496C-9FF8-A6AD15711AB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2238" t="8133" r="20073" b="7250"/>
          <a:stretch/>
        </p:blipFill>
        <p:spPr>
          <a:xfrm>
            <a:off x="6255137" y="4201053"/>
            <a:ext cx="1215810" cy="1185896"/>
          </a:xfrm>
          <a:prstGeom prst="rect">
            <a:avLst/>
          </a:prstGeom>
        </p:spPr>
      </p:pic>
      <p:sp>
        <p:nvSpPr>
          <p:cNvPr id="48" name="Arrow: Right 47">
            <a:extLst>
              <a:ext uri="{FF2B5EF4-FFF2-40B4-BE49-F238E27FC236}">
                <a16:creationId xmlns:a16="http://schemas.microsoft.com/office/drawing/2014/main" id="{896A1798-322C-4DB3-8044-F0375975A6EC}"/>
              </a:ext>
            </a:extLst>
          </p:cNvPr>
          <p:cNvSpPr/>
          <p:nvPr/>
        </p:nvSpPr>
        <p:spPr>
          <a:xfrm>
            <a:off x="3506611" y="4479106"/>
            <a:ext cx="494915" cy="2619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rrow: Right 48">
            <a:extLst>
              <a:ext uri="{FF2B5EF4-FFF2-40B4-BE49-F238E27FC236}">
                <a16:creationId xmlns:a16="http://schemas.microsoft.com/office/drawing/2014/main" id="{EC3C5B31-1DE1-42EB-BEFB-9B8767DA1E34}"/>
              </a:ext>
            </a:extLst>
          </p:cNvPr>
          <p:cNvSpPr/>
          <p:nvPr/>
        </p:nvSpPr>
        <p:spPr>
          <a:xfrm>
            <a:off x="5571041" y="4549047"/>
            <a:ext cx="494915" cy="2619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EBF1F5AE-0FF9-40C6-A7E1-713BCC8FDC3E}"/>
              </a:ext>
            </a:extLst>
          </p:cNvPr>
          <p:cNvSpPr/>
          <p:nvPr/>
        </p:nvSpPr>
        <p:spPr>
          <a:xfrm rot="19961767">
            <a:off x="7703334" y="4274831"/>
            <a:ext cx="494915" cy="2619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C00E0108-ECCD-4186-B9B6-BAA8B75C8D7D}"/>
              </a:ext>
            </a:extLst>
          </p:cNvPr>
          <p:cNvSpPr txBox="1"/>
          <p:nvPr/>
        </p:nvSpPr>
        <p:spPr>
          <a:xfrm>
            <a:off x="5964420" y="5386949"/>
            <a:ext cx="1742913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/>
              <a:t>Read Fluorescence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90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87DF449-1F32-44E5-B21F-39CB74B6A5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269" y="1281047"/>
            <a:ext cx="4915500" cy="2958444"/>
          </a:xfrm>
          <a:prstGeom prst="rect">
            <a:avLst/>
          </a:prstGeom>
        </p:spPr>
      </p:pic>
      <p:sp>
        <p:nvSpPr>
          <p:cNvPr id="36" name="Title 7">
            <a:extLst>
              <a:ext uri="{FF2B5EF4-FFF2-40B4-BE49-F238E27FC236}">
                <a16:creationId xmlns:a16="http://schemas.microsoft.com/office/drawing/2014/main" id="{CC251DED-6B0F-4596-95F3-764CB8EB9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6178" y="0"/>
            <a:ext cx="9625255" cy="8640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Multiplexing Technologies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A30E052-979E-495D-992D-BD154AE52CF2}"/>
              </a:ext>
            </a:extLst>
          </p:cNvPr>
          <p:cNvGrpSpPr/>
          <p:nvPr/>
        </p:nvGrpSpPr>
        <p:grpSpPr>
          <a:xfrm>
            <a:off x="332505" y="4755660"/>
            <a:ext cx="5763495" cy="1078172"/>
            <a:chOff x="2151349" y="5243096"/>
            <a:chExt cx="7667625" cy="140515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36A9F109-18EC-4E41-B752-AD6BC2FDA49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151349" y="5600505"/>
              <a:ext cx="7667625" cy="1047750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D0D84C6-2419-470A-BF4B-0546EE9815EF}"/>
                </a:ext>
              </a:extLst>
            </p:cNvPr>
            <p:cNvSpPr txBox="1"/>
            <p:nvPr/>
          </p:nvSpPr>
          <p:spPr>
            <a:xfrm>
              <a:off x="3999347" y="5257777"/>
              <a:ext cx="7280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SNP 1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B5BF94FB-C278-42DB-9C4A-EDF80800A8CF}"/>
                </a:ext>
              </a:extLst>
            </p:cNvPr>
            <p:cNvSpPr txBox="1"/>
            <p:nvPr/>
          </p:nvSpPr>
          <p:spPr>
            <a:xfrm>
              <a:off x="5166299" y="5243096"/>
              <a:ext cx="7280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SNP 2</a:t>
              </a:r>
            </a:p>
          </p:txBody>
        </p:sp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45DA08B1-83BC-4785-AB44-D8BF169DA7D5}"/>
                </a:ext>
              </a:extLst>
            </p:cNvPr>
            <p:cNvSpPr txBox="1"/>
            <p:nvPr/>
          </p:nvSpPr>
          <p:spPr>
            <a:xfrm>
              <a:off x="6411627" y="5255133"/>
              <a:ext cx="7280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SNP 3</a:t>
              </a: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5D7A72B2-046E-4AFB-B6F0-35331CA78CB3}"/>
                </a:ext>
              </a:extLst>
            </p:cNvPr>
            <p:cNvSpPr txBox="1"/>
            <p:nvPr/>
          </p:nvSpPr>
          <p:spPr>
            <a:xfrm>
              <a:off x="7666185" y="5269813"/>
              <a:ext cx="7280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SNP 4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0C257CCC-A653-4184-B3C3-33083F6E3DF1}"/>
                </a:ext>
              </a:extLst>
            </p:cNvPr>
            <p:cNvSpPr txBox="1"/>
            <p:nvPr/>
          </p:nvSpPr>
          <p:spPr>
            <a:xfrm>
              <a:off x="8871530" y="5257776"/>
              <a:ext cx="7280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SNP 5</a:t>
              </a:r>
            </a:p>
          </p:txBody>
        </p:sp>
      </p:grpSp>
      <p:sp>
        <p:nvSpPr>
          <p:cNvPr id="22" name="Rectangle 2">
            <a:extLst>
              <a:ext uri="{FF2B5EF4-FFF2-40B4-BE49-F238E27FC236}">
                <a16:creationId xmlns:a16="http://schemas.microsoft.com/office/drawing/2014/main" id="{326EAB59-172E-4F5B-B7E8-0E0B86A348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073" y="4274328"/>
            <a:ext cx="318192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-apple-system"/>
              </a:rPr>
              <a:t>Scientific Reports (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-apple-system"/>
              </a:rPr>
              <a:t>Sci Rep</a:t>
            </a:r>
            <a: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ea typeface="-apple-system"/>
              </a:rPr>
              <a:t>) ISSN 2045-2322 (online)</a:t>
            </a:r>
            <a:r>
              <a:rPr kumimoji="0" lang="en-US" altLang="en-US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E681BD7-E14C-4BD9-B854-38A56DE38AA6}"/>
              </a:ext>
            </a:extLst>
          </p:cNvPr>
          <p:cNvSpPr txBox="1"/>
          <p:nvPr/>
        </p:nvSpPr>
        <p:spPr>
          <a:xfrm>
            <a:off x="414760" y="784846"/>
            <a:ext cx="21428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Targeted Sequencing</a:t>
            </a:r>
          </a:p>
        </p:txBody>
      </p:sp>
      <p:pic>
        <p:nvPicPr>
          <p:cNvPr id="74" name="Picture 73">
            <a:extLst>
              <a:ext uri="{FF2B5EF4-FFF2-40B4-BE49-F238E27FC236}">
                <a16:creationId xmlns:a16="http://schemas.microsoft.com/office/drawing/2014/main" id="{AB080FDC-E1B6-43D1-916B-EADD02583E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1519" y="1281047"/>
            <a:ext cx="4311719" cy="4478888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882B27E6-A1A0-4C59-B48C-14C7C7C29DBD}"/>
              </a:ext>
            </a:extLst>
          </p:cNvPr>
          <p:cNvSpPr txBox="1"/>
          <p:nvPr/>
        </p:nvSpPr>
        <p:spPr>
          <a:xfrm>
            <a:off x="6734524" y="5833832"/>
            <a:ext cx="530969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b="0" i="0" dirty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PNAS October 24, 2000 97 (22) 12164-12169; </a:t>
            </a:r>
            <a:r>
              <a:rPr lang="en-US" sz="1000" b="0" i="0" u="none" strike="noStrike" dirty="0">
                <a:solidFill>
                  <a:srgbClr val="005A96"/>
                </a:solidFill>
                <a:effectLst/>
                <a:latin typeface="Open Sans" panose="020B0606030504020204" pitchFamily="34" charset="0"/>
                <a:hlinkClick r:id="rId5"/>
              </a:rPr>
              <a:t>https://doi.org/10.1073/pnas.210394597</a:t>
            </a:r>
            <a:endParaRPr lang="en-US" sz="1000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3D56216-207F-48FB-8887-870733CEEB20}"/>
              </a:ext>
            </a:extLst>
          </p:cNvPr>
          <p:cNvSpPr txBox="1"/>
          <p:nvPr/>
        </p:nvSpPr>
        <p:spPr>
          <a:xfrm>
            <a:off x="6644686" y="784846"/>
            <a:ext cx="3256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Array-based Detection</a:t>
            </a:r>
          </a:p>
        </p:txBody>
      </p:sp>
    </p:spTree>
    <p:extLst>
      <p:ext uri="{BB962C8B-B14F-4D97-AF65-F5344CB8AC3E}">
        <p14:creationId xmlns:p14="http://schemas.microsoft.com/office/powerpoint/2010/main" val="9537351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A59821-B0D0-4AB1-9556-D21F06B73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3410"/>
            <a:ext cx="10515600" cy="1325563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Can You Tell the Difference 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9BB829-3155-40FE-836C-085F39E5ED05}"/>
              </a:ext>
            </a:extLst>
          </p:cNvPr>
          <p:cNvSpPr txBox="1"/>
          <p:nvPr/>
        </p:nvSpPr>
        <p:spPr>
          <a:xfrm>
            <a:off x="1335964" y="1348973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6B3634-614C-430A-AD82-B5BE91EFC7A4}"/>
              </a:ext>
            </a:extLst>
          </p:cNvPr>
          <p:cNvSpPr txBox="1"/>
          <p:nvPr/>
        </p:nvSpPr>
        <p:spPr>
          <a:xfrm>
            <a:off x="4440308" y="1348974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E3A7D2-5BA5-4FA7-BA42-9E4BFE02066F}"/>
              </a:ext>
            </a:extLst>
          </p:cNvPr>
          <p:cNvSpPr txBox="1"/>
          <p:nvPr/>
        </p:nvSpPr>
        <p:spPr>
          <a:xfrm>
            <a:off x="7503998" y="1366669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264703-D104-4BCE-BFA9-B36C8FA7E202}"/>
              </a:ext>
            </a:extLst>
          </p:cNvPr>
          <p:cNvSpPr txBox="1"/>
          <p:nvPr/>
        </p:nvSpPr>
        <p:spPr>
          <a:xfrm>
            <a:off x="10371159" y="135682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3BC51C6-41E5-482D-B784-BE7123AB7B84}"/>
              </a:ext>
            </a:extLst>
          </p:cNvPr>
          <p:cNvSpPr txBox="1"/>
          <p:nvPr/>
        </p:nvSpPr>
        <p:spPr>
          <a:xfrm>
            <a:off x="8922610" y="4012335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7C085B-C779-4A61-AB02-C536604149D3}"/>
              </a:ext>
            </a:extLst>
          </p:cNvPr>
          <p:cNvSpPr txBox="1"/>
          <p:nvPr/>
        </p:nvSpPr>
        <p:spPr>
          <a:xfrm>
            <a:off x="5899471" y="4012336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13E446-A803-47F2-A190-535EC59C70A3}"/>
              </a:ext>
            </a:extLst>
          </p:cNvPr>
          <p:cNvSpPr txBox="1"/>
          <p:nvPr/>
        </p:nvSpPr>
        <p:spPr>
          <a:xfrm>
            <a:off x="2679804" y="4012337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5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4D676A-03BF-452E-B6FD-318C318811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352" t="20724" r="24144" b="16351"/>
          <a:stretch/>
        </p:blipFill>
        <p:spPr>
          <a:xfrm rot="5400000">
            <a:off x="491815" y="1840597"/>
            <a:ext cx="2081354" cy="20688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8320A41-FA7E-4814-8B43-2974E78C3A4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14" t="17682" r="18295" b="12169"/>
          <a:stretch/>
        </p:blipFill>
        <p:spPr>
          <a:xfrm rot="5400000">
            <a:off x="3596530" y="1840597"/>
            <a:ext cx="2081355" cy="20688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2A89B9E-11F5-4838-B185-04D61BFD21A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3772" t="19774" r="24858" b="20154"/>
          <a:stretch/>
        </p:blipFill>
        <p:spPr>
          <a:xfrm rot="5400000">
            <a:off x="6618128" y="1840598"/>
            <a:ext cx="2081355" cy="20688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80FBCC5-221C-45B0-A880-2332E6290F0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7211" t="19583" r="25571" b="20914"/>
          <a:stretch/>
        </p:blipFill>
        <p:spPr>
          <a:xfrm rot="5400000">
            <a:off x="8078460" y="4498865"/>
            <a:ext cx="2081355" cy="206885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2B0993-4A87-414B-89B8-A9ABEC555E1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7054" t="24146" r="18724" b="22437"/>
          <a:stretch/>
        </p:blipFill>
        <p:spPr>
          <a:xfrm rot="5400000">
            <a:off x="5055321" y="4498863"/>
            <a:ext cx="2081356" cy="20688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12A7BDB-1EFA-46F6-939E-FAFBC78AE2B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6842" t="17873" r="15928" b="22438"/>
          <a:stretch/>
        </p:blipFill>
        <p:spPr>
          <a:xfrm rot="5400000">
            <a:off x="1835653" y="4498864"/>
            <a:ext cx="2081357" cy="206885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13B8214-EA45-4CCB-8A9A-B06BC04F7D3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31491" t="19202" r="20293" b="15402"/>
          <a:stretch/>
        </p:blipFill>
        <p:spPr>
          <a:xfrm rot="5400000">
            <a:off x="9527009" y="1840598"/>
            <a:ext cx="2081356" cy="206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3257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Group 40"/>
          <p:cNvGrpSpPr/>
          <p:nvPr/>
        </p:nvGrpSpPr>
        <p:grpSpPr>
          <a:xfrm>
            <a:off x="46569" y="2464118"/>
            <a:ext cx="5915605" cy="1826966"/>
            <a:chOff x="46569" y="2464118"/>
            <a:chExt cx="5915605" cy="1826966"/>
          </a:xfrm>
        </p:grpSpPr>
        <p:grpSp>
          <p:nvGrpSpPr>
            <p:cNvPr id="32" name="Group 31"/>
            <p:cNvGrpSpPr/>
            <p:nvPr/>
          </p:nvGrpSpPr>
          <p:grpSpPr>
            <a:xfrm>
              <a:off x="46569" y="2464118"/>
              <a:ext cx="5915605" cy="1826966"/>
              <a:chOff x="46569" y="2464118"/>
              <a:chExt cx="5915605" cy="1826966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46569" y="2464118"/>
                <a:ext cx="5915605" cy="1826966"/>
                <a:chOff x="46569" y="2464118"/>
                <a:chExt cx="5915605" cy="1826966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96331" y="2969233"/>
                  <a:ext cx="1449105" cy="1301631"/>
                </a:xfrm>
                <a:prstGeom prst="rect">
                  <a:avLst/>
                </a:prstGeom>
              </p:spPr>
            </p:pic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 rotWithShape="1">
                <a:blip r:embed="rId4"/>
                <a:srcRect r="16690"/>
                <a:stretch/>
              </p:blipFill>
              <p:spPr>
                <a:xfrm>
                  <a:off x="1645435" y="2931543"/>
                  <a:ext cx="4316739" cy="1359541"/>
                </a:xfrm>
                <a:prstGeom prst="rect">
                  <a:avLst/>
                </a:prstGeom>
              </p:spPr>
            </p:pic>
            <p:pic>
              <p:nvPicPr>
                <p:cNvPr id="6" name="Picture 5"/>
                <p:cNvPicPr>
                  <a:picLocks noChangeAspect="1"/>
                </p:cNvPicPr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6569" y="2464118"/>
                  <a:ext cx="2009775" cy="485775"/>
                </a:xfrm>
                <a:prstGeom prst="rect">
                  <a:avLst/>
                </a:prstGeom>
              </p:spPr>
            </p:pic>
          </p:grpSp>
          <p:sp>
            <p:nvSpPr>
              <p:cNvPr id="31" name="Rectangle 30"/>
              <p:cNvSpPr/>
              <p:nvPr/>
            </p:nvSpPr>
            <p:spPr>
              <a:xfrm>
                <a:off x="3035808" y="3465576"/>
                <a:ext cx="576072" cy="14573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3" name="Oval 32"/>
            <p:cNvSpPr/>
            <p:nvPr/>
          </p:nvSpPr>
          <p:spPr>
            <a:xfrm>
              <a:off x="1687698" y="3611313"/>
              <a:ext cx="4274476" cy="23852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189604" y="2605224"/>
            <a:ext cx="5915472" cy="1810995"/>
            <a:chOff x="6189604" y="2605224"/>
            <a:chExt cx="5915472" cy="1810995"/>
          </a:xfrm>
        </p:grpSpPr>
        <p:grpSp>
          <p:nvGrpSpPr>
            <p:cNvPr id="29" name="Group 28"/>
            <p:cNvGrpSpPr/>
            <p:nvPr/>
          </p:nvGrpSpPr>
          <p:grpSpPr>
            <a:xfrm>
              <a:off x="6189604" y="2605224"/>
              <a:ext cx="5865237" cy="1810995"/>
              <a:chOff x="6189604" y="2605224"/>
              <a:chExt cx="5865237" cy="1810995"/>
            </a:xfrm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06665" y="3072765"/>
                <a:ext cx="1637563" cy="1343454"/>
              </a:xfrm>
              <a:prstGeom prst="rect">
                <a:avLst/>
              </a:prstGeom>
            </p:spPr>
          </p:pic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89604" y="2605224"/>
                <a:ext cx="2661285" cy="371475"/>
              </a:xfrm>
              <a:prstGeom prst="rect">
                <a:avLst/>
              </a:prstGeom>
            </p:spPr>
          </p:pic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844228" y="2992017"/>
                <a:ext cx="4210613" cy="1424202"/>
              </a:xfrm>
              <a:prstGeom prst="rect">
                <a:avLst/>
              </a:prstGeom>
            </p:spPr>
          </p:pic>
        </p:grpSp>
        <p:sp>
          <p:nvSpPr>
            <p:cNvPr id="34" name="Oval 33"/>
            <p:cNvSpPr/>
            <p:nvPr/>
          </p:nvSpPr>
          <p:spPr>
            <a:xfrm>
              <a:off x="7830600" y="3730224"/>
              <a:ext cx="4274476" cy="238526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238594" y="4768137"/>
            <a:ext cx="5960146" cy="1788791"/>
            <a:chOff x="238594" y="4768137"/>
            <a:chExt cx="5960146" cy="1788791"/>
          </a:xfrm>
        </p:grpSpPr>
        <p:grpSp>
          <p:nvGrpSpPr>
            <p:cNvPr id="23" name="Group 22"/>
            <p:cNvGrpSpPr/>
            <p:nvPr/>
          </p:nvGrpSpPr>
          <p:grpSpPr>
            <a:xfrm>
              <a:off x="238594" y="4768137"/>
              <a:ext cx="5960146" cy="1788791"/>
              <a:chOff x="238593" y="4768137"/>
              <a:chExt cx="6373001" cy="1912699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38593" y="5206287"/>
                <a:ext cx="1613727" cy="1474548"/>
              </a:xfrm>
              <a:prstGeom prst="rect">
                <a:avLst/>
              </a:prstGeom>
            </p:spPr>
          </p:pic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8593" y="4768137"/>
                <a:ext cx="2447925" cy="438150"/>
              </a:xfrm>
              <a:prstGeom prst="rect">
                <a:avLst/>
              </a:prstGeom>
            </p:spPr>
          </p:pic>
          <p:pic>
            <p:nvPicPr>
              <p:cNvPr id="22" name="Picture 21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849755" y="5206288"/>
                <a:ext cx="4761839" cy="1474548"/>
              </a:xfrm>
              <a:prstGeom prst="rect">
                <a:avLst/>
              </a:prstGeom>
            </p:spPr>
          </p:pic>
        </p:grpSp>
        <p:sp>
          <p:nvSpPr>
            <p:cNvPr id="35" name="Oval 34"/>
            <p:cNvSpPr/>
            <p:nvPr/>
          </p:nvSpPr>
          <p:spPr>
            <a:xfrm>
              <a:off x="1645435" y="5619149"/>
              <a:ext cx="882503" cy="463375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6438608" y="4790272"/>
            <a:ext cx="5616233" cy="1766655"/>
            <a:chOff x="6438608" y="4790272"/>
            <a:chExt cx="5616233" cy="1766655"/>
          </a:xfrm>
        </p:grpSpPr>
        <p:grpSp>
          <p:nvGrpSpPr>
            <p:cNvPr id="28" name="Group 27"/>
            <p:cNvGrpSpPr/>
            <p:nvPr/>
          </p:nvGrpSpPr>
          <p:grpSpPr>
            <a:xfrm>
              <a:off x="6438608" y="4790272"/>
              <a:ext cx="5616233" cy="1766655"/>
              <a:chOff x="6438608" y="4821590"/>
              <a:chExt cx="5616233" cy="1766655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438608" y="5265036"/>
                <a:ext cx="1419660" cy="1304712"/>
              </a:xfrm>
              <a:prstGeom prst="rect">
                <a:avLst/>
              </a:prstGeom>
            </p:spPr>
          </p:pic>
          <p:pic>
            <p:nvPicPr>
              <p:cNvPr id="26" name="Picture 25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438608" y="4821590"/>
                <a:ext cx="1762125" cy="400050"/>
              </a:xfrm>
              <a:prstGeom prst="rect">
                <a:avLst/>
              </a:prstGeom>
            </p:spPr>
          </p:pic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880836" y="5240307"/>
                <a:ext cx="4174005" cy="1347938"/>
              </a:xfrm>
              <a:prstGeom prst="rect">
                <a:avLst/>
              </a:prstGeom>
            </p:spPr>
          </p:pic>
        </p:grpSp>
        <p:sp>
          <p:nvSpPr>
            <p:cNvPr id="36" name="Oval 35"/>
            <p:cNvSpPr/>
            <p:nvPr/>
          </p:nvSpPr>
          <p:spPr>
            <a:xfrm>
              <a:off x="7759481" y="5619149"/>
              <a:ext cx="882503" cy="463375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243841" y="414722"/>
            <a:ext cx="5718334" cy="1749358"/>
            <a:chOff x="243841" y="414722"/>
            <a:chExt cx="5718334" cy="1749358"/>
          </a:xfrm>
        </p:grpSpPr>
        <p:grpSp>
          <p:nvGrpSpPr>
            <p:cNvPr id="15" name="Group 14"/>
            <p:cNvGrpSpPr/>
            <p:nvPr/>
          </p:nvGrpSpPr>
          <p:grpSpPr>
            <a:xfrm>
              <a:off x="243841" y="414722"/>
              <a:ext cx="5718334" cy="1749358"/>
              <a:chOff x="929640" y="898127"/>
              <a:chExt cx="6370319" cy="1948814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 rotWithShape="1">
              <a:blip r:embed="rId15"/>
              <a:srcRect l="8095" t="5396" r="3016"/>
              <a:stretch/>
            </p:blipFill>
            <p:spPr>
              <a:xfrm>
                <a:off x="929640" y="1359214"/>
                <a:ext cx="1608481" cy="1487727"/>
              </a:xfrm>
              <a:prstGeom prst="rect">
                <a:avLst/>
              </a:prstGeom>
            </p:spPr>
          </p:pic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929640" y="898127"/>
                <a:ext cx="1743075" cy="476250"/>
              </a:xfrm>
              <a:prstGeom prst="rect">
                <a:avLst/>
              </a:prstGeom>
            </p:spPr>
          </p:pic>
          <p:pic>
            <p:nvPicPr>
              <p:cNvPr id="14" name="Picture 13"/>
              <p:cNvPicPr>
                <a:picLocks noChangeAspect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551746" y="1359214"/>
                <a:ext cx="4748213" cy="1487727"/>
              </a:xfrm>
              <a:prstGeom prst="rect">
                <a:avLst/>
              </a:prstGeom>
            </p:spPr>
          </p:pic>
        </p:grpSp>
        <p:sp>
          <p:nvSpPr>
            <p:cNvPr id="37" name="Oval 36"/>
            <p:cNvSpPr/>
            <p:nvPr/>
          </p:nvSpPr>
          <p:spPr>
            <a:xfrm>
              <a:off x="3383684" y="1287568"/>
              <a:ext cx="1160884" cy="463375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6198739" y="406116"/>
            <a:ext cx="5856102" cy="1780999"/>
            <a:chOff x="6198739" y="406116"/>
            <a:chExt cx="5856102" cy="1780999"/>
          </a:xfrm>
        </p:grpSpPr>
        <p:grpSp>
          <p:nvGrpSpPr>
            <p:cNvPr id="19" name="Group 18"/>
            <p:cNvGrpSpPr/>
            <p:nvPr/>
          </p:nvGrpSpPr>
          <p:grpSpPr>
            <a:xfrm>
              <a:off x="6198739" y="406116"/>
              <a:ext cx="5856102" cy="1780999"/>
              <a:chOff x="238594" y="3365979"/>
              <a:chExt cx="6375565" cy="1938982"/>
            </a:xfrm>
          </p:grpSpPr>
          <p:pic>
            <p:nvPicPr>
              <p:cNvPr id="16" name="Picture 15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8594" y="3817234"/>
                <a:ext cx="1613727" cy="1461521"/>
              </a:xfrm>
              <a:prstGeom prst="rect">
                <a:avLst/>
              </a:prstGeom>
            </p:spPr>
          </p:pic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39077" y="3365979"/>
                <a:ext cx="1752600" cy="409575"/>
              </a:xfrm>
              <a:prstGeom prst="rect">
                <a:avLst/>
              </a:prstGeom>
            </p:spPr>
          </p:pic>
          <p:pic>
            <p:nvPicPr>
              <p:cNvPr id="18" name="Picture 17"/>
              <p:cNvPicPr>
                <a:picLocks noChangeAspect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864995" y="3817234"/>
                <a:ext cx="4749164" cy="1487727"/>
              </a:xfrm>
              <a:prstGeom prst="rect">
                <a:avLst/>
              </a:prstGeom>
            </p:spPr>
          </p:pic>
        </p:grpSp>
        <p:sp>
          <p:nvSpPr>
            <p:cNvPr id="38" name="Oval 37"/>
            <p:cNvSpPr/>
            <p:nvPr/>
          </p:nvSpPr>
          <p:spPr>
            <a:xfrm>
              <a:off x="9293291" y="1260136"/>
              <a:ext cx="1160884" cy="463375"/>
            </a:xfrm>
            <a:prstGeom prst="ellipse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BF2B71E-203C-4159-AEA6-9461C88B7797}"/>
              </a:ext>
            </a:extLst>
          </p:cNvPr>
          <p:cNvSpPr txBox="1"/>
          <p:nvPr/>
        </p:nvSpPr>
        <p:spPr bwMode="gray">
          <a:xfrm>
            <a:off x="1965967" y="454113"/>
            <a:ext cx="180753" cy="271957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baseline="0" dirty="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5A0C1F9-5AC2-4BB2-9460-D0E0B16ED529}"/>
              </a:ext>
            </a:extLst>
          </p:cNvPr>
          <p:cNvSpPr txBox="1"/>
          <p:nvPr/>
        </p:nvSpPr>
        <p:spPr bwMode="gray">
          <a:xfrm>
            <a:off x="8850889" y="4822419"/>
            <a:ext cx="180753" cy="271957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baseline="0" dirty="0">
                <a:solidFill>
                  <a:srgbClr val="000000"/>
                </a:solidFill>
                <a:latin typeface="Arial" panose="020B0604020202020204" pitchFamily="34" charset="0"/>
              </a:rPr>
              <a:t>5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E44BC9A2-87F6-4CC0-A19F-33B281ED51AB}"/>
              </a:ext>
            </a:extLst>
          </p:cNvPr>
          <p:cNvSpPr txBox="1"/>
          <p:nvPr/>
        </p:nvSpPr>
        <p:spPr bwMode="gray">
          <a:xfrm>
            <a:off x="2945431" y="4775004"/>
            <a:ext cx="180753" cy="271957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baseline="0" dirty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EE9CBC5-DC47-4B36-AB36-F2BF707B5F63}"/>
              </a:ext>
            </a:extLst>
          </p:cNvPr>
          <p:cNvSpPr txBox="1"/>
          <p:nvPr/>
        </p:nvSpPr>
        <p:spPr bwMode="gray">
          <a:xfrm>
            <a:off x="9031642" y="2631504"/>
            <a:ext cx="180753" cy="271957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baseline="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42BC3717-BB46-4F35-A438-209A053A4487}"/>
              </a:ext>
            </a:extLst>
          </p:cNvPr>
          <p:cNvSpPr txBox="1"/>
          <p:nvPr/>
        </p:nvSpPr>
        <p:spPr bwMode="gray">
          <a:xfrm>
            <a:off x="2393472" y="2495526"/>
            <a:ext cx="180753" cy="271957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baseline="0" dirty="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5D21EFF-B84F-4A27-B102-F00A32CEB5CD}"/>
              </a:ext>
            </a:extLst>
          </p:cNvPr>
          <p:cNvSpPr txBox="1"/>
          <p:nvPr/>
        </p:nvSpPr>
        <p:spPr bwMode="gray">
          <a:xfrm>
            <a:off x="8019979" y="429572"/>
            <a:ext cx="180753" cy="271957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0" i="0" u="none" baseline="0" dirty="0">
                <a:solidFill>
                  <a:srgbClr val="000000"/>
                </a:solidFill>
                <a:latin typeface="Arial" panose="020B0604020202020204" pitchFamily="34" charset="0"/>
              </a:rPr>
              <a:t>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6FCEC1-9861-4748-84FB-0634C9CDA687}"/>
              </a:ext>
            </a:extLst>
          </p:cNvPr>
          <p:cNvSpPr txBox="1"/>
          <p:nvPr/>
        </p:nvSpPr>
        <p:spPr bwMode="gray">
          <a:xfrm>
            <a:off x="1687698" y="2190896"/>
            <a:ext cx="4083595" cy="271957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baseline="0" dirty="0">
                <a:solidFill>
                  <a:srgbClr val="000000"/>
                </a:solidFill>
                <a:latin typeface="Arial" panose="020B0604020202020204" pitchFamily="34" charset="0"/>
              </a:rPr>
              <a:t>SNP Profile - H   1   2  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H   1   1   2   H   2   1</a:t>
            </a:r>
            <a:endParaRPr lang="en-US" sz="1600" b="0" i="0" u="non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E3A8B70-37EB-416E-AC56-0938FB193EA7}"/>
              </a:ext>
            </a:extLst>
          </p:cNvPr>
          <p:cNvSpPr txBox="1"/>
          <p:nvPr/>
        </p:nvSpPr>
        <p:spPr bwMode="gray">
          <a:xfrm>
            <a:off x="7680984" y="2227182"/>
            <a:ext cx="4083595" cy="271957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baseline="0" dirty="0">
                <a:solidFill>
                  <a:srgbClr val="000000"/>
                </a:solidFill>
                <a:latin typeface="Arial" panose="020B0604020202020204" pitchFamily="34" charset="0"/>
              </a:rPr>
              <a:t>SNP Profile - 1   1   2  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1   H   1   2   1   H   1</a:t>
            </a:r>
            <a:endParaRPr lang="en-US" sz="1600" b="0" i="0" u="non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D02DB1E-7E2A-4D5D-B07A-D16B40C608B1}"/>
              </a:ext>
            </a:extLst>
          </p:cNvPr>
          <p:cNvSpPr txBox="1"/>
          <p:nvPr/>
        </p:nvSpPr>
        <p:spPr bwMode="gray">
          <a:xfrm>
            <a:off x="1645434" y="4273394"/>
            <a:ext cx="4083595" cy="271957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baseline="0" dirty="0">
                <a:solidFill>
                  <a:srgbClr val="000000"/>
                </a:solidFill>
                <a:latin typeface="Arial" panose="020B0604020202020204" pitchFamily="34" charset="0"/>
              </a:rPr>
              <a:t>SNP Profile - 2   H   </a:t>
            </a:r>
            <a:r>
              <a:rPr lang="en-US" sz="1600" b="0" i="0" u="non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H</a:t>
            </a:r>
            <a:r>
              <a:rPr lang="en-US" sz="1600" b="0" i="0" u="none" baseline="0" dirty="0">
                <a:solidFill>
                  <a:srgbClr val="000000"/>
                </a:solidFill>
                <a:latin typeface="Arial" panose="020B0604020202020204" pitchFamily="34" charset="0"/>
              </a:rPr>
              <a:t>  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1   1   H   1   2   H   2</a:t>
            </a:r>
            <a:endParaRPr lang="en-US" sz="1600" b="0" i="0" u="non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73E7817-8776-43A6-BC9D-058DE7ADCE0A}"/>
              </a:ext>
            </a:extLst>
          </p:cNvPr>
          <p:cNvSpPr txBox="1"/>
          <p:nvPr/>
        </p:nvSpPr>
        <p:spPr bwMode="gray">
          <a:xfrm>
            <a:off x="7880836" y="4409372"/>
            <a:ext cx="4083595" cy="271957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baseline="0" dirty="0">
                <a:solidFill>
                  <a:srgbClr val="000000"/>
                </a:solidFill>
                <a:latin typeface="Arial" panose="020B0604020202020204" pitchFamily="34" charset="0"/>
              </a:rPr>
              <a:t>SNP Profile - H   </a:t>
            </a:r>
            <a:r>
              <a:rPr lang="en-US" sz="1600" b="0" i="0" u="non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H</a:t>
            </a:r>
            <a:r>
              <a:rPr lang="en-US" sz="1600" b="0" i="0" u="none" baseline="0" dirty="0">
                <a:solidFill>
                  <a:srgbClr val="000000"/>
                </a:solidFill>
                <a:latin typeface="Arial" panose="020B0604020202020204" pitchFamily="34" charset="0"/>
              </a:rPr>
              <a:t>   1  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H  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H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 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H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 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H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  2  H  2</a:t>
            </a:r>
            <a:endParaRPr lang="en-US" sz="1600" b="0" i="0" u="non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83DD1C7-3D3A-403B-9521-D8B90DA96833}"/>
              </a:ext>
            </a:extLst>
          </p:cNvPr>
          <p:cNvSpPr txBox="1"/>
          <p:nvPr/>
        </p:nvSpPr>
        <p:spPr bwMode="gray">
          <a:xfrm>
            <a:off x="7861266" y="6538430"/>
            <a:ext cx="4083595" cy="271957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baseline="0" dirty="0">
                <a:solidFill>
                  <a:srgbClr val="000000"/>
                </a:solidFill>
                <a:latin typeface="Arial" panose="020B0604020202020204" pitchFamily="34" charset="0"/>
              </a:rPr>
              <a:t>SNP Profile - 1   H   1  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H   2   1   2   1   H  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H</a:t>
            </a:r>
            <a:endParaRPr lang="en-US" sz="1600" b="0" i="0" u="non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8DA03B71-9898-43B3-875A-C6FE7220F25F}"/>
              </a:ext>
            </a:extLst>
          </p:cNvPr>
          <p:cNvSpPr txBox="1"/>
          <p:nvPr/>
        </p:nvSpPr>
        <p:spPr bwMode="gray">
          <a:xfrm>
            <a:off x="1745382" y="6528096"/>
            <a:ext cx="4083595" cy="271957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 rtl="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b="0" i="0" u="none" baseline="0" dirty="0">
                <a:solidFill>
                  <a:srgbClr val="000000"/>
                </a:solidFill>
                <a:latin typeface="Arial" panose="020B0604020202020204" pitchFamily="34" charset="0"/>
              </a:rPr>
              <a:t>SNP Profile - H   2   1  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2   H  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H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  1   H  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H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</a:rPr>
              <a:t>  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</a:rPr>
              <a:t>H</a:t>
            </a:r>
            <a:endParaRPr lang="en-US" sz="1600" b="0" i="0" u="non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8123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75CB99-8B3A-467C-AB8F-99A69B56BA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Conclusions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63D23-22CB-40FC-892B-75898EDA1E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SNPs are powerful genomic markers that can be used to assess line identity and purity</a:t>
            </a:r>
          </a:p>
          <a:p>
            <a:r>
              <a:rPr lang="en-US" dirty="0"/>
              <a:t>SNPs can be used independently (</a:t>
            </a:r>
            <a:r>
              <a:rPr lang="en-US" i="1" dirty="0"/>
              <a:t>e.g.</a:t>
            </a:r>
            <a:r>
              <a:rPr lang="en-US" dirty="0"/>
              <a:t> trait testing) or in panels (e.g. varietal testing)</a:t>
            </a:r>
          </a:p>
          <a:p>
            <a:r>
              <a:rPr lang="en-US" dirty="0"/>
              <a:t>Choosing the correct SNP markers and SNP marker panels is critical to the informativity of the results.</a:t>
            </a:r>
          </a:p>
          <a:p>
            <a:r>
              <a:rPr lang="en-US" dirty="0"/>
              <a:t>Multiple technologies are available to detect SNP markers depending on purpose, throughput, cost constraints</a:t>
            </a:r>
          </a:p>
        </p:txBody>
      </p:sp>
    </p:spTree>
    <p:extLst>
      <p:ext uri="{BB962C8B-B14F-4D97-AF65-F5344CB8AC3E}">
        <p14:creationId xmlns:p14="http://schemas.microsoft.com/office/powerpoint/2010/main" val="1519290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91397" y="237995"/>
            <a:ext cx="8651225" cy="749108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10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Technical Team Lead, </a:t>
            </a:r>
            <a:r>
              <a:rPr lang="en-US" sz="1800" dirty="0">
                <a:solidFill>
                  <a:srgbClr val="1038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Genetics Seed Quality Testing: St Louis, USA;  PS Expert</a:t>
            </a:r>
            <a:endParaRPr lang="en-US" sz="2000" dirty="0">
              <a:solidFill>
                <a:srgbClr val="1038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Don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38591" y="135239"/>
            <a:ext cx="1501196" cy="1703728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2D653FE4-52BF-4183-B537-BC5C9ACDD3AD}"/>
              </a:ext>
            </a:extLst>
          </p:cNvPr>
          <p:cNvGrpSpPr/>
          <p:nvPr/>
        </p:nvGrpSpPr>
        <p:grpSpPr>
          <a:xfrm>
            <a:off x="3020867" y="1875259"/>
            <a:ext cx="7461600" cy="1350632"/>
            <a:chOff x="442628" y="2103193"/>
            <a:chExt cx="7461600" cy="1350632"/>
          </a:xfrm>
        </p:grpSpPr>
        <p:sp>
          <p:nvSpPr>
            <p:cNvPr id="7" name="TextBox 6"/>
            <p:cNvSpPr txBox="1"/>
            <p:nvPr/>
          </p:nvSpPr>
          <p:spPr>
            <a:xfrm>
              <a:off x="442628" y="2222719"/>
              <a:ext cx="6866944" cy="123110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Education: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000000"/>
                  </a:solidFill>
                </a:rPr>
                <a:t>HS in Houston, TX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000000"/>
                  </a:solidFill>
                </a:rPr>
                <a:t>BS in Chemistry, Texas Tech University (1988)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000000"/>
                  </a:solidFill>
                </a:rPr>
                <a:t>PhD in Biochemistry/Molecular Biology, Texas Tech University (1992)</a:t>
              </a:r>
            </a:p>
          </p:txBody>
        </p:sp>
        <p:pic>
          <p:nvPicPr>
            <p:cNvPr id="17" name="Picture 4" descr="Image result for houston texas images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74190" y="2103193"/>
              <a:ext cx="965337" cy="752965"/>
            </a:xfrm>
            <a:prstGeom prst="rect">
              <a:avLst/>
            </a:prstGeom>
            <a:noFill/>
          </p:spPr>
        </p:pic>
        <p:pic>
          <p:nvPicPr>
            <p:cNvPr id="18" name="Picture 4" descr="Image result for texas tech logo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140017" y="2587616"/>
              <a:ext cx="764211" cy="722526"/>
            </a:xfrm>
            <a:prstGeom prst="rect">
              <a:avLst/>
            </a:prstGeom>
            <a:noFill/>
          </p:spPr>
        </p:pic>
      </p:grpSp>
      <p:sp>
        <p:nvSpPr>
          <p:cNvPr id="12" name="TextBox 11"/>
          <p:cNvSpPr txBox="1"/>
          <p:nvPr/>
        </p:nvSpPr>
        <p:spPr>
          <a:xfrm>
            <a:off x="3281102" y="33193"/>
            <a:ext cx="22829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10384F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Don Mittanck</a:t>
            </a:r>
            <a:endParaRPr lang="en-US" sz="2800" dirty="0">
              <a:solidFill>
                <a:srgbClr val="1038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69960" y="5726906"/>
            <a:ext cx="57031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</a:rPr>
              <a:t>Life Balance: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Family – Wife, 2 kids, dog, cat, chickens, fish, bee hives,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0000"/>
                </a:solidFill>
              </a:rPr>
              <a:t>Hobbies - Running, weight training, classic cars</a:t>
            </a:r>
            <a:endParaRPr lang="en-US" sz="1600" dirty="0">
              <a:solidFill>
                <a:srgbClr val="000000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277F47E-97F0-4E4F-AEFE-08D7185B4C41}"/>
              </a:ext>
            </a:extLst>
          </p:cNvPr>
          <p:cNvGrpSpPr/>
          <p:nvPr/>
        </p:nvGrpSpPr>
        <p:grpSpPr>
          <a:xfrm>
            <a:off x="3345751" y="890691"/>
            <a:ext cx="6996982" cy="967563"/>
            <a:chOff x="1960290" y="766398"/>
            <a:chExt cx="6996982" cy="967563"/>
          </a:xfrm>
        </p:grpSpPr>
        <p:sp>
          <p:nvSpPr>
            <p:cNvPr id="24" name="TextBox 23"/>
            <p:cNvSpPr txBox="1"/>
            <p:nvPr/>
          </p:nvSpPr>
          <p:spPr>
            <a:xfrm>
              <a:off x="1960290" y="937837"/>
              <a:ext cx="12465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Strengths: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3247182" y="766398"/>
              <a:ext cx="5710090" cy="967563"/>
              <a:chOff x="3247182" y="766398"/>
              <a:chExt cx="5710090" cy="967563"/>
            </a:xfrm>
          </p:grpSpPr>
          <p:pic>
            <p:nvPicPr>
              <p:cNvPr id="46" name="Picture 45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62806" y="817439"/>
                <a:ext cx="915832" cy="609444"/>
              </a:xfrm>
              <a:prstGeom prst="rect">
                <a:avLst/>
              </a:prstGeom>
            </p:spPr>
          </p:pic>
          <p:pic>
            <p:nvPicPr>
              <p:cNvPr id="47" name="Picture 46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384602" y="817496"/>
                <a:ext cx="914400" cy="624943"/>
              </a:xfrm>
              <a:prstGeom prst="rect">
                <a:avLst/>
              </a:prstGeom>
            </p:spPr>
          </p:pic>
          <p:sp>
            <p:nvSpPr>
              <p:cNvPr id="25" name="TextBox 24"/>
              <p:cNvSpPr txBox="1"/>
              <p:nvPr/>
            </p:nvSpPr>
            <p:spPr>
              <a:xfrm>
                <a:off x="3247182" y="1364629"/>
                <a:ext cx="10475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Harmony</a:t>
                </a: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4295574" y="1364629"/>
                <a:ext cx="10976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Analytical</a:t>
                </a:r>
              </a:p>
            </p:txBody>
          </p:sp>
          <p:grpSp>
            <p:nvGrpSpPr>
              <p:cNvPr id="50" name="Group 49"/>
              <p:cNvGrpSpPr/>
              <p:nvPr/>
            </p:nvGrpSpPr>
            <p:grpSpPr>
              <a:xfrm>
                <a:off x="5531133" y="766398"/>
                <a:ext cx="914400" cy="630936"/>
                <a:chOff x="4488797" y="1708194"/>
                <a:chExt cx="2255133" cy="1326470"/>
              </a:xfrm>
            </p:grpSpPr>
            <p:pic>
              <p:nvPicPr>
                <p:cNvPr id="51" name="Picture 50"/>
                <p:cNvPicPr>
                  <a:picLocks noChangeAspect="1"/>
                </p:cNvPicPr>
                <p:nvPr/>
              </p:nvPicPr>
              <p:blipFill rotWithShape="1">
                <a:blip r:embed="rId9"/>
                <a:srcRect l="9473" t="278" r="35549"/>
                <a:stretch/>
              </p:blipFill>
              <p:spPr>
                <a:xfrm>
                  <a:off x="4488797" y="1708194"/>
                  <a:ext cx="751711" cy="1326470"/>
                </a:xfrm>
                <a:prstGeom prst="rect">
                  <a:avLst/>
                </a:prstGeom>
              </p:spPr>
            </p:pic>
            <p:pic>
              <p:nvPicPr>
                <p:cNvPr id="52" name="Picture 51"/>
                <p:cNvPicPr>
                  <a:picLocks noChangeAspect="1"/>
                </p:cNvPicPr>
                <p:nvPr/>
              </p:nvPicPr>
              <p:blipFill rotWithShape="1">
                <a:blip r:embed="rId9"/>
                <a:srcRect l="9473" t="278" r="35549"/>
                <a:stretch/>
              </p:blipFill>
              <p:spPr>
                <a:xfrm>
                  <a:off x="5240508" y="1708194"/>
                  <a:ext cx="751711" cy="1326470"/>
                </a:xfrm>
                <a:prstGeom prst="rect">
                  <a:avLst/>
                </a:prstGeom>
              </p:spPr>
            </p:pic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 rotWithShape="1">
                <a:blip r:embed="rId9"/>
                <a:srcRect l="9473" t="278" r="35549"/>
                <a:stretch/>
              </p:blipFill>
              <p:spPr>
                <a:xfrm>
                  <a:off x="5992219" y="1708194"/>
                  <a:ext cx="751711" cy="1326470"/>
                </a:xfrm>
                <a:prstGeom prst="rect">
                  <a:avLst/>
                </a:prstGeom>
              </p:spPr>
            </p:pic>
          </p:grpSp>
          <p:sp>
            <p:nvSpPr>
              <p:cNvPr id="54" name="TextBox 53"/>
              <p:cNvSpPr txBox="1"/>
              <p:nvPr/>
            </p:nvSpPr>
            <p:spPr>
              <a:xfrm>
                <a:off x="5365422" y="1364629"/>
                <a:ext cx="12952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Consistency</a:t>
                </a:r>
              </a:p>
            </p:txBody>
          </p:sp>
          <p:pic>
            <p:nvPicPr>
              <p:cNvPr id="55" name="Picture 54"/>
              <p:cNvPicPr>
                <a:picLocks noChangeAspect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24071" y="766583"/>
                <a:ext cx="844966" cy="614304"/>
              </a:xfrm>
              <a:prstGeom prst="rect">
                <a:avLst/>
              </a:prstGeom>
            </p:spPr>
          </p:pic>
          <p:sp>
            <p:nvSpPr>
              <p:cNvPr id="56" name="TextBox 55"/>
              <p:cNvSpPr txBox="1"/>
              <p:nvPr/>
            </p:nvSpPr>
            <p:spPr>
              <a:xfrm>
                <a:off x="6616338" y="1359009"/>
                <a:ext cx="13168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Deliberative</a:t>
                </a:r>
              </a:p>
            </p:txBody>
          </p:sp>
          <p:pic>
            <p:nvPicPr>
              <p:cNvPr id="57" name="Picture 56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014158" y="778690"/>
                <a:ext cx="717272" cy="601112"/>
              </a:xfrm>
              <a:prstGeom prst="rect">
                <a:avLst/>
              </a:prstGeom>
            </p:spPr>
          </p:pic>
          <p:sp>
            <p:nvSpPr>
              <p:cNvPr id="58" name="TextBox 57"/>
              <p:cNvSpPr txBox="1"/>
              <p:nvPr/>
            </p:nvSpPr>
            <p:spPr>
              <a:xfrm>
                <a:off x="7871718" y="1364158"/>
                <a:ext cx="10855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0000"/>
                    </a:solidFill>
                  </a:rPr>
                  <a:t>Discipline</a:t>
                </a:r>
              </a:p>
            </p:txBody>
          </p:sp>
        </p:grp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08253F7-DF5A-4220-AD76-D6DEFAADE9C5}"/>
              </a:ext>
            </a:extLst>
          </p:cNvPr>
          <p:cNvGrpSpPr/>
          <p:nvPr/>
        </p:nvGrpSpPr>
        <p:grpSpPr>
          <a:xfrm>
            <a:off x="1597534" y="3159701"/>
            <a:ext cx="9531346" cy="2031325"/>
            <a:chOff x="73534" y="3331574"/>
            <a:chExt cx="9207244" cy="2031325"/>
          </a:xfrm>
        </p:grpSpPr>
        <p:sp>
          <p:nvSpPr>
            <p:cNvPr id="16" name="TextBox 15"/>
            <p:cNvSpPr txBox="1"/>
            <p:nvPr/>
          </p:nvSpPr>
          <p:spPr>
            <a:xfrm>
              <a:off x="1448468" y="3331574"/>
              <a:ext cx="7832310" cy="20313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solidFill>
                    <a:srgbClr val="000000"/>
                  </a:solidFill>
                </a:rPr>
                <a:t>Work Experience: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000000"/>
                  </a:solidFill>
                </a:rPr>
                <a:t>Post Doc, Washington University Medical Center, </a:t>
              </a:r>
              <a:r>
                <a:rPr lang="en-US" sz="1600" dirty="0">
                  <a:solidFill>
                    <a:srgbClr val="000000"/>
                  </a:solidFill>
                </a:rPr>
                <a:t>(1992-1997)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000000"/>
                  </a:solidFill>
                </a:rPr>
                <a:t>Post Doc, Monsanto Biotechnology, Gene Disc. &amp; Expr. </a:t>
              </a:r>
              <a:r>
                <a:rPr lang="en-US" sz="1600" dirty="0">
                  <a:solidFill>
                    <a:srgbClr val="000000"/>
                  </a:solidFill>
                </a:rPr>
                <a:t>(1997-1998)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000000"/>
                  </a:solidFill>
                </a:rPr>
                <a:t>Monsanto Regulatory Sciences, Mol. Characterization/Det. Methods, </a:t>
              </a:r>
              <a:r>
                <a:rPr lang="en-US" sz="1600" dirty="0">
                  <a:solidFill>
                    <a:srgbClr val="000000"/>
                  </a:solidFill>
                </a:rPr>
                <a:t>(1998-2013)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000000"/>
                  </a:solidFill>
                </a:rPr>
                <a:t>Monsanto Supply Chain, Quality Control R/D, </a:t>
              </a:r>
              <a:r>
                <a:rPr lang="en-US" sz="1600" dirty="0">
                  <a:solidFill>
                    <a:srgbClr val="000000"/>
                  </a:solidFill>
                </a:rPr>
                <a:t>(2013-2018) </a:t>
              </a:r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en-US" dirty="0">
                  <a:solidFill>
                    <a:srgbClr val="000000"/>
                  </a:solidFill>
                </a:rPr>
                <a:t>Bayer Crop Science, Product Supply, </a:t>
              </a:r>
              <a:r>
                <a:rPr lang="en-US" sz="1600" dirty="0">
                  <a:solidFill>
                    <a:srgbClr val="000000"/>
                  </a:solidFill>
                </a:rPr>
                <a:t>(2018-Present)</a:t>
              </a:r>
            </a:p>
          </p:txBody>
        </p:sp>
        <p:pic>
          <p:nvPicPr>
            <p:cNvPr id="1026" name="Picture 2" descr="https://lh4.googleusercontent.com/proxy/_yo5CR2BMxFAokjpGpiIOyE8LnZhytr-sLQhlGrAaT85cg9upDk-keD9E92I_gyjAkIhPkZF_5VOzbeymED8T6Vde7ItM1miLBmeLE2rOREWfJXq_f7_Zx5BTQ4VZeNfdzWoXHdLT2eiY38JCnjBhwxoJOk=w160-h160-k-no"/>
            <p:cNvPicPr>
              <a:picLocks noChangeAspect="1" noChangeArrowheads="1"/>
            </p:cNvPicPr>
            <p:nvPr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538" t="17300" r="15385" b="13253"/>
            <a:stretch/>
          </p:blipFill>
          <p:spPr bwMode="auto">
            <a:xfrm>
              <a:off x="340190" y="3363541"/>
              <a:ext cx="784176" cy="7999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1691"/>
            <a:stretch/>
          </p:blipFill>
          <p:spPr>
            <a:xfrm>
              <a:off x="73534" y="4091010"/>
              <a:ext cx="1405681" cy="474620"/>
            </a:xfrm>
            <a:prstGeom prst="rect">
              <a:avLst/>
            </a:prstGeom>
          </p:spPr>
        </p:pic>
        <p:pic>
          <p:nvPicPr>
            <p:cNvPr id="32" name="Picture 2">
              <a:extLst>
                <a:ext uri="{FF2B5EF4-FFF2-40B4-BE49-F238E27FC236}">
                  <a16:creationId xmlns:a16="http://schemas.microsoft.com/office/drawing/2014/main" id="{31366CD4-C6F4-4061-BDD4-8E67E085202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gray">
            <a:xfrm>
              <a:off x="469415" y="4632822"/>
              <a:ext cx="508704" cy="5087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4370180A-CF04-4E29-8AEB-F7435A427E90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33" t="8944" r="29467" b="44626"/>
          <a:stretch/>
        </p:blipFill>
        <p:spPr>
          <a:xfrm rot="5400000">
            <a:off x="6026057" y="5089032"/>
            <a:ext cx="990539" cy="88670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87224FF-0813-4A7D-8240-972B49A0D331}"/>
              </a:ext>
            </a:extLst>
          </p:cNvPr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5" t="27236" r="33366"/>
          <a:stretch/>
        </p:blipFill>
        <p:spPr>
          <a:xfrm>
            <a:off x="7006184" y="5037115"/>
            <a:ext cx="882225" cy="988826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889EF0F4-2976-49A5-B62E-C9F236AC5FAE}"/>
              </a:ext>
            </a:extLst>
          </p:cNvPr>
          <p:cNvPicPr>
            <a:picLocks noChangeAspect="1"/>
          </p:cNvPicPr>
          <p:nvPr/>
        </p:nvPicPr>
        <p:blipFill rotWithShape="1">
          <a:blip r:embed="rId17"/>
          <a:srcRect t="6535" r="474" b="32812"/>
          <a:stretch/>
        </p:blipFill>
        <p:spPr>
          <a:xfrm>
            <a:off x="8118948" y="4612174"/>
            <a:ext cx="3148472" cy="195428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295B6234-CAF1-4E73-BA0D-F2C0031BB47B}"/>
              </a:ext>
            </a:extLst>
          </p:cNvPr>
          <p:cNvPicPr>
            <a:picLocks noChangeAspect="1"/>
          </p:cNvPicPr>
          <p:nvPr/>
        </p:nvPicPr>
        <p:blipFill rotWithShape="1">
          <a:blip r:embed="rId18"/>
          <a:srcRect l="29052" t="24256" r="35210" b="26323"/>
          <a:stretch/>
        </p:blipFill>
        <p:spPr>
          <a:xfrm rot="5400000">
            <a:off x="5092760" y="5102452"/>
            <a:ext cx="997968" cy="88670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667BE132-3DDF-4EF3-93A7-C9253F3A42FA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15608" t="22730" r="4512" b="3814"/>
          <a:stretch/>
        </p:blipFill>
        <p:spPr>
          <a:xfrm>
            <a:off x="3493627" y="5037115"/>
            <a:ext cx="1592838" cy="100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867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15B615-331B-4DD6-BC6D-971E12CEC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itle 7">
            <a:extLst>
              <a:ext uri="{FF2B5EF4-FFF2-40B4-BE49-F238E27FC236}">
                <a16:creationId xmlns:a16="http://schemas.microsoft.com/office/drawing/2014/main" id="{9A7EE534-5E78-4212-91D3-4EFA6F40B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4839" y="373249"/>
            <a:ext cx="9625255" cy="864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Single Nucleotide Polymorphism (SNP)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6448F0BC-161C-4852-8938-36DCF96A65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74800" y="1843721"/>
            <a:ext cx="10189386" cy="4641030"/>
          </a:xfrm>
        </p:spPr>
        <p:txBody>
          <a:bodyPr/>
          <a:lstStyle/>
          <a:p>
            <a:pPr marL="0" indent="0">
              <a:buNone/>
            </a:pPr>
            <a:r>
              <a:rPr lang="en-US" b="0" i="0" dirty="0">
                <a:solidFill>
                  <a:srgbClr val="4D5156"/>
                </a:solidFill>
                <a:effectLst/>
                <a:latin typeface="Roboto" panose="02000000000000000000" pitchFamily="2" charset="0"/>
              </a:rPr>
              <a:t> A single-nucleotide polymorphism is a substitution of a single nucleotide at a specific position in the genome.  </a:t>
            </a:r>
            <a:endParaRPr lang="en-US" dirty="0"/>
          </a:p>
          <a:p>
            <a:pPr marL="0" indent="0" algn="ctr">
              <a:buNone/>
            </a:pPr>
            <a:r>
              <a:rPr lang="en-US" dirty="0"/>
              <a:t>ATGCCGTAGTACA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/>
              <a:t>TGTATGCTAATAGCG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dirty="0"/>
              <a:t>ATGCCGTAGTACA</a:t>
            </a:r>
            <a:r>
              <a:rPr lang="en-US" dirty="0">
                <a:solidFill>
                  <a:srgbClr val="FF0000"/>
                </a:solidFill>
              </a:rPr>
              <a:t>G</a:t>
            </a:r>
            <a:r>
              <a:rPr lang="en-US" dirty="0"/>
              <a:t>TGTATGCTAATAGCG</a:t>
            </a:r>
          </a:p>
          <a:p>
            <a:pPr lvl="1">
              <a:spcAft>
                <a:spcPts val="600"/>
              </a:spcAft>
            </a:pPr>
            <a:r>
              <a:rPr lang="en-US" b="0" i="0" dirty="0">
                <a:effectLst/>
              </a:rPr>
              <a:t>Technically, to be classified as a SNP, this variation is contained in at least 1% of the population </a:t>
            </a:r>
          </a:p>
          <a:p>
            <a:pPr lvl="1"/>
            <a:r>
              <a:rPr lang="en-US" dirty="0"/>
              <a:t>SNPs can occur in non-coding or coding regions </a:t>
            </a:r>
          </a:p>
          <a:p>
            <a:pPr lvl="1"/>
            <a:r>
              <a:rPr lang="en-US" dirty="0"/>
              <a:t>Occur through natural mutation</a:t>
            </a:r>
          </a:p>
          <a:p>
            <a:pPr lvl="1"/>
            <a:r>
              <a:rPr lang="en-US" dirty="0"/>
              <a:t>Are inherited</a:t>
            </a:r>
          </a:p>
          <a:p>
            <a:pPr lvl="1"/>
            <a:r>
              <a:rPr lang="en-US" dirty="0"/>
              <a:t>100Ks – 1Ms of SNPs exist in whole genomes (~1 in 1,000 </a:t>
            </a:r>
            <a:r>
              <a:rPr lang="en-US" dirty="0" err="1"/>
              <a:t>nt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May or may not be trait-associated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5015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15B615-331B-4DD6-BC6D-971E12CEC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6448F0BC-161C-4852-8938-36DCF96A65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506759" y="1441564"/>
            <a:ext cx="6750550" cy="15602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SNPs are very useful genetic markers:</a:t>
            </a:r>
          </a:p>
          <a:p>
            <a:pPr lvl="1"/>
            <a:r>
              <a:rPr lang="en-US" sz="2400" dirty="0"/>
              <a:t>Breeding Programs – marker-assisted breeding</a:t>
            </a:r>
          </a:p>
          <a:p>
            <a:pPr lvl="1"/>
            <a:r>
              <a:rPr lang="en-US" sz="2400" dirty="0"/>
              <a:t>Quality Testing Programs </a:t>
            </a:r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FD76D4AD-9A70-46AC-8A00-95B7FE3D4A03}"/>
              </a:ext>
            </a:extLst>
          </p:cNvPr>
          <p:cNvSpPr txBox="1">
            <a:spLocks/>
          </p:cNvSpPr>
          <p:nvPr/>
        </p:nvSpPr>
        <p:spPr bwMode="gray">
          <a:xfrm>
            <a:off x="1506759" y="373249"/>
            <a:ext cx="9625255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solidFill>
                  <a:schemeClr val="accent1">
                    <a:lumMod val="75000"/>
                  </a:schemeClr>
                </a:solidFill>
              </a:rPr>
              <a:t>Uses of SNPs in a Genetic Testing Lab</a:t>
            </a: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8E4DE8-23F4-445B-957D-A41E68C82A2F}"/>
              </a:ext>
            </a:extLst>
          </p:cNvPr>
          <p:cNvSpPr txBox="1"/>
          <p:nvPr/>
        </p:nvSpPr>
        <p:spPr>
          <a:xfrm>
            <a:off x="4000634" y="3302826"/>
            <a:ext cx="3295839" cy="16866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0000" marR="0" lvl="1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Varietal testing </a:t>
            </a:r>
          </a:p>
          <a:p>
            <a:pPr marL="810000" lvl="2" indent="-270000" algn="ctr">
              <a:lnSpc>
                <a:spcPct val="90000"/>
              </a:lnSpc>
              <a:spcBef>
                <a:spcPts val="600"/>
              </a:spcBef>
              <a:buBlip>
                <a:blip r:embed="rId2"/>
              </a:buBlip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inbreds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92D05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810000" marR="0" lvl="2" indent="-27000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hybrids</a:t>
            </a:r>
          </a:p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5AE8F8-9E90-42E6-8FBA-4B0F46F7F808}"/>
              </a:ext>
            </a:extLst>
          </p:cNvPr>
          <p:cNvSpPr txBox="1"/>
          <p:nvPr/>
        </p:nvSpPr>
        <p:spPr>
          <a:xfrm>
            <a:off x="6209293" y="4767358"/>
            <a:ext cx="5751767" cy="17173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0000" marR="0" lvl="1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Trait testing</a:t>
            </a:r>
          </a:p>
          <a:p>
            <a:pPr marL="810000" marR="0" lvl="2" indent="-27000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traits directly resulting from SNP</a:t>
            </a:r>
          </a:p>
          <a:p>
            <a:pPr marL="810000" marR="0" lvl="2" indent="-27000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traits co-linked to traits</a:t>
            </a:r>
          </a:p>
          <a:p>
            <a:endParaRPr lang="en-US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579D71E-B67B-4899-8A0E-4267DAC4E2C4}"/>
              </a:ext>
            </a:extLst>
          </p:cNvPr>
          <p:cNvSpPr txBox="1"/>
          <p:nvPr/>
        </p:nvSpPr>
        <p:spPr>
          <a:xfrm>
            <a:off x="830087" y="5055612"/>
            <a:ext cx="2935034" cy="12526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70000" marR="0" lvl="1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Hybridity testing</a:t>
            </a:r>
          </a:p>
          <a:p>
            <a:pPr marL="810000" marR="0" lvl="2" indent="-270000" algn="ctr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Blip>
                <a:blip r:embed="rId2"/>
              </a:buBlip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hybrid crops</a:t>
            </a:r>
          </a:p>
          <a:p>
            <a:pPr algn="ctr"/>
            <a:endParaRPr lang="en-US" sz="2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15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F76FF6-A34A-4BEC-9166-D6ADD0DA8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26040" y="394303"/>
            <a:ext cx="9625255" cy="864000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Identifying SNPs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DFCF7A-13BB-484B-BC99-D4DFFC02B3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5562" y="1822667"/>
            <a:ext cx="4680609" cy="46410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Genome Sequencing</a:t>
            </a:r>
          </a:p>
          <a:p>
            <a:pPr lvl="1"/>
            <a:r>
              <a:rPr lang="en-US" sz="2400" dirty="0"/>
              <a:t>Populations</a:t>
            </a:r>
          </a:p>
          <a:p>
            <a:pPr lvl="1"/>
            <a:r>
              <a:rPr lang="en-US" sz="2400" dirty="0"/>
              <a:t>Breeding varieties</a:t>
            </a:r>
          </a:p>
          <a:p>
            <a:endParaRPr lang="en-US" sz="2400" dirty="0"/>
          </a:p>
          <a:p>
            <a:r>
              <a:rPr lang="en-US" sz="2400" dirty="0"/>
              <a:t>Trait Association Studies</a:t>
            </a:r>
          </a:p>
          <a:p>
            <a:endParaRPr lang="en-US" sz="2400" dirty="0"/>
          </a:p>
          <a:p>
            <a:r>
              <a:rPr lang="en-US" sz="2400" dirty="0"/>
              <a:t>Public databases</a:t>
            </a:r>
          </a:p>
          <a:p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E93CF5-5D62-4A7C-9069-D6D969621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1FF5D1-C430-49CE-928F-21A5A621D148}"/>
              </a:ext>
            </a:extLst>
          </p:cNvPr>
          <p:cNvSpPr txBox="1"/>
          <p:nvPr/>
        </p:nvSpPr>
        <p:spPr>
          <a:xfrm>
            <a:off x="5263420" y="2210014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Reference - 	….ATGCCGTAGTACA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T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TGTATGCTAATAGCG….</a:t>
            </a:r>
          </a:p>
          <a:p>
            <a:pPr marL="0" indent="0">
              <a:buNone/>
            </a:pPr>
            <a:r>
              <a:rPr lang="en-US" dirty="0"/>
              <a:t>Variety 1 – 	….ATGCCGTAGTACA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/>
              <a:t>TGTATGCTAATAGCG….</a:t>
            </a:r>
          </a:p>
          <a:p>
            <a:pPr marL="0" indent="0">
              <a:buNone/>
            </a:pPr>
            <a:r>
              <a:rPr lang="en-US" dirty="0"/>
              <a:t>Variety 2 –	….ATGCCGTAGTACA</a:t>
            </a:r>
            <a:r>
              <a:rPr lang="en-US" dirty="0">
                <a:solidFill>
                  <a:srgbClr val="FF0000"/>
                </a:solidFill>
              </a:rPr>
              <a:t>G</a:t>
            </a:r>
            <a:r>
              <a:rPr lang="en-US" dirty="0"/>
              <a:t>TGTATGCTAATAGCG….</a:t>
            </a:r>
          </a:p>
          <a:p>
            <a:pPr marL="0" indent="0">
              <a:buNone/>
            </a:pPr>
            <a:r>
              <a:rPr lang="en-US" dirty="0"/>
              <a:t>Variety 3 – 	….ATGCCGTAGTACA</a:t>
            </a:r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/>
              <a:t>TGTATGCTAATAGCG….</a:t>
            </a:r>
          </a:p>
          <a:p>
            <a:r>
              <a:rPr lang="en-US" dirty="0"/>
              <a:t>Variety 4 – 	….ATGCCGTAGTACA</a:t>
            </a:r>
            <a:r>
              <a:rPr lang="en-US" dirty="0">
                <a:solidFill>
                  <a:srgbClr val="FF0000"/>
                </a:solidFill>
              </a:rPr>
              <a:t>G</a:t>
            </a:r>
            <a:r>
              <a:rPr lang="en-US" dirty="0"/>
              <a:t>TGTATGCTAATAGCG….</a:t>
            </a:r>
          </a:p>
          <a:p>
            <a:r>
              <a:rPr lang="en-US" dirty="0"/>
              <a:t>Variety 5 – 	….ATGCCGTAGTACA</a:t>
            </a:r>
            <a:r>
              <a:rPr lang="en-US" dirty="0">
                <a:solidFill>
                  <a:srgbClr val="FF0000"/>
                </a:solidFill>
              </a:rPr>
              <a:t>G</a:t>
            </a:r>
            <a:r>
              <a:rPr lang="en-US" dirty="0"/>
              <a:t>TGTATGCTAATAGCG….</a:t>
            </a:r>
          </a:p>
        </p:txBody>
      </p:sp>
    </p:spTree>
    <p:extLst>
      <p:ext uri="{BB962C8B-B14F-4D97-AF65-F5344CB8AC3E}">
        <p14:creationId xmlns:p14="http://schemas.microsoft.com/office/powerpoint/2010/main" val="382724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2E6FD-4751-4D85-BE97-D071EBF51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46" y="355919"/>
            <a:ext cx="10717063" cy="864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SNP Panel Design -  Fit for Purpose  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sz="2800" b="1" dirty="0"/>
              <a:t>informativity vs. cost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DA2CA6-4A70-4610-9F42-7637AC276AB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0113" y="1598903"/>
            <a:ext cx="10575196" cy="507303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b="1" dirty="0"/>
              <a:t>Define the Purpose:  Line identification vs Line confirmation</a:t>
            </a:r>
          </a:p>
          <a:p>
            <a:pPr lvl="1"/>
            <a:r>
              <a:rPr lang="en-US" sz="2200" u="sng" dirty="0"/>
              <a:t>Breeding program</a:t>
            </a:r>
            <a:r>
              <a:rPr lang="en-US" sz="2200" dirty="0"/>
              <a:t> – early in the process - be sure you are advancing the correct lines – smaller number of samples - more markers/higher genome representation.</a:t>
            </a:r>
          </a:p>
          <a:p>
            <a:pPr lvl="1"/>
            <a:r>
              <a:rPr lang="en-US" sz="2200" u="sng" dirty="0"/>
              <a:t>Quality control program</a:t>
            </a:r>
            <a:r>
              <a:rPr lang="en-US" sz="2200" dirty="0"/>
              <a:t> – later in the process – quality check to confirm production processes – large number of samples - less markers=lower cost </a:t>
            </a:r>
          </a:p>
          <a:p>
            <a:endParaRPr lang="en-US" sz="2400" b="1" dirty="0"/>
          </a:p>
          <a:p>
            <a:pPr marL="0" indent="0">
              <a:buNone/>
            </a:pPr>
            <a:r>
              <a:rPr lang="en-US" sz="2600" b="1" dirty="0"/>
              <a:t>Considerations in Panel design:</a:t>
            </a:r>
          </a:p>
          <a:p>
            <a:r>
              <a:rPr lang="en-US" sz="2200" dirty="0"/>
              <a:t>Informativity:  ability to differentiate between lines within a population</a:t>
            </a:r>
          </a:p>
          <a:p>
            <a:r>
              <a:rPr lang="en-US" sz="2200" dirty="0"/>
              <a:t>Allele distribution by marker (PIC-value) – ideal 0.5 (50:50 allele) across population</a:t>
            </a:r>
          </a:p>
          <a:p>
            <a:r>
              <a:rPr lang="en-US" sz="2200" dirty="0"/>
              <a:t>Number of markers needed</a:t>
            </a:r>
          </a:p>
          <a:p>
            <a:r>
              <a:rPr lang="en-US" sz="2200" dirty="0"/>
              <a:t>Genome representation</a:t>
            </a:r>
          </a:p>
          <a:p>
            <a:r>
              <a:rPr lang="en-US" sz="2200" dirty="0"/>
              <a:t>Inbred vs hybrid informativity</a:t>
            </a:r>
          </a:p>
          <a:p>
            <a:endParaRPr lang="en-US" sz="22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17B90B-7023-47AA-8CFD-7766DC002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AD9179-7A6B-4268-BEB2-F3B8EB0611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131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BC1E9-A3C8-4605-ABF0-8F1515C51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970" y="176572"/>
            <a:ext cx="10514231" cy="955551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>
                <a:solidFill>
                  <a:schemeClr val="accent1">
                    <a:lumMod val="75000"/>
                  </a:schemeClr>
                </a:solidFill>
              </a:rPr>
              <a:t>PIC-value </a:t>
            </a:r>
            <a:br>
              <a:rPr lang="fr-FR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fr-FR" sz="2800" b="1" dirty="0"/>
              <a:t>(</a:t>
            </a:r>
            <a:r>
              <a:rPr lang="fr-FR" sz="2800" b="1" dirty="0" err="1"/>
              <a:t>Polymorphism</a:t>
            </a:r>
            <a:r>
              <a:rPr lang="fr-FR" sz="2800" b="1" dirty="0"/>
              <a:t> Information Content)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C2CDD-74E2-41CF-A341-F82D9978CE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4970" y="1194118"/>
            <a:ext cx="10514231" cy="4591319"/>
          </a:xfrm>
        </p:spPr>
        <p:txBody>
          <a:bodyPr>
            <a:normAutofit/>
          </a:bodyPr>
          <a:lstStyle/>
          <a:p>
            <a:r>
              <a:rPr lang="fr-FR" dirty="0"/>
              <a:t>SNP : 2 </a:t>
            </a:r>
            <a:r>
              <a:rPr lang="fr-FR" dirty="0" err="1"/>
              <a:t>alleles</a:t>
            </a:r>
            <a:r>
              <a:rPr lang="fr-FR" dirty="0"/>
              <a:t> </a:t>
            </a:r>
          </a:p>
          <a:p>
            <a:pPr marL="0" indent="0">
              <a:buNone/>
            </a:pPr>
            <a:r>
              <a:rPr lang="fr-FR" dirty="0"/>
              <a:t> </a:t>
            </a:r>
          </a:p>
          <a:p>
            <a:r>
              <a:rPr lang="fr-FR" sz="2200" dirty="0"/>
              <a:t>Line 1 : 	AGTG</a:t>
            </a:r>
            <a:r>
              <a:rPr lang="fr-FR" sz="2200" dirty="0">
                <a:solidFill>
                  <a:srgbClr val="00B0F0"/>
                </a:solidFill>
              </a:rPr>
              <a:t>A</a:t>
            </a:r>
            <a:r>
              <a:rPr lang="fr-FR" sz="2200" dirty="0"/>
              <a:t>CTGA</a:t>
            </a:r>
          </a:p>
          <a:p>
            <a:pPr marL="0" indent="0">
              <a:buNone/>
            </a:pPr>
            <a:r>
              <a:rPr lang="fr-FR" sz="2200" dirty="0"/>
              <a:t>		AGTG</a:t>
            </a:r>
            <a:r>
              <a:rPr lang="fr-FR" sz="2200" dirty="0">
                <a:solidFill>
                  <a:srgbClr val="00B0F0"/>
                </a:solidFill>
              </a:rPr>
              <a:t>A</a:t>
            </a:r>
            <a:r>
              <a:rPr lang="fr-FR" sz="2200" dirty="0"/>
              <a:t>CTGA</a:t>
            </a:r>
          </a:p>
          <a:p>
            <a:endParaRPr lang="fr-FR" sz="2200" dirty="0"/>
          </a:p>
          <a:p>
            <a:r>
              <a:rPr lang="fr-FR" sz="2200" dirty="0"/>
              <a:t>Line 2 : 	AGTG</a:t>
            </a:r>
            <a:r>
              <a:rPr lang="fr-FR" sz="2200" dirty="0">
                <a:solidFill>
                  <a:srgbClr val="FF0000"/>
                </a:solidFill>
              </a:rPr>
              <a:t>G</a:t>
            </a:r>
            <a:r>
              <a:rPr lang="fr-FR" sz="2200" dirty="0"/>
              <a:t>CTGA</a:t>
            </a:r>
          </a:p>
          <a:p>
            <a:pPr marL="0" indent="0">
              <a:buNone/>
            </a:pPr>
            <a:r>
              <a:rPr lang="fr-FR" sz="2200" dirty="0"/>
              <a:t>		AGTG</a:t>
            </a:r>
            <a:r>
              <a:rPr lang="fr-FR" sz="2200" dirty="0">
                <a:solidFill>
                  <a:srgbClr val="FF0000"/>
                </a:solidFill>
              </a:rPr>
              <a:t>G</a:t>
            </a:r>
            <a:r>
              <a:rPr lang="fr-FR" sz="2200" dirty="0"/>
              <a:t>CTGA</a:t>
            </a:r>
          </a:p>
          <a:p>
            <a:endParaRPr lang="fr-FR" sz="2200" dirty="0"/>
          </a:p>
          <a:p>
            <a:r>
              <a:rPr lang="fr-FR" sz="2200" dirty="0"/>
              <a:t>Line 3 : 	AGTG</a:t>
            </a:r>
            <a:r>
              <a:rPr lang="fr-FR" sz="2200" dirty="0">
                <a:solidFill>
                  <a:srgbClr val="00B0F0"/>
                </a:solidFill>
              </a:rPr>
              <a:t>A</a:t>
            </a:r>
            <a:r>
              <a:rPr lang="fr-FR" sz="2200" dirty="0"/>
              <a:t>CTGA</a:t>
            </a:r>
          </a:p>
          <a:p>
            <a:pPr marL="0" indent="0">
              <a:buNone/>
            </a:pPr>
            <a:r>
              <a:rPr lang="fr-FR" sz="2200" dirty="0"/>
              <a:t>		AGTG</a:t>
            </a:r>
            <a:r>
              <a:rPr lang="fr-FR" sz="2200" dirty="0">
                <a:solidFill>
                  <a:srgbClr val="FF0000"/>
                </a:solidFill>
              </a:rPr>
              <a:t>G</a:t>
            </a:r>
            <a:r>
              <a:rPr lang="fr-FR" sz="2200" dirty="0"/>
              <a:t>CTGA</a:t>
            </a:r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6E59B7-397A-4E5A-AE98-B9E45D9741C2}"/>
              </a:ext>
            </a:extLst>
          </p:cNvPr>
          <p:cNvSpPr txBox="1"/>
          <p:nvPr/>
        </p:nvSpPr>
        <p:spPr>
          <a:xfrm>
            <a:off x="8063242" y="5008342"/>
            <a:ext cx="2844430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Max SNP PIC value : 0.5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4683D19-3493-4EB1-B3CF-3548E8BC91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488315"/>
              </p:ext>
            </p:extLst>
          </p:nvPr>
        </p:nvGraphicFramePr>
        <p:xfrm>
          <a:off x="5172479" y="1194118"/>
          <a:ext cx="5125515" cy="3779561"/>
        </p:xfrm>
        <a:graphic>
          <a:graphicData uri="http://schemas.openxmlformats.org/drawingml/2006/table">
            <a:tbl>
              <a:tblPr/>
              <a:tblGrid>
                <a:gridCol w="3057121">
                  <a:extLst>
                    <a:ext uri="{9D8B030D-6E8A-4147-A177-3AD203B41FA5}">
                      <a16:colId xmlns:a16="http://schemas.microsoft.com/office/drawing/2014/main" val="3308231461"/>
                    </a:ext>
                  </a:extLst>
                </a:gridCol>
                <a:gridCol w="701963">
                  <a:extLst>
                    <a:ext uri="{9D8B030D-6E8A-4147-A177-3AD203B41FA5}">
                      <a16:colId xmlns:a16="http://schemas.microsoft.com/office/drawing/2014/main" val="3674076834"/>
                    </a:ext>
                  </a:extLst>
                </a:gridCol>
                <a:gridCol w="720437">
                  <a:extLst>
                    <a:ext uri="{9D8B030D-6E8A-4147-A177-3AD203B41FA5}">
                      <a16:colId xmlns:a16="http://schemas.microsoft.com/office/drawing/2014/main" val="2979277659"/>
                    </a:ext>
                  </a:extLst>
                </a:gridCol>
                <a:gridCol w="645994">
                  <a:extLst>
                    <a:ext uri="{9D8B030D-6E8A-4147-A177-3AD203B41FA5}">
                      <a16:colId xmlns:a16="http://schemas.microsoft.com/office/drawing/2014/main" val="3692186842"/>
                    </a:ext>
                  </a:extLst>
                </a:gridCol>
              </a:tblGrid>
              <a:tr h="349651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Mk1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Mk2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Mk3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5261254"/>
                  </a:ext>
                </a:extLst>
              </a:tr>
              <a:tr h="333001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Allele</a:t>
                      </a:r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</a:t>
                      </a:r>
                    </a:p>
                  </a:txBody>
                  <a:tcPr marL="9524" marR="9524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30118770"/>
                  </a:ext>
                </a:extLst>
              </a:tr>
              <a:tr h="333001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Allele</a:t>
                      </a:r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</a:t>
                      </a:r>
                    </a:p>
                  </a:txBody>
                  <a:tcPr marL="9524" marR="9524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90875594"/>
                  </a:ext>
                </a:extLst>
              </a:tr>
              <a:tr h="333001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Allele1 + </a:t>
                      </a:r>
                      <a:r>
                        <a:rPr lang="fr-F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Allele</a:t>
                      </a:r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</a:t>
                      </a:r>
                    </a:p>
                  </a:txBody>
                  <a:tcPr marL="9524" marR="9524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9870426"/>
                  </a:ext>
                </a:extLst>
              </a:tr>
              <a:tr h="349651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4" marR="9524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0387601"/>
                  </a:ext>
                </a:extLst>
              </a:tr>
              <a:tr h="333001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Allele</a:t>
                      </a:r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 + </a:t>
                      </a:r>
                      <a:r>
                        <a:rPr lang="fr-F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Allele</a:t>
                      </a:r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</a:t>
                      </a:r>
                    </a:p>
                  </a:txBody>
                  <a:tcPr marL="9524" marR="9524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1014069"/>
                  </a:ext>
                </a:extLst>
              </a:tr>
              <a:tr h="333001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Allele</a:t>
                      </a:r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1%</a:t>
                      </a:r>
                    </a:p>
                  </a:txBody>
                  <a:tcPr marL="9524" marR="9524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0.90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9712165"/>
                  </a:ext>
                </a:extLst>
              </a:tr>
              <a:tr h="333001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Allele</a:t>
                      </a:r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2%</a:t>
                      </a:r>
                    </a:p>
                  </a:txBody>
                  <a:tcPr marL="9524" marR="9524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0.10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0.90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14054148"/>
                  </a:ext>
                </a:extLst>
              </a:tr>
              <a:tr h="333001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Allele</a:t>
                      </a:r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1%</a:t>
                      </a:r>
                      <a:r>
                        <a:rPr lang="fr-FR" sz="2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4" marR="9524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18054500"/>
                  </a:ext>
                </a:extLst>
              </a:tr>
              <a:tr h="349651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Allele</a:t>
                      </a:r>
                      <a:r>
                        <a:rPr lang="fr-FR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2%</a:t>
                      </a:r>
                      <a:r>
                        <a:rPr lang="fr-FR" sz="2000" b="0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4" marR="9524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0.01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0.81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03141320"/>
                  </a:ext>
                </a:extLst>
              </a:tr>
              <a:tr h="399601">
                <a:tc>
                  <a:txBody>
                    <a:bodyPr/>
                    <a:lstStyle/>
                    <a:p>
                      <a:pPr algn="l" fontAlgn="b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PIC : 1-(</a:t>
                      </a:r>
                      <a:r>
                        <a:rPr lang="fr-FR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Allele</a:t>
                      </a:r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</a:t>
                      </a:r>
                      <a:r>
                        <a:rPr lang="fr-FR" sz="20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 </a:t>
                      </a:r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+ </a:t>
                      </a:r>
                      <a:r>
                        <a:rPr lang="fr-FR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Allele</a:t>
                      </a:r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</a:t>
                      </a:r>
                      <a:r>
                        <a:rPr lang="fr-FR" sz="2000" b="1" i="0" u="none" strike="noStrike" baseline="30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9524" marR="9524" marT="9524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0.50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BE7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9C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0.18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F9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69153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97AA339-E275-4E99-8303-4B71E6A3987A}"/>
              </a:ext>
            </a:extLst>
          </p:cNvPr>
          <p:cNvSpPr txBox="1"/>
          <p:nvPr/>
        </p:nvSpPr>
        <p:spPr>
          <a:xfrm>
            <a:off x="5458690" y="5444577"/>
            <a:ext cx="49860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PIC value - ~0.5  high diversity</a:t>
            </a:r>
          </a:p>
          <a:p>
            <a:r>
              <a:rPr lang="en-US" dirty="0"/>
              <a:t>PIC value – &gt; 0.25 and &lt;0.5 – intermediate diversity</a:t>
            </a:r>
          </a:p>
          <a:p>
            <a:r>
              <a:rPr lang="en-US" dirty="0"/>
              <a:t>PIC value - &lt;0.25 low diversity</a:t>
            </a:r>
          </a:p>
        </p:txBody>
      </p:sp>
    </p:spTree>
    <p:extLst>
      <p:ext uri="{BB962C8B-B14F-4D97-AF65-F5344CB8AC3E}">
        <p14:creationId xmlns:p14="http://schemas.microsoft.com/office/powerpoint/2010/main" val="3237807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359CB-D2E5-47FF-BFDF-E2066BC6F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0216"/>
            <a:ext cx="10515600" cy="450656"/>
          </a:xfrm>
        </p:spPr>
        <p:txBody>
          <a:bodyPr>
            <a:normAutofit fontScale="90000"/>
          </a:bodyPr>
          <a:lstStyle/>
          <a:p>
            <a:pPr algn="ctr"/>
            <a:r>
              <a:rPr lang="fr-FR" sz="2800" b="1" dirty="0"/>
              <a:t>Marker set </a:t>
            </a:r>
            <a:r>
              <a:rPr lang="fr-FR" sz="2800" b="1" dirty="0" err="1"/>
              <a:t>selection</a:t>
            </a:r>
            <a:endParaRPr lang="fr-FR" sz="2800" b="1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D043E2EB-785E-4939-B8DA-A7185A7F63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2037331"/>
              </p:ext>
            </p:extLst>
          </p:nvPr>
        </p:nvGraphicFramePr>
        <p:xfrm>
          <a:off x="559518" y="1325815"/>
          <a:ext cx="4793052" cy="3594782"/>
        </p:xfrm>
        <a:graphic>
          <a:graphicData uri="http://schemas.openxmlformats.org/drawingml/2006/table">
            <a:tbl>
              <a:tblPr/>
              <a:tblGrid>
                <a:gridCol w="798842">
                  <a:extLst>
                    <a:ext uri="{9D8B030D-6E8A-4147-A177-3AD203B41FA5}">
                      <a16:colId xmlns:a16="http://schemas.microsoft.com/office/drawing/2014/main" val="3511322902"/>
                    </a:ext>
                  </a:extLst>
                </a:gridCol>
                <a:gridCol w="798842">
                  <a:extLst>
                    <a:ext uri="{9D8B030D-6E8A-4147-A177-3AD203B41FA5}">
                      <a16:colId xmlns:a16="http://schemas.microsoft.com/office/drawing/2014/main" val="91124817"/>
                    </a:ext>
                  </a:extLst>
                </a:gridCol>
                <a:gridCol w="798842">
                  <a:extLst>
                    <a:ext uri="{9D8B030D-6E8A-4147-A177-3AD203B41FA5}">
                      <a16:colId xmlns:a16="http://schemas.microsoft.com/office/drawing/2014/main" val="3117497221"/>
                    </a:ext>
                  </a:extLst>
                </a:gridCol>
                <a:gridCol w="798842">
                  <a:extLst>
                    <a:ext uri="{9D8B030D-6E8A-4147-A177-3AD203B41FA5}">
                      <a16:colId xmlns:a16="http://schemas.microsoft.com/office/drawing/2014/main" val="2756544286"/>
                    </a:ext>
                  </a:extLst>
                </a:gridCol>
                <a:gridCol w="798842">
                  <a:extLst>
                    <a:ext uri="{9D8B030D-6E8A-4147-A177-3AD203B41FA5}">
                      <a16:colId xmlns:a16="http://schemas.microsoft.com/office/drawing/2014/main" val="1264170646"/>
                    </a:ext>
                  </a:extLst>
                </a:gridCol>
                <a:gridCol w="798842">
                  <a:extLst>
                    <a:ext uri="{9D8B030D-6E8A-4147-A177-3AD203B41FA5}">
                      <a16:colId xmlns:a16="http://schemas.microsoft.com/office/drawing/2014/main" val="923218895"/>
                    </a:ext>
                  </a:extLst>
                </a:gridCol>
              </a:tblGrid>
              <a:tr h="358322">
                <a:tc>
                  <a:txBody>
                    <a:bodyPr/>
                    <a:lstStyle/>
                    <a:p>
                      <a:pPr algn="l" rtl="0" fontAlgn="b"/>
                      <a:r>
                        <a:rPr lang="fr-FR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Mk1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Mk2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Mk3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Mk4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Mk5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9772616"/>
                  </a:ext>
                </a:extLst>
              </a:tr>
              <a:tr h="323646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Var1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Allele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Allele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Allele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Allele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Allele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224877"/>
                  </a:ext>
                </a:extLst>
              </a:tr>
              <a:tr h="323646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Var2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Allele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Allele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Allele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Allele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Allele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280716"/>
                  </a:ext>
                </a:extLst>
              </a:tr>
              <a:tr h="323646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Var3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Allele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Allele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Allele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Allele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Allele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762617"/>
                  </a:ext>
                </a:extLst>
              </a:tr>
              <a:tr h="323646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Var4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Allele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Allele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Allele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Allele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Allele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0713111"/>
                  </a:ext>
                </a:extLst>
              </a:tr>
              <a:tr h="323646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Var5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Allele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Allele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Allele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Allele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Allele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879773"/>
                  </a:ext>
                </a:extLst>
              </a:tr>
              <a:tr h="323646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Var6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Allele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Allele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Allele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Allele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Allele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983489"/>
                  </a:ext>
                </a:extLst>
              </a:tr>
              <a:tr h="323646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Var7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Allele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Allele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Allele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Allele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Allele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7136900"/>
                  </a:ext>
                </a:extLst>
              </a:tr>
              <a:tr h="323646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Var8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Allele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Allele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Allele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Allele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Allele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5400787"/>
                  </a:ext>
                </a:extLst>
              </a:tr>
              <a:tr h="323646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Var9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Allele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Allele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Allele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Allele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Allele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2704859"/>
                  </a:ext>
                </a:extLst>
              </a:tr>
              <a:tr h="323646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Var10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Allele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Allele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Allele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Allele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Allele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2669245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C602684C-9441-4539-8CE9-FD8851AAF8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372" y="5047448"/>
            <a:ext cx="4793053" cy="27317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ADF1F1F-75D8-43C3-B300-85DE2638FAC7}"/>
              </a:ext>
            </a:extLst>
          </p:cNvPr>
          <p:cNvSpPr/>
          <p:nvPr/>
        </p:nvSpPr>
        <p:spPr>
          <a:xfrm>
            <a:off x="2969898" y="1330282"/>
            <a:ext cx="1588447" cy="361094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22AFD4-8F70-432E-B201-BBED98BF5DB2}"/>
              </a:ext>
            </a:extLst>
          </p:cNvPr>
          <p:cNvSpPr txBox="1"/>
          <p:nvPr/>
        </p:nvSpPr>
        <p:spPr>
          <a:xfrm>
            <a:off x="5901070" y="1584071"/>
            <a:ext cx="47154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Markers  3 and 4 : 2 </a:t>
            </a:r>
            <a:r>
              <a:rPr lang="fr-FR" dirty="0" err="1"/>
              <a:t>genotypes</a:t>
            </a:r>
            <a:r>
              <a:rPr lang="fr-FR" dirty="0"/>
              <a:t> and </a:t>
            </a:r>
            <a:r>
              <a:rPr lang="fr-FR" dirty="0" err="1"/>
              <a:t>same</a:t>
            </a:r>
            <a:r>
              <a:rPr lang="fr-FR" dirty="0"/>
              <a:t> information as one marker MK3:MK4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9F847E8-B6D0-4B4C-A6E6-60F614CD65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820458"/>
              </p:ext>
            </p:extLst>
          </p:nvPr>
        </p:nvGraphicFramePr>
        <p:xfrm>
          <a:off x="10413440" y="1492913"/>
          <a:ext cx="1219042" cy="828567"/>
        </p:xfrm>
        <a:graphic>
          <a:graphicData uri="http://schemas.openxmlformats.org/drawingml/2006/table">
            <a:tbl>
              <a:tblPr/>
              <a:tblGrid>
                <a:gridCol w="609521">
                  <a:extLst>
                    <a:ext uri="{9D8B030D-6E8A-4147-A177-3AD203B41FA5}">
                      <a16:colId xmlns:a16="http://schemas.microsoft.com/office/drawing/2014/main" val="2954612747"/>
                    </a:ext>
                  </a:extLst>
                </a:gridCol>
                <a:gridCol w="609521">
                  <a:extLst>
                    <a:ext uri="{9D8B030D-6E8A-4147-A177-3AD203B41FA5}">
                      <a16:colId xmlns:a16="http://schemas.microsoft.com/office/drawing/2014/main" val="4167291745"/>
                    </a:ext>
                  </a:extLst>
                </a:gridCol>
              </a:tblGrid>
              <a:tr h="295237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MK3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MK4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5652678"/>
                  </a:ext>
                </a:extLst>
              </a:tr>
              <a:tr h="266665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Allele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Allele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0794983"/>
                  </a:ext>
                </a:extLst>
              </a:tr>
              <a:tr h="266665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Allele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Allele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9586362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D4EC553-E201-4F57-B7E4-6E0C1F4138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128196"/>
              </p:ext>
            </p:extLst>
          </p:nvPr>
        </p:nvGraphicFramePr>
        <p:xfrm>
          <a:off x="10413440" y="3412247"/>
          <a:ext cx="1219042" cy="1361897"/>
        </p:xfrm>
        <a:graphic>
          <a:graphicData uri="http://schemas.openxmlformats.org/drawingml/2006/table">
            <a:tbl>
              <a:tblPr/>
              <a:tblGrid>
                <a:gridCol w="609521">
                  <a:extLst>
                    <a:ext uri="{9D8B030D-6E8A-4147-A177-3AD203B41FA5}">
                      <a16:colId xmlns:a16="http://schemas.microsoft.com/office/drawing/2014/main" val="731094817"/>
                    </a:ext>
                  </a:extLst>
                </a:gridCol>
                <a:gridCol w="609521">
                  <a:extLst>
                    <a:ext uri="{9D8B030D-6E8A-4147-A177-3AD203B41FA5}">
                      <a16:colId xmlns:a16="http://schemas.microsoft.com/office/drawing/2014/main" val="3198944479"/>
                    </a:ext>
                  </a:extLst>
                </a:gridCol>
              </a:tblGrid>
              <a:tr h="295237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MK3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MK5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6130682"/>
                  </a:ext>
                </a:extLst>
              </a:tr>
              <a:tr h="266665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Allele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Allele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6998368"/>
                  </a:ext>
                </a:extLst>
              </a:tr>
              <a:tr h="266665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Allele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Allele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2752659"/>
                  </a:ext>
                </a:extLst>
              </a:tr>
              <a:tr h="266665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Allele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Allele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301762"/>
                  </a:ext>
                </a:extLst>
              </a:tr>
              <a:tr h="266665"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Allele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fr-FR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Allele</a:t>
                      </a:r>
                      <a:r>
                        <a:rPr lang="fr-FR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</a:t>
                      </a:r>
                    </a:p>
                  </a:txBody>
                  <a:tcPr marL="9524" marR="9524" marT="9524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9330331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6E6823C0-F769-418F-B711-A43693E687B2}"/>
              </a:ext>
            </a:extLst>
          </p:cNvPr>
          <p:cNvSpPr txBox="1"/>
          <p:nvPr/>
        </p:nvSpPr>
        <p:spPr>
          <a:xfrm>
            <a:off x="6627021" y="3793525"/>
            <a:ext cx="3172761" cy="3692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Markers  3 and 5 : 4 </a:t>
            </a:r>
            <a:r>
              <a:rPr lang="fr-FR" dirty="0" err="1"/>
              <a:t>genotypes</a:t>
            </a:r>
            <a:endParaRPr lang="fr-FR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614A9BED-F223-443A-9FF5-8EBA56EC5480}"/>
              </a:ext>
            </a:extLst>
          </p:cNvPr>
          <p:cNvSpPr txBox="1">
            <a:spLocks/>
          </p:cNvSpPr>
          <p:nvPr/>
        </p:nvSpPr>
        <p:spPr>
          <a:xfrm>
            <a:off x="485129" y="172630"/>
            <a:ext cx="1122174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SNP Marker Panel Informativity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69220FC-648E-4B57-86D9-312851273936}"/>
              </a:ext>
            </a:extLst>
          </p:cNvPr>
          <p:cNvGrpSpPr/>
          <p:nvPr/>
        </p:nvGrpSpPr>
        <p:grpSpPr>
          <a:xfrm>
            <a:off x="3459405" y="5464456"/>
            <a:ext cx="8561066" cy="1093816"/>
            <a:chOff x="2055477" y="5550013"/>
            <a:chExt cx="8561066" cy="1093816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66EB2A2-2C14-4662-8C2F-3E101FF1F4FE}"/>
                </a:ext>
              </a:extLst>
            </p:cNvPr>
            <p:cNvSpPr txBox="1"/>
            <p:nvPr/>
          </p:nvSpPr>
          <p:spPr>
            <a:xfrm>
              <a:off x="2385427" y="6243719"/>
              <a:ext cx="82311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/>
                <a:t>10 SNP markers : 2 </a:t>
              </a:r>
              <a:r>
                <a:rPr lang="fr-FR" sz="2000" dirty="0" err="1"/>
                <a:t>alleles</a:t>
              </a:r>
              <a:r>
                <a:rPr lang="fr-FR" sz="2000" dirty="0"/>
                <a:t> : 2</a:t>
              </a:r>
              <a:r>
                <a:rPr lang="fr-FR" sz="2000" baseline="30000" dirty="0"/>
                <a:t>10 </a:t>
              </a:r>
              <a:r>
                <a:rPr lang="fr-FR" sz="2000" dirty="0"/>
                <a:t>: 1024 haplotypes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008D70E-7D14-4CF3-8A14-57E5E6562112}"/>
                </a:ext>
              </a:extLst>
            </p:cNvPr>
            <p:cNvSpPr txBox="1"/>
            <p:nvPr/>
          </p:nvSpPr>
          <p:spPr>
            <a:xfrm>
              <a:off x="2055477" y="5550013"/>
              <a:ext cx="663594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400" dirty="0"/>
                <a:t>N SNP markers : 2 </a:t>
              </a:r>
              <a:r>
                <a:rPr lang="fr-FR" sz="2400" dirty="0" err="1"/>
                <a:t>alleles</a:t>
              </a:r>
              <a:r>
                <a:rPr lang="fr-FR" sz="2400" dirty="0"/>
                <a:t> : 2</a:t>
              </a:r>
              <a:r>
                <a:rPr lang="fr-FR" sz="2400" baseline="30000" dirty="0"/>
                <a:t>N </a:t>
              </a:r>
              <a:r>
                <a:rPr lang="fr-FR" sz="2400" dirty="0"/>
                <a:t>: # possible haplotypes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032C0D4-FFE1-4637-8638-9AEBF4586584}"/>
                </a:ext>
              </a:extLst>
            </p:cNvPr>
            <p:cNvSpPr txBox="1"/>
            <p:nvPr/>
          </p:nvSpPr>
          <p:spPr>
            <a:xfrm>
              <a:off x="2533660" y="5930515"/>
              <a:ext cx="611157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/>
                <a:t>5 SNP markers : 2 </a:t>
              </a:r>
              <a:r>
                <a:rPr lang="fr-FR" sz="2000" dirty="0" err="1"/>
                <a:t>alleles</a:t>
              </a:r>
              <a:r>
                <a:rPr lang="fr-FR" sz="2000" dirty="0"/>
                <a:t> : 2</a:t>
              </a:r>
              <a:r>
                <a:rPr lang="fr-FR" sz="2000" baseline="30000" dirty="0"/>
                <a:t>5 </a:t>
              </a:r>
              <a:r>
                <a:rPr lang="fr-FR" sz="2000" dirty="0"/>
                <a:t>: 32 haplotypes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654023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BBC9A7AB-9F37-449D-8D69-E40E5D85204F}"/>
              </a:ext>
            </a:extLst>
          </p:cNvPr>
          <p:cNvSpPr txBox="1"/>
          <p:nvPr/>
        </p:nvSpPr>
        <p:spPr>
          <a:xfrm>
            <a:off x="9855541" y="5807321"/>
            <a:ext cx="1847031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Set 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AFE5E4-7B8C-424A-9277-DB55F2C8B172}"/>
              </a:ext>
            </a:extLst>
          </p:cNvPr>
          <p:cNvSpPr txBox="1"/>
          <p:nvPr/>
        </p:nvSpPr>
        <p:spPr>
          <a:xfrm>
            <a:off x="3138837" y="5832985"/>
            <a:ext cx="1847031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Set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D184169-006C-478F-AA57-1349BDB5A6C8}"/>
              </a:ext>
            </a:extLst>
          </p:cNvPr>
          <p:cNvSpPr txBox="1"/>
          <p:nvPr/>
        </p:nvSpPr>
        <p:spPr>
          <a:xfrm>
            <a:off x="9540716" y="3350622"/>
            <a:ext cx="849634" cy="3692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LINES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7DA14F-7B66-4812-9B02-9F9F55F55374}"/>
              </a:ext>
            </a:extLst>
          </p:cNvPr>
          <p:cNvSpPr/>
          <p:nvPr/>
        </p:nvSpPr>
        <p:spPr>
          <a:xfrm>
            <a:off x="1543768" y="4511041"/>
            <a:ext cx="1034337" cy="287383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2C3D032D-636A-4429-9392-640D49DA5517}"/>
              </a:ext>
            </a:extLst>
          </p:cNvPr>
          <p:cNvGrpSpPr/>
          <p:nvPr/>
        </p:nvGrpSpPr>
        <p:grpSpPr>
          <a:xfrm>
            <a:off x="628671" y="1036631"/>
            <a:ext cx="10943327" cy="5208330"/>
            <a:chOff x="628671" y="925799"/>
            <a:chExt cx="10943327" cy="5208330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48623618-0818-4A94-B150-00B20CC0620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28671" y="925799"/>
              <a:ext cx="5183006" cy="520833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B7FE375-A1CE-44FE-82C2-0C91B56DE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524054" y="925799"/>
              <a:ext cx="5047944" cy="5208330"/>
            </a:xfrm>
            <a:prstGeom prst="rect">
              <a:avLst/>
            </a:prstGeom>
          </p:spPr>
        </p:pic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8831819D-3944-4E0E-B110-7914ACD02622}"/>
              </a:ext>
            </a:extLst>
          </p:cNvPr>
          <p:cNvSpPr txBox="1">
            <a:spLocks/>
          </p:cNvSpPr>
          <p:nvPr/>
        </p:nvSpPr>
        <p:spPr>
          <a:xfrm>
            <a:off x="485129" y="172630"/>
            <a:ext cx="11221742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Clustering Tests for Panel Informativity</a:t>
            </a:r>
          </a:p>
        </p:txBody>
      </p:sp>
    </p:spTree>
    <p:extLst>
      <p:ext uri="{BB962C8B-B14F-4D97-AF65-F5344CB8AC3E}">
        <p14:creationId xmlns:p14="http://schemas.microsoft.com/office/powerpoint/2010/main" val="13594013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IO_CD_LOGO_PROTECTION" val="tru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9928</TotalTime>
  <Words>1161</Words>
  <Application>Microsoft Office PowerPoint</Application>
  <PresentationFormat>Widescreen</PresentationFormat>
  <Paragraphs>302</Paragraphs>
  <Slides>15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Open Sans</vt:lpstr>
      <vt:lpstr>Roboto</vt:lpstr>
      <vt:lpstr>Office Theme</vt:lpstr>
      <vt:lpstr>PowerPoint Presentation</vt:lpstr>
      <vt:lpstr>Technical Team Lead, Genetics Seed Quality Testing: St Louis, USA;  PS Expert</vt:lpstr>
      <vt:lpstr>Single Nucleotide Polymorphism (SNP)</vt:lpstr>
      <vt:lpstr>PowerPoint Presentation</vt:lpstr>
      <vt:lpstr>Identifying SNPs</vt:lpstr>
      <vt:lpstr>SNP Panel Design -  Fit for Purpose   informativity vs. cost</vt:lpstr>
      <vt:lpstr>PIC-value  (Polymorphism Information Content)</vt:lpstr>
      <vt:lpstr>Marker set selection</vt:lpstr>
      <vt:lpstr>PowerPoint Presentation</vt:lpstr>
      <vt:lpstr>Technologies for SNP marker detection</vt:lpstr>
      <vt:lpstr>Technologies – Endpoint TaqMan PCR</vt:lpstr>
      <vt:lpstr>Multiplexing Technologies</vt:lpstr>
      <vt:lpstr>Can You Tell the Difference ?</vt:lpstr>
      <vt:lpstr>PowerPoint Presentation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 Mittanck</dc:creator>
  <cp:lastModifiedBy>Don Mittanck</cp:lastModifiedBy>
  <cp:revision>25</cp:revision>
  <dcterms:created xsi:type="dcterms:W3CDTF">2022-02-21T20:21:29Z</dcterms:created>
  <dcterms:modified xsi:type="dcterms:W3CDTF">2022-02-28T17:49:39Z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c76c141-ac86-40e5-abf2-c6f60e474cee_Enabled">
    <vt:lpwstr>True</vt:lpwstr>
  </property>
  <property fmtid="{D5CDD505-2E9C-101B-9397-08002B2CF9AE}" pid="3" name="MSIP_Label_2c76c141-ac86-40e5-abf2-c6f60e474cee_SiteId">
    <vt:lpwstr>fcb2b37b-5da0-466b-9b83-0014b67a7c78</vt:lpwstr>
  </property>
  <property fmtid="{D5CDD505-2E9C-101B-9397-08002B2CF9AE}" pid="4" name="MSIP_Label_2c76c141-ac86-40e5-abf2-c6f60e474cee_Owner">
    <vt:lpwstr>don.mittanck@bayer.com</vt:lpwstr>
  </property>
  <property fmtid="{D5CDD505-2E9C-101B-9397-08002B2CF9AE}" pid="5" name="MSIP_Label_2c76c141-ac86-40e5-abf2-c6f60e474cee_SetDate">
    <vt:lpwstr>2022-02-21T20:25:57.3060379Z</vt:lpwstr>
  </property>
  <property fmtid="{D5CDD505-2E9C-101B-9397-08002B2CF9AE}" pid="6" name="MSIP_Label_2c76c141-ac86-40e5-abf2-c6f60e474cee_Name">
    <vt:lpwstr>RESTRICTED</vt:lpwstr>
  </property>
  <property fmtid="{D5CDD505-2E9C-101B-9397-08002B2CF9AE}" pid="7" name="MSIP_Label_2c76c141-ac86-40e5-abf2-c6f60e474cee_Application">
    <vt:lpwstr>Microsoft Azure Information Protection</vt:lpwstr>
  </property>
  <property fmtid="{D5CDD505-2E9C-101B-9397-08002B2CF9AE}" pid="8" name="MSIP_Label_2c76c141-ac86-40e5-abf2-c6f60e474cee_Extended_MSFT_Method">
    <vt:lpwstr>Automatic</vt:lpwstr>
  </property>
  <property fmtid="{D5CDD505-2E9C-101B-9397-08002B2CF9AE}" pid="9" name="Sensitivity">
    <vt:lpwstr>RESTRICTED</vt:lpwstr>
  </property>
</Properties>
</file>