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2"/>
  </p:notesMasterIdLst>
  <p:handoutMasterIdLst>
    <p:handoutMasterId r:id="rId63"/>
  </p:handoutMasterIdLst>
  <p:sldIdLst>
    <p:sldId id="631" r:id="rId2"/>
    <p:sldId id="671" r:id="rId3"/>
    <p:sldId id="650" r:id="rId4"/>
    <p:sldId id="652" r:id="rId5"/>
    <p:sldId id="632" r:id="rId6"/>
    <p:sldId id="653" r:id="rId7"/>
    <p:sldId id="654" r:id="rId8"/>
    <p:sldId id="655" r:id="rId9"/>
    <p:sldId id="687" r:id="rId10"/>
    <p:sldId id="688" r:id="rId11"/>
    <p:sldId id="660" r:id="rId12"/>
    <p:sldId id="697" r:id="rId13"/>
    <p:sldId id="579" r:id="rId14"/>
    <p:sldId id="644" r:id="rId15"/>
    <p:sldId id="698" r:id="rId16"/>
    <p:sldId id="699" r:id="rId17"/>
    <p:sldId id="551" r:id="rId18"/>
    <p:sldId id="626" r:id="rId19"/>
    <p:sldId id="552" r:id="rId20"/>
    <p:sldId id="553" r:id="rId21"/>
    <p:sldId id="701" r:id="rId22"/>
    <p:sldId id="623" r:id="rId23"/>
    <p:sldId id="675" r:id="rId24"/>
    <p:sldId id="555" r:id="rId25"/>
    <p:sldId id="614" r:id="rId26"/>
    <p:sldId id="605" r:id="rId27"/>
    <p:sldId id="574" r:id="rId28"/>
    <p:sldId id="575" r:id="rId29"/>
    <p:sldId id="576" r:id="rId30"/>
    <p:sldId id="615" r:id="rId31"/>
    <p:sldId id="627" r:id="rId32"/>
    <p:sldId id="613" r:id="rId33"/>
    <p:sldId id="670" r:id="rId34"/>
    <p:sldId id="700" r:id="rId35"/>
    <p:sldId id="669" r:id="rId36"/>
    <p:sldId id="629" r:id="rId37"/>
    <p:sldId id="499" r:id="rId38"/>
    <p:sldId id="690" r:id="rId39"/>
    <p:sldId id="581" r:id="rId40"/>
    <p:sldId id="480" r:id="rId41"/>
    <p:sldId id="582" r:id="rId42"/>
    <p:sldId id="585" r:id="rId43"/>
    <p:sldId id="583" r:id="rId44"/>
    <p:sldId id="624" r:id="rId45"/>
    <p:sldId id="691" r:id="rId46"/>
    <p:sldId id="692" r:id="rId47"/>
    <p:sldId id="695" r:id="rId48"/>
    <p:sldId id="594" r:id="rId49"/>
    <p:sldId id="595" r:id="rId50"/>
    <p:sldId id="593" r:id="rId51"/>
    <p:sldId id="693" r:id="rId52"/>
    <p:sldId id="560" r:id="rId53"/>
    <p:sldId id="562" r:id="rId54"/>
    <p:sldId id="694" r:id="rId55"/>
    <p:sldId id="563" r:id="rId56"/>
    <p:sldId id="564" r:id="rId57"/>
    <p:sldId id="702" r:id="rId58"/>
    <p:sldId id="565" r:id="rId59"/>
    <p:sldId id="572" r:id="rId60"/>
    <p:sldId id="630" r:id="rId61"/>
  </p:sldIdLst>
  <p:sldSz cx="9144000" cy="6858000" type="screen4x3"/>
  <p:notesSz cx="7010400" cy="9296400"/>
  <p:custDataLst>
    <p:tags r:id="rId64"/>
  </p:custDataLst>
  <p:defaultTextStyle>
    <a:defPPr>
      <a:defRPr lang="en-US"/>
    </a:defPPr>
    <a:lvl1pPr algn="l"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FF3F00"/>
    <a:srgbClr val="CF7C03"/>
    <a:srgbClr val="D67F00"/>
    <a:srgbClr val="FF9900"/>
    <a:srgbClr val="FFCC00"/>
    <a:srgbClr val="FF5050"/>
    <a:srgbClr val="156B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27" autoAdjust="0"/>
    <p:restoredTop sz="94118" autoAdjust="0"/>
  </p:normalViewPr>
  <p:slideViewPr>
    <p:cSldViewPr>
      <p:cViewPr varScale="1">
        <p:scale>
          <a:sx n="60" d="100"/>
          <a:sy n="60" d="100"/>
        </p:scale>
        <p:origin x="1676"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9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4F2459-E104-4A88-8022-AC9D3D1CBD72}"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en-US"/>
        </a:p>
      </dgm:t>
    </dgm:pt>
    <dgm:pt modelId="{30155736-723B-4117-AD2F-CC1CFDECC312}">
      <dgm:prSet phldrT="[Text]"/>
      <dgm:spPr/>
      <dgm:t>
        <a:bodyPr/>
        <a:lstStyle/>
        <a:p>
          <a:r>
            <a:rPr lang="en-US" dirty="0"/>
            <a:t>Step 1</a:t>
          </a:r>
        </a:p>
      </dgm:t>
    </dgm:pt>
    <dgm:pt modelId="{C8B8C92C-4016-4049-8A53-0242A37A1C6A}" type="parTrans" cxnId="{30F3393B-E809-4485-A2D0-06C8ED55B1FB}">
      <dgm:prSet/>
      <dgm:spPr/>
      <dgm:t>
        <a:bodyPr/>
        <a:lstStyle/>
        <a:p>
          <a:endParaRPr lang="en-US"/>
        </a:p>
      </dgm:t>
    </dgm:pt>
    <dgm:pt modelId="{E0C297A1-41A3-4BF2-8229-6685BECDDDA1}" type="sibTrans" cxnId="{30F3393B-E809-4485-A2D0-06C8ED55B1FB}">
      <dgm:prSet/>
      <dgm:spPr/>
      <dgm:t>
        <a:bodyPr/>
        <a:lstStyle/>
        <a:p>
          <a:endParaRPr lang="en-US"/>
        </a:p>
      </dgm:t>
    </dgm:pt>
    <dgm:pt modelId="{31E1B237-B8CA-4A15-A402-27F789566F06}">
      <dgm:prSet phldrT="[Text]"/>
      <dgm:spPr>
        <a:ln>
          <a:solidFill>
            <a:schemeClr val="accent1"/>
          </a:solidFill>
        </a:ln>
      </dgm:spPr>
      <dgm:t>
        <a:bodyPr/>
        <a:lstStyle/>
        <a:p>
          <a:r>
            <a:rPr lang="en-US" b="1" cap="none" spc="0" baseline="0"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t>DNA</a:t>
          </a:r>
          <a:r>
            <a:rPr lang="en-US" dirty="0"/>
            <a:t> inserted into plant genome</a:t>
          </a:r>
        </a:p>
      </dgm:t>
    </dgm:pt>
    <dgm:pt modelId="{31A02D99-614A-425E-BA7B-C8AB1BB2D045}" type="parTrans" cxnId="{E31DBDC1-7502-45A9-8832-EF7EDADC0469}">
      <dgm:prSet/>
      <dgm:spPr/>
      <dgm:t>
        <a:bodyPr/>
        <a:lstStyle/>
        <a:p>
          <a:endParaRPr lang="en-US"/>
        </a:p>
      </dgm:t>
    </dgm:pt>
    <dgm:pt modelId="{08B65D00-2F25-4D21-914D-3D151F1CEC6E}" type="sibTrans" cxnId="{E31DBDC1-7502-45A9-8832-EF7EDADC0469}">
      <dgm:prSet/>
      <dgm:spPr/>
      <dgm:t>
        <a:bodyPr/>
        <a:lstStyle/>
        <a:p>
          <a:endParaRPr lang="en-US"/>
        </a:p>
      </dgm:t>
    </dgm:pt>
    <dgm:pt modelId="{403F94B5-B1D7-4C1F-BCFE-85EA2149FA14}">
      <dgm:prSet phldrT="[Text]"/>
      <dgm:spPr/>
      <dgm:t>
        <a:bodyPr/>
        <a:lstStyle/>
        <a:p>
          <a:r>
            <a:rPr lang="en-US" dirty="0"/>
            <a:t>Step 2</a:t>
          </a:r>
        </a:p>
      </dgm:t>
    </dgm:pt>
    <dgm:pt modelId="{AB2173E6-A7E3-4808-88A4-D8C5523A9C84}" type="parTrans" cxnId="{3A8281F0-E1B5-4905-A229-7FC1F1562904}">
      <dgm:prSet/>
      <dgm:spPr/>
      <dgm:t>
        <a:bodyPr/>
        <a:lstStyle/>
        <a:p>
          <a:endParaRPr lang="en-US"/>
        </a:p>
      </dgm:t>
    </dgm:pt>
    <dgm:pt modelId="{C9D50E51-F2E1-4FA9-8146-0FFA81E67E93}" type="sibTrans" cxnId="{3A8281F0-E1B5-4905-A229-7FC1F1562904}">
      <dgm:prSet/>
      <dgm:spPr/>
      <dgm:t>
        <a:bodyPr/>
        <a:lstStyle/>
        <a:p>
          <a:endParaRPr lang="en-US"/>
        </a:p>
      </dgm:t>
    </dgm:pt>
    <dgm:pt modelId="{1422B3CA-FD18-445C-8B65-7FDCA254866B}">
      <dgm:prSet phldrT="[Text]"/>
      <dgm:spPr/>
      <dgm:t>
        <a:bodyPr/>
        <a:lstStyle/>
        <a:p>
          <a:r>
            <a:rPr lang="en-US" dirty="0"/>
            <a:t>Plant synthesizes </a:t>
          </a:r>
          <a:r>
            <a:rPr lang="en-US" b="1" cap="none" spc="0"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t>protein</a:t>
          </a:r>
          <a:r>
            <a:rPr lang="en-US" dirty="0"/>
            <a:t> from DNA code</a:t>
          </a:r>
        </a:p>
      </dgm:t>
    </dgm:pt>
    <dgm:pt modelId="{F4E21C79-B00A-47FA-8616-36FE4A4C5B55}" type="parTrans" cxnId="{5019505A-8D01-40EE-A611-C0825D4BB009}">
      <dgm:prSet/>
      <dgm:spPr/>
      <dgm:t>
        <a:bodyPr/>
        <a:lstStyle/>
        <a:p>
          <a:endParaRPr lang="en-US"/>
        </a:p>
      </dgm:t>
    </dgm:pt>
    <dgm:pt modelId="{79F82A77-A764-4801-AF4F-70442A14513A}" type="sibTrans" cxnId="{5019505A-8D01-40EE-A611-C0825D4BB009}">
      <dgm:prSet/>
      <dgm:spPr/>
      <dgm:t>
        <a:bodyPr/>
        <a:lstStyle/>
        <a:p>
          <a:endParaRPr lang="en-US"/>
        </a:p>
      </dgm:t>
    </dgm:pt>
    <dgm:pt modelId="{4A567345-E87B-4E59-ACFE-9FD0ACBCB89A}">
      <dgm:prSet phldrT="[Text]"/>
      <dgm:spPr/>
      <dgm:t>
        <a:bodyPr/>
        <a:lstStyle/>
        <a:p>
          <a:r>
            <a:rPr lang="en-US" dirty="0"/>
            <a:t>Step 3</a:t>
          </a:r>
        </a:p>
      </dgm:t>
    </dgm:pt>
    <dgm:pt modelId="{13F39320-309E-4700-B0AD-BDA7BACDB9A2}" type="parTrans" cxnId="{52B578E8-AB3C-4C2C-BA54-4D7AE2FF3973}">
      <dgm:prSet/>
      <dgm:spPr/>
      <dgm:t>
        <a:bodyPr/>
        <a:lstStyle/>
        <a:p>
          <a:endParaRPr lang="en-US"/>
        </a:p>
      </dgm:t>
    </dgm:pt>
    <dgm:pt modelId="{4AEDB04A-798B-4399-86F6-A17B1498B194}" type="sibTrans" cxnId="{52B578E8-AB3C-4C2C-BA54-4D7AE2FF3973}">
      <dgm:prSet/>
      <dgm:spPr/>
      <dgm:t>
        <a:bodyPr/>
        <a:lstStyle/>
        <a:p>
          <a:endParaRPr lang="en-US"/>
        </a:p>
      </dgm:t>
    </dgm:pt>
    <dgm:pt modelId="{81EAE439-91DF-436D-A114-1880FFB98C37}">
      <dgm:prSet phldrT="[Text]"/>
      <dgm:spPr>
        <a:ln>
          <a:solidFill>
            <a:schemeClr val="accent2"/>
          </a:solidFill>
        </a:ln>
      </dgm:spPr>
      <dgm:t>
        <a:bodyPr/>
        <a:lstStyle/>
        <a:p>
          <a:r>
            <a:rPr lang="en-US" dirty="0"/>
            <a:t>Protein allows plant to tolerate herbicide, kill insect, produce output </a:t>
          </a:r>
          <a:r>
            <a:rPr lang="en-US" b="1" cap="none" spc="0"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t>trait</a:t>
          </a:r>
          <a:endParaRPr lang="en-US" dirty="0">
            <a:solidFill>
              <a:schemeClr val="accent2"/>
            </a:solidFill>
          </a:endParaRPr>
        </a:p>
      </dgm:t>
    </dgm:pt>
    <dgm:pt modelId="{9A38678F-D707-40B6-B085-C938B664BD80}" type="parTrans" cxnId="{0473D5FE-7477-4C0E-B914-9D713ED28129}">
      <dgm:prSet/>
      <dgm:spPr/>
      <dgm:t>
        <a:bodyPr/>
        <a:lstStyle/>
        <a:p>
          <a:endParaRPr lang="en-US"/>
        </a:p>
      </dgm:t>
    </dgm:pt>
    <dgm:pt modelId="{F1F22D06-97FE-432F-B9EE-4D393E679692}" type="sibTrans" cxnId="{0473D5FE-7477-4C0E-B914-9D713ED28129}">
      <dgm:prSet/>
      <dgm:spPr/>
      <dgm:t>
        <a:bodyPr/>
        <a:lstStyle/>
        <a:p>
          <a:endParaRPr lang="en-US"/>
        </a:p>
      </dgm:t>
    </dgm:pt>
    <dgm:pt modelId="{66ED7F44-B20C-419D-BCCD-C7D4D2B400A8}" type="pres">
      <dgm:prSet presAssocID="{104F2459-E104-4A88-8022-AC9D3D1CBD72}" presName="linearFlow" presStyleCnt="0">
        <dgm:presLayoutVars>
          <dgm:dir/>
          <dgm:animLvl val="lvl"/>
          <dgm:resizeHandles val="exact"/>
        </dgm:presLayoutVars>
      </dgm:prSet>
      <dgm:spPr/>
    </dgm:pt>
    <dgm:pt modelId="{5059871D-211F-40B3-A71A-C349480FFD00}" type="pres">
      <dgm:prSet presAssocID="{30155736-723B-4117-AD2F-CC1CFDECC312}" presName="composite" presStyleCnt="0"/>
      <dgm:spPr/>
    </dgm:pt>
    <dgm:pt modelId="{3941679B-DF98-4DBC-932B-F7D8A0A0BBD3}" type="pres">
      <dgm:prSet presAssocID="{30155736-723B-4117-AD2F-CC1CFDECC312}" presName="parentText" presStyleLbl="alignNode1" presStyleIdx="0" presStyleCnt="3">
        <dgm:presLayoutVars>
          <dgm:chMax val="1"/>
          <dgm:bulletEnabled val="1"/>
        </dgm:presLayoutVars>
      </dgm:prSet>
      <dgm:spPr/>
    </dgm:pt>
    <dgm:pt modelId="{41A502D1-AA3F-4801-AF9C-8B2C06B5CAAE}" type="pres">
      <dgm:prSet presAssocID="{30155736-723B-4117-AD2F-CC1CFDECC312}" presName="descendantText" presStyleLbl="alignAcc1" presStyleIdx="0" presStyleCnt="3">
        <dgm:presLayoutVars>
          <dgm:bulletEnabled val="1"/>
        </dgm:presLayoutVars>
      </dgm:prSet>
      <dgm:spPr/>
    </dgm:pt>
    <dgm:pt modelId="{CF5F3B63-107B-4C50-8C9F-0AA83198FBE4}" type="pres">
      <dgm:prSet presAssocID="{E0C297A1-41A3-4BF2-8229-6685BECDDDA1}" presName="sp" presStyleCnt="0"/>
      <dgm:spPr/>
    </dgm:pt>
    <dgm:pt modelId="{05C8E439-603A-40DC-A86E-07ED8517F0C9}" type="pres">
      <dgm:prSet presAssocID="{403F94B5-B1D7-4C1F-BCFE-85EA2149FA14}" presName="composite" presStyleCnt="0"/>
      <dgm:spPr/>
    </dgm:pt>
    <dgm:pt modelId="{6B760646-BAB3-486B-B4B5-9DFBACB74D59}" type="pres">
      <dgm:prSet presAssocID="{403F94B5-B1D7-4C1F-BCFE-85EA2149FA14}" presName="parentText" presStyleLbl="alignNode1" presStyleIdx="1" presStyleCnt="3">
        <dgm:presLayoutVars>
          <dgm:chMax val="1"/>
          <dgm:bulletEnabled val="1"/>
        </dgm:presLayoutVars>
      </dgm:prSet>
      <dgm:spPr/>
    </dgm:pt>
    <dgm:pt modelId="{2C3B2F0B-F23F-4730-AA65-5E45AEA10276}" type="pres">
      <dgm:prSet presAssocID="{403F94B5-B1D7-4C1F-BCFE-85EA2149FA14}" presName="descendantText" presStyleLbl="alignAcc1" presStyleIdx="1" presStyleCnt="3">
        <dgm:presLayoutVars>
          <dgm:bulletEnabled val="1"/>
        </dgm:presLayoutVars>
      </dgm:prSet>
      <dgm:spPr/>
    </dgm:pt>
    <dgm:pt modelId="{6906D1D7-C001-4D96-9B1C-D606350A13B7}" type="pres">
      <dgm:prSet presAssocID="{C9D50E51-F2E1-4FA9-8146-0FFA81E67E93}" presName="sp" presStyleCnt="0"/>
      <dgm:spPr/>
    </dgm:pt>
    <dgm:pt modelId="{1C6C381D-B33C-45BD-9E25-A5A96EB20156}" type="pres">
      <dgm:prSet presAssocID="{4A567345-E87B-4E59-ACFE-9FD0ACBCB89A}" presName="composite" presStyleCnt="0"/>
      <dgm:spPr/>
    </dgm:pt>
    <dgm:pt modelId="{E7AE873C-883F-49A2-8D2A-8E52C791E9C4}" type="pres">
      <dgm:prSet presAssocID="{4A567345-E87B-4E59-ACFE-9FD0ACBCB89A}" presName="parentText" presStyleLbl="alignNode1" presStyleIdx="2" presStyleCnt="3">
        <dgm:presLayoutVars>
          <dgm:chMax val="1"/>
          <dgm:bulletEnabled val="1"/>
        </dgm:presLayoutVars>
      </dgm:prSet>
      <dgm:spPr/>
    </dgm:pt>
    <dgm:pt modelId="{528C7A85-7CC0-49C2-9544-B943866509B2}" type="pres">
      <dgm:prSet presAssocID="{4A567345-E87B-4E59-ACFE-9FD0ACBCB89A}" presName="descendantText" presStyleLbl="alignAcc1" presStyleIdx="2" presStyleCnt="3" custScaleY="123858">
        <dgm:presLayoutVars>
          <dgm:bulletEnabled val="1"/>
        </dgm:presLayoutVars>
      </dgm:prSet>
      <dgm:spPr/>
    </dgm:pt>
  </dgm:ptLst>
  <dgm:cxnLst>
    <dgm:cxn modelId="{30F3393B-E809-4485-A2D0-06C8ED55B1FB}" srcId="{104F2459-E104-4A88-8022-AC9D3D1CBD72}" destId="{30155736-723B-4117-AD2F-CC1CFDECC312}" srcOrd="0" destOrd="0" parTransId="{C8B8C92C-4016-4049-8A53-0242A37A1C6A}" sibTransId="{E0C297A1-41A3-4BF2-8229-6685BECDDDA1}"/>
    <dgm:cxn modelId="{58B3B65E-028F-4D47-B053-19256AED8CCA}" type="presOf" srcId="{81EAE439-91DF-436D-A114-1880FFB98C37}" destId="{528C7A85-7CC0-49C2-9544-B943866509B2}" srcOrd="0" destOrd="0" presId="urn:microsoft.com/office/officeart/2005/8/layout/chevron2"/>
    <dgm:cxn modelId="{794B3562-5AE4-4186-88FF-0E916A6A94EB}" type="presOf" srcId="{4A567345-E87B-4E59-ACFE-9FD0ACBCB89A}" destId="{E7AE873C-883F-49A2-8D2A-8E52C791E9C4}" srcOrd="0" destOrd="0" presId="urn:microsoft.com/office/officeart/2005/8/layout/chevron2"/>
    <dgm:cxn modelId="{F5FEED44-C025-4F3B-B14C-87F48CEB24DE}" type="presOf" srcId="{30155736-723B-4117-AD2F-CC1CFDECC312}" destId="{3941679B-DF98-4DBC-932B-F7D8A0A0BBD3}" srcOrd="0" destOrd="0" presId="urn:microsoft.com/office/officeart/2005/8/layout/chevron2"/>
    <dgm:cxn modelId="{37D7746E-0C98-46EF-9FE5-422D566F023A}" type="presOf" srcId="{1422B3CA-FD18-445C-8B65-7FDCA254866B}" destId="{2C3B2F0B-F23F-4730-AA65-5E45AEA10276}" srcOrd="0" destOrd="0" presId="urn:microsoft.com/office/officeart/2005/8/layout/chevron2"/>
    <dgm:cxn modelId="{5019505A-8D01-40EE-A611-C0825D4BB009}" srcId="{403F94B5-B1D7-4C1F-BCFE-85EA2149FA14}" destId="{1422B3CA-FD18-445C-8B65-7FDCA254866B}" srcOrd="0" destOrd="0" parTransId="{F4E21C79-B00A-47FA-8616-36FE4A4C5B55}" sibTransId="{79F82A77-A764-4801-AF4F-70442A14513A}"/>
    <dgm:cxn modelId="{C2A6B28C-BC39-4B35-BD3F-2BBE2A79F40C}" type="presOf" srcId="{403F94B5-B1D7-4C1F-BCFE-85EA2149FA14}" destId="{6B760646-BAB3-486B-B4B5-9DFBACB74D59}" srcOrd="0" destOrd="0" presId="urn:microsoft.com/office/officeart/2005/8/layout/chevron2"/>
    <dgm:cxn modelId="{62F3D2AF-82E9-4A9F-BBF7-EB1448BDC7ED}" type="presOf" srcId="{31E1B237-B8CA-4A15-A402-27F789566F06}" destId="{41A502D1-AA3F-4801-AF9C-8B2C06B5CAAE}" srcOrd="0" destOrd="0" presId="urn:microsoft.com/office/officeart/2005/8/layout/chevron2"/>
    <dgm:cxn modelId="{E31DBDC1-7502-45A9-8832-EF7EDADC0469}" srcId="{30155736-723B-4117-AD2F-CC1CFDECC312}" destId="{31E1B237-B8CA-4A15-A402-27F789566F06}" srcOrd="0" destOrd="0" parTransId="{31A02D99-614A-425E-BA7B-C8AB1BB2D045}" sibTransId="{08B65D00-2F25-4D21-914D-3D151F1CEC6E}"/>
    <dgm:cxn modelId="{5E21CBC3-DAAE-4BD9-9483-40267A80392F}" type="presOf" srcId="{104F2459-E104-4A88-8022-AC9D3D1CBD72}" destId="{66ED7F44-B20C-419D-BCCD-C7D4D2B400A8}" srcOrd="0" destOrd="0" presId="urn:microsoft.com/office/officeart/2005/8/layout/chevron2"/>
    <dgm:cxn modelId="{52B578E8-AB3C-4C2C-BA54-4D7AE2FF3973}" srcId="{104F2459-E104-4A88-8022-AC9D3D1CBD72}" destId="{4A567345-E87B-4E59-ACFE-9FD0ACBCB89A}" srcOrd="2" destOrd="0" parTransId="{13F39320-309E-4700-B0AD-BDA7BACDB9A2}" sibTransId="{4AEDB04A-798B-4399-86F6-A17B1498B194}"/>
    <dgm:cxn modelId="{3A8281F0-E1B5-4905-A229-7FC1F1562904}" srcId="{104F2459-E104-4A88-8022-AC9D3D1CBD72}" destId="{403F94B5-B1D7-4C1F-BCFE-85EA2149FA14}" srcOrd="1" destOrd="0" parTransId="{AB2173E6-A7E3-4808-88A4-D8C5523A9C84}" sibTransId="{C9D50E51-F2E1-4FA9-8146-0FFA81E67E93}"/>
    <dgm:cxn modelId="{0473D5FE-7477-4C0E-B914-9D713ED28129}" srcId="{4A567345-E87B-4E59-ACFE-9FD0ACBCB89A}" destId="{81EAE439-91DF-436D-A114-1880FFB98C37}" srcOrd="0" destOrd="0" parTransId="{9A38678F-D707-40B6-B085-C938B664BD80}" sibTransId="{F1F22D06-97FE-432F-B9EE-4D393E679692}"/>
    <dgm:cxn modelId="{3AEB90CD-FB48-4D1B-8ABC-4946F27DC95F}" type="presParOf" srcId="{66ED7F44-B20C-419D-BCCD-C7D4D2B400A8}" destId="{5059871D-211F-40B3-A71A-C349480FFD00}" srcOrd="0" destOrd="0" presId="urn:microsoft.com/office/officeart/2005/8/layout/chevron2"/>
    <dgm:cxn modelId="{73B6EFE1-AD2B-43B4-ACA3-B09A2BCB6FE1}" type="presParOf" srcId="{5059871D-211F-40B3-A71A-C349480FFD00}" destId="{3941679B-DF98-4DBC-932B-F7D8A0A0BBD3}" srcOrd="0" destOrd="0" presId="urn:microsoft.com/office/officeart/2005/8/layout/chevron2"/>
    <dgm:cxn modelId="{3FD7FEB5-F39E-40A4-8784-CF615AAE7FDE}" type="presParOf" srcId="{5059871D-211F-40B3-A71A-C349480FFD00}" destId="{41A502D1-AA3F-4801-AF9C-8B2C06B5CAAE}" srcOrd="1" destOrd="0" presId="urn:microsoft.com/office/officeart/2005/8/layout/chevron2"/>
    <dgm:cxn modelId="{87463E90-8A6B-428D-992B-C97669FC558F}" type="presParOf" srcId="{66ED7F44-B20C-419D-BCCD-C7D4D2B400A8}" destId="{CF5F3B63-107B-4C50-8C9F-0AA83198FBE4}" srcOrd="1" destOrd="0" presId="urn:microsoft.com/office/officeart/2005/8/layout/chevron2"/>
    <dgm:cxn modelId="{9A7896F6-962D-436A-ACC3-1BCE971E5F91}" type="presParOf" srcId="{66ED7F44-B20C-419D-BCCD-C7D4D2B400A8}" destId="{05C8E439-603A-40DC-A86E-07ED8517F0C9}" srcOrd="2" destOrd="0" presId="urn:microsoft.com/office/officeart/2005/8/layout/chevron2"/>
    <dgm:cxn modelId="{AD92CB12-B0C1-45AC-8428-B9E3B254EED5}" type="presParOf" srcId="{05C8E439-603A-40DC-A86E-07ED8517F0C9}" destId="{6B760646-BAB3-486B-B4B5-9DFBACB74D59}" srcOrd="0" destOrd="0" presId="urn:microsoft.com/office/officeart/2005/8/layout/chevron2"/>
    <dgm:cxn modelId="{189D8CE0-CD4F-4FF5-B328-7A07E427082F}" type="presParOf" srcId="{05C8E439-603A-40DC-A86E-07ED8517F0C9}" destId="{2C3B2F0B-F23F-4730-AA65-5E45AEA10276}" srcOrd="1" destOrd="0" presId="urn:microsoft.com/office/officeart/2005/8/layout/chevron2"/>
    <dgm:cxn modelId="{045D5A6B-ACD2-4F9E-AF22-8FFD75E4D651}" type="presParOf" srcId="{66ED7F44-B20C-419D-BCCD-C7D4D2B400A8}" destId="{6906D1D7-C001-4D96-9B1C-D606350A13B7}" srcOrd="3" destOrd="0" presId="urn:microsoft.com/office/officeart/2005/8/layout/chevron2"/>
    <dgm:cxn modelId="{9A65C54E-DC03-424A-BEA6-07D29C23882B}" type="presParOf" srcId="{66ED7F44-B20C-419D-BCCD-C7D4D2B400A8}" destId="{1C6C381D-B33C-45BD-9E25-A5A96EB20156}" srcOrd="4" destOrd="0" presId="urn:microsoft.com/office/officeart/2005/8/layout/chevron2"/>
    <dgm:cxn modelId="{180DF830-9221-4DFE-9977-622EEA3CFF50}" type="presParOf" srcId="{1C6C381D-B33C-45BD-9E25-A5A96EB20156}" destId="{E7AE873C-883F-49A2-8D2A-8E52C791E9C4}" srcOrd="0" destOrd="0" presId="urn:microsoft.com/office/officeart/2005/8/layout/chevron2"/>
    <dgm:cxn modelId="{484C3D84-DC44-423E-9C70-40D3EEB1625C}" type="presParOf" srcId="{1C6C381D-B33C-45BD-9E25-A5A96EB20156}" destId="{528C7A85-7CC0-49C2-9544-B943866509B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1679B-DF98-4DBC-932B-F7D8A0A0BBD3}">
      <dsp:nvSpPr>
        <dsp:cNvPr id="0" name=""/>
        <dsp:cNvSpPr/>
      </dsp:nvSpPr>
      <dsp:spPr>
        <a:xfrm rot="5400000">
          <a:off x="-257217" y="261436"/>
          <a:ext cx="1714786" cy="120035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Step 1</a:t>
          </a:r>
        </a:p>
      </dsp:txBody>
      <dsp:txXfrm rot="-5400000">
        <a:off x="1" y="604393"/>
        <a:ext cx="1200350" cy="514436"/>
      </dsp:txXfrm>
    </dsp:sp>
    <dsp:sp modelId="{41A502D1-AA3F-4801-AF9C-8B2C06B5CAAE}">
      <dsp:nvSpPr>
        <dsp:cNvPr id="0" name=""/>
        <dsp:cNvSpPr/>
      </dsp:nvSpPr>
      <dsp:spPr>
        <a:xfrm rot="5400000">
          <a:off x="3847313" y="-2642744"/>
          <a:ext cx="1114611" cy="6408536"/>
        </a:xfrm>
        <a:prstGeom prst="round2SameRect">
          <a:avLst/>
        </a:prstGeom>
        <a:solidFill>
          <a:schemeClr val="lt1">
            <a:alpha val="90000"/>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b="1" kern="1200" cap="none" spc="0" baseline="0"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t>DNA</a:t>
          </a:r>
          <a:r>
            <a:rPr lang="en-US" sz="3000" kern="1200" dirty="0"/>
            <a:t> inserted into plant genome</a:t>
          </a:r>
        </a:p>
      </dsp:txBody>
      <dsp:txXfrm rot="-5400000">
        <a:off x="1200351" y="58629"/>
        <a:ext cx="6354125" cy="1005789"/>
      </dsp:txXfrm>
    </dsp:sp>
    <dsp:sp modelId="{6B760646-BAB3-486B-B4B5-9DFBACB74D59}">
      <dsp:nvSpPr>
        <dsp:cNvPr id="0" name=""/>
        <dsp:cNvSpPr/>
      </dsp:nvSpPr>
      <dsp:spPr>
        <a:xfrm rot="5400000">
          <a:off x="-257217" y="1789205"/>
          <a:ext cx="1714786" cy="120035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Step 2</a:t>
          </a:r>
        </a:p>
      </dsp:txBody>
      <dsp:txXfrm rot="-5400000">
        <a:off x="1" y="2132162"/>
        <a:ext cx="1200350" cy="514436"/>
      </dsp:txXfrm>
    </dsp:sp>
    <dsp:sp modelId="{2C3B2F0B-F23F-4730-AA65-5E45AEA10276}">
      <dsp:nvSpPr>
        <dsp:cNvPr id="0" name=""/>
        <dsp:cNvSpPr/>
      </dsp:nvSpPr>
      <dsp:spPr>
        <a:xfrm rot="5400000">
          <a:off x="3847313" y="-1114974"/>
          <a:ext cx="1114611" cy="640853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a:t>Plant synthesizes </a:t>
          </a:r>
          <a:r>
            <a:rPr lang="en-US" sz="3000" b="1" kern="1200" cap="none" spc="0"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t>protein</a:t>
          </a:r>
          <a:r>
            <a:rPr lang="en-US" sz="3000" kern="1200" dirty="0"/>
            <a:t> from DNA code</a:t>
          </a:r>
        </a:p>
      </dsp:txBody>
      <dsp:txXfrm rot="-5400000">
        <a:off x="1200351" y="1586399"/>
        <a:ext cx="6354125" cy="1005789"/>
      </dsp:txXfrm>
    </dsp:sp>
    <dsp:sp modelId="{E7AE873C-883F-49A2-8D2A-8E52C791E9C4}">
      <dsp:nvSpPr>
        <dsp:cNvPr id="0" name=""/>
        <dsp:cNvSpPr/>
      </dsp:nvSpPr>
      <dsp:spPr>
        <a:xfrm rot="5400000">
          <a:off x="-257217" y="3449936"/>
          <a:ext cx="1714786" cy="120035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Step 3</a:t>
          </a:r>
        </a:p>
      </dsp:txBody>
      <dsp:txXfrm rot="-5400000">
        <a:off x="1" y="3792893"/>
        <a:ext cx="1200350" cy="514436"/>
      </dsp:txXfrm>
    </dsp:sp>
    <dsp:sp modelId="{528C7A85-7CC0-49C2-9544-B943866509B2}">
      <dsp:nvSpPr>
        <dsp:cNvPr id="0" name=""/>
        <dsp:cNvSpPr/>
      </dsp:nvSpPr>
      <dsp:spPr>
        <a:xfrm rot="5400000">
          <a:off x="3714351" y="545756"/>
          <a:ext cx="1380535" cy="6408536"/>
        </a:xfrm>
        <a:prstGeom prst="round2SameRect">
          <a:avLst/>
        </a:prstGeom>
        <a:solidFill>
          <a:schemeClr val="lt1">
            <a:alpha val="90000"/>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kern="1200" dirty="0"/>
            <a:t>Protein allows plant to tolerate herbicide, kill insect, produce output </a:t>
          </a:r>
          <a:r>
            <a:rPr lang="en-US" sz="3000" b="1" kern="1200" cap="none" spc="0"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t>trait</a:t>
          </a:r>
          <a:endParaRPr lang="en-US" sz="3000" kern="1200" dirty="0">
            <a:solidFill>
              <a:schemeClr val="accent2"/>
            </a:solidFill>
          </a:endParaRPr>
        </a:p>
      </dsp:txBody>
      <dsp:txXfrm rot="-5400000">
        <a:off x="1200351" y="3127148"/>
        <a:ext cx="6341144" cy="124575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pPr>
              <a:defRPr/>
            </a:pPr>
            <a:endParaRPr lang="en-US"/>
          </a:p>
        </p:txBody>
      </p:sp>
      <p:sp>
        <p:nvSpPr>
          <p:cNvPr id="145411"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pPr>
              <a:defRPr/>
            </a:pPr>
            <a:fld id="{7BEC2AB4-574D-4FF7-8504-EB82CFAF51B2}" type="datetimeFigureOut">
              <a:rPr lang="en-US"/>
              <a:pPr>
                <a:defRPr/>
              </a:pPr>
              <a:t>2/14/2025</a:t>
            </a:fld>
            <a:endParaRPr lang="en-US"/>
          </a:p>
        </p:txBody>
      </p:sp>
      <p:sp>
        <p:nvSpPr>
          <p:cNvPr id="145412"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pPr>
              <a:defRPr/>
            </a:pPr>
            <a:endParaRPr lang="en-US"/>
          </a:p>
        </p:txBody>
      </p:sp>
      <p:sp>
        <p:nvSpPr>
          <p:cNvPr id="145413"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812E4E96-32EC-4A64-9AD1-067DBE26BFF4}"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defRPr sz="1200"/>
            </a:lvl1pPr>
          </a:lstStyle>
          <a:p>
            <a:pPr>
              <a:defRPr/>
            </a:pPr>
            <a:endParaRPr lang="en-US"/>
          </a:p>
        </p:txBody>
      </p:sp>
      <p:sp>
        <p:nvSpPr>
          <p:cNvPr id="19459"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endParaRPr lang="en-US"/>
          </a:p>
        </p:txBody>
      </p:sp>
      <p:sp>
        <p:nvSpPr>
          <p:cNvPr id="2048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defRPr sz="1200"/>
            </a:lvl1pPr>
          </a:lstStyle>
          <a:p>
            <a:pPr>
              <a:defRPr/>
            </a:pPr>
            <a:endParaRPr lang="en-US"/>
          </a:p>
        </p:txBody>
      </p:sp>
      <p:sp>
        <p:nvSpPr>
          <p:cNvPr id="19463"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26AAF6A7-08B1-48FE-8059-3D5BEDDEE6F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Focusing on what is in the</a:t>
            </a:r>
            <a:r>
              <a:rPr lang="en-US" baseline="0" dirty="0"/>
              <a:t> seed</a:t>
            </a:r>
            <a:endParaRPr lang="en-US" dirty="0"/>
          </a:p>
        </p:txBody>
      </p:sp>
      <p:sp>
        <p:nvSpPr>
          <p:cNvPr id="4" name="Slide Number Placeholder 3"/>
          <p:cNvSpPr>
            <a:spLocks noGrp="1"/>
          </p:cNvSpPr>
          <p:nvPr>
            <p:ph type="sldNum" sz="quarter" idx="10"/>
          </p:nvPr>
        </p:nvSpPr>
        <p:spPr/>
        <p:txBody>
          <a:bodyPr/>
          <a:lstStyle/>
          <a:p>
            <a:pPr>
              <a:defRPr/>
            </a:pPr>
            <a:fld id="{4FDD6363-2B6D-4A9D-8066-577CD3B01A63}" type="slidenum">
              <a:rPr lang="en-GB" smtClean="0"/>
              <a:pPr>
                <a:defRPr/>
              </a:pPr>
              <a:t>2</a:t>
            </a:fld>
            <a:endParaRPr lang="en-GB"/>
          </a:p>
        </p:txBody>
      </p:sp>
    </p:spTree>
    <p:extLst>
      <p:ext uri="{BB962C8B-B14F-4D97-AF65-F5344CB8AC3E}">
        <p14:creationId xmlns:p14="http://schemas.microsoft.com/office/powerpoint/2010/main" val="632115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p>
            <a:fld id="{3A7D2D07-6180-4C75-B35B-0F6A54C907D5}" type="slidenum">
              <a:rPr lang="en-US" smtClean="0"/>
              <a:pPr/>
              <a:t>26</a:t>
            </a:fld>
            <a:endParaRPr lang="en-US"/>
          </a:p>
        </p:txBody>
      </p:sp>
      <p:sp>
        <p:nvSpPr>
          <p:cNvPr id="65538" name="Rectangle 2"/>
          <p:cNvSpPr>
            <a:spLocks noGrp="1" noRot="1" noChangeAspect="1" noChangeArrowheads="1" noTextEdit="1"/>
          </p:cNvSpPr>
          <p:nvPr>
            <p:ph type="sldImg"/>
          </p:nvPr>
        </p:nvSpPr>
        <p:spPr>
          <a:ln cap="flat"/>
        </p:spPr>
      </p:sp>
      <p:sp>
        <p:nvSpPr>
          <p:cNvPr id="65539"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115564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BCC429A-C03F-48C1-84A5-62D63B4C0B1D}"/>
              </a:ext>
            </a:extLst>
          </p:cNvPr>
          <p:cNvSpPr>
            <a:spLocks noGrp="1" noRot="1" noChangeAspect="1" noChangeArrowheads="1" noTextEdit="1"/>
          </p:cNvSpPr>
          <p:nvPr>
            <p:ph type="sldImg"/>
          </p:nvPr>
        </p:nvSpPr>
        <p:spPr>
          <a:xfrm>
            <a:off x="1246188" y="742950"/>
            <a:ext cx="4672012" cy="3503613"/>
          </a:xfrm>
          <a:ln/>
        </p:spPr>
      </p:sp>
      <p:sp>
        <p:nvSpPr>
          <p:cNvPr id="29699" name="Rectangle 3">
            <a:extLst>
              <a:ext uri="{FF2B5EF4-FFF2-40B4-BE49-F238E27FC236}">
                <a16:creationId xmlns:a16="http://schemas.microsoft.com/office/drawing/2014/main" id="{91A1A283-0379-4DF5-94AA-0EB7C61720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Inhibition of ammonia to glutamine, so ammonia builds up and destroys cells and inhibits PSYN.  Rate of symptom development is increased by bright sunlight, high humidity and moist soil.</a:t>
            </a:r>
          </a:p>
        </p:txBody>
      </p:sp>
    </p:spTree>
    <p:extLst>
      <p:ext uri="{BB962C8B-B14F-4D97-AF65-F5344CB8AC3E}">
        <p14:creationId xmlns:p14="http://schemas.microsoft.com/office/powerpoint/2010/main" val="524905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D5FD9DC6-A71F-4FBA-88E0-F64E4493F776}"/>
              </a:ext>
            </a:extLst>
          </p:cNvPr>
          <p:cNvSpPr>
            <a:spLocks noGrp="1" noRot="1" noChangeAspect="1" noChangeArrowheads="1" noTextEdit="1"/>
          </p:cNvSpPr>
          <p:nvPr>
            <p:ph type="sldImg"/>
          </p:nvPr>
        </p:nvSpPr>
        <p:spPr>
          <a:xfrm>
            <a:off x="1246188" y="742950"/>
            <a:ext cx="4672012" cy="3503613"/>
          </a:xfrm>
          <a:ln/>
        </p:spPr>
      </p:sp>
      <p:sp>
        <p:nvSpPr>
          <p:cNvPr id="31747" name="Rectangle 3">
            <a:extLst>
              <a:ext uri="{FF2B5EF4-FFF2-40B4-BE49-F238E27FC236}">
                <a16:creationId xmlns:a16="http://schemas.microsoft.com/office/drawing/2014/main" id="{3862BDF4-F8F0-450C-9DE5-68EE3B90FE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Not gmo</a:t>
            </a:r>
          </a:p>
          <a:p>
            <a:r>
              <a:rPr lang="en-US" altLang="en-US">
                <a:latin typeface="Arial" panose="020B0604020202020204" pitchFamily="34" charset="0"/>
              </a:rPr>
              <a:t>Developed by Molecular Genetics Pharmaceuticals, Inc. (MGI) under contract with Am Cy. Methods were developed to select for IMI tolerant corn cells that spontaneously arise in corn cell cultures. After several generations of selection, homozygous imi tolerant corn cell lines were id and regenerated into corn plants that exhibit high levels of tolerance to imi herbicides.</a:t>
            </a:r>
          </a:p>
          <a:p>
            <a:r>
              <a:rPr lang="en-US" altLang="en-US">
                <a:latin typeface="Arial" panose="020B0604020202020204" pitchFamily="34" charset="0"/>
              </a:rPr>
              <a:t>IT two recessive genes. IR – one dominant gene, IMT IMItolerance</a:t>
            </a:r>
          </a:p>
        </p:txBody>
      </p:sp>
    </p:spTree>
    <p:extLst>
      <p:ext uri="{BB962C8B-B14F-4D97-AF65-F5344CB8AC3E}">
        <p14:creationId xmlns:p14="http://schemas.microsoft.com/office/powerpoint/2010/main" val="21778618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5588" cy="6859588"/>
          </a:xfrm>
          <a:prstGeom prst="rect">
            <a:avLst/>
          </a:prstGeom>
          <a:noFill/>
          <a:ln w="9525">
            <a:noFill/>
            <a:miter lim="800000"/>
            <a:headEnd/>
            <a:tailEnd/>
          </a:ln>
        </p:spPr>
      </p:pic>
      <p:sp>
        <p:nvSpPr>
          <p:cNvPr id="9219" name="Rectangle 3"/>
          <p:cNvSpPr>
            <a:spLocks noGrp="1" noChangeArrowheads="1"/>
          </p:cNvSpPr>
          <p:nvPr>
            <p:ph type="ctrTitle"/>
          </p:nvPr>
        </p:nvSpPr>
        <p:spPr>
          <a:xfrm>
            <a:off x="1828800" y="2438400"/>
            <a:ext cx="6553200" cy="1143000"/>
          </a:xfrm>
        </p:spPr>
        <p:txBody>
          <a:bodyPr/>
          <a:lstStyle>
            <a:lvl1pPr>
              <a:defRPr sz="4400"/>
            </a:lvl1pPr>
          </a:lstStyle>
          <a:p>
            <a:r>
              <a:rPr lang="en-US"/>
              <a:t>Cliquez et modifiez le titre</a:t>
            </a:r>
          </a:p>
        </p:txBody>
      </p:sp>
      <p:sp>
        <p:nvSpPr>
          <p:cNvPr id="9220" name="Rectangle 4"/>
          <p:cNvSpPr>
            <a:spLocks noGrp="1" noChangeArrowheads="1"/>
          </p:cNvSpPr>
          <p:nvPr>
            <p:ph type="subTitle" idx="1"/>
          </p:nvPr>
        </p:nvSpPr>
        <p:spPr>
          <a:xfrm>
            <a:off x="1828800" y="3733800"/>
            <a:ext cx="6542088" cy="1752600"/>
          </a:xfrm>
        </p:spPr>
        <p:txBody>
          <a:bodyPr/>
          <a:lstStyle>
            <a:lvl1pPr marL="0" indent="0">
              <a:buFont typeface="Wingdings" pitchFamily="2" charset="2"/>
              <a:buNone/>
              <a:defRPr sz="2000"/>
            </a:lvl1pPr>
          </a:lstStyle>
          <a:p>
            <a:r>
              <a:rPr lang="en-US"/>
              <a:t>Cliquez pour modifier le style des sous-titres du masque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7175" y="381000"/>
            <a:ext cx="1917700" cy="5680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49313" y="381000"/>
            <a:ext cx="5605462" cy="5680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8650" y="381000"/>
            <a:ext cx="6611938" cy="914400"/>
          </a:xfrm>
        </p:spPr>
        <p:txBody>
          <a:bodyPr/>
          <a:lstStyle/>
          <a:p>
            <a:r>
              <a:rPr lang="en-US"/>
              <a:t>Click to edit Master title style</a:t>
            </a:r>
          </a:p>
        </p:txBody>
      </p:sp>
      <p:sp>
        <p:nvSpPr>
          <p:cNvPr id="3" name="Text Placeholder 2"/>
          <p:cNvSpPr>
            <a:spLocks noGrp="1"/>
          </p:cNvSpPr>
          <p:nvPr>
            <p:ph type="body" sz="half" idx="1"/>
          </p:nvPr>
        </p:nvSpPr>
        <p:spPr>
          <a:xfrm>
            <a:off x="849313" y="1412875"/>
            <a:ext cx="3760787"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412875"/>
            <a:ext cx="3762375"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898650" y="381000"/>
            <a:ext cx="6611938" cy="914400"/>
          </a:xfrm>
        </p:spPr>
        <p:txBody>
          <a:bodyPr/>
          <a:lstStyle/>
          <a:p>
            <a:r>
              <a:rPr lang="en-US"/>
              <a:t>Click to edit Master title style</a:t>
            </a:r>
          </a:p>
        </p:txBody>
      </p:sp>
      <p:sp>
        <p:nvSpPr>
          <p:cNvPr id="3" name="Content Placeholder 2"/>
          <p:cNvSpPr>
            <a:spLocks noGrp="1"/>
          </p:cNvSpPr>
          <p:nvPr>
            <p:ph sz="quarter" idx="1"/>
          </p:nvPr>
        </p:nvSpPr>
        <p:spPr>
          <a:xfrm>
            <a:off x="849313" y="1412875"/>
            <a:ext cx="3760787"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412875"/>
            <a:ext cx="3762375"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849313" y="3813175"/>
            <a:ext cx="3760787"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62500" y="3813175"/>
            <a:ext cx="3762375"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49313" y="381000"/>
            <a:ext cx="7675562" cy="5680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98650" y="381000"/>
            <a:ext cx="6611938" cy="914400"/>
          </a:xfrm>
        </p:spPr>
        <p:txBody>
          <a:bodyPr/>
          <a:lstStyle/>
          <a:p>
            <a:r>
              <a:rPr lang="en-US"/>
              <a:t>Click to edit Master title style</a:t>
            </a:r>
          </a:p>
        </p:txBody>
      </p:sp>
      <p:sp>
        <p:nvSpPr>
          <p:cNvPr id="3" name="Text Placeholder 2"/>
          <p:cNvSpPr>
            <a:spLocks noGrp="1"/>
          </p:cNvSpPr>
          <p:nvPr>
            <p:ph type="body" sz="half" idx="1"/>
          </p:nvPr>
        </p:nvSpPr>
        <p:spPr>
          <a:xfrm>
            <a:off x="849313" y="1412875"/>
            <a:ext cx="3760787"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412875"/>
            <a:ext cx="3762375"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762500" y="3813175"/>
            <a:ext cx="3762375"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98650" y="381000"/>
            <a:ext cx="6611938" cy="914400"/>
          </a:xfrm>
        </p:spPr>
        <p:txBody>
          <a:bodyPr/>
          <a:lstStyle/>
          <a:p>
            <a:r>
              <a:rPr lang="en-US"/>
              <a:t>Click to edit Master title style</a:t>
            </a:r>
          </a:p>
        </p:txBody>
      </p:sp>
      <p:sp>
        <p:nvSpPr>
          <p:cNvPr id="3" name="Table Placeholder 2"/>
          <p:cNvSpPr>
            <a:spLocks noGrp="1"/>
          </p:cNvSpPr>
          <p:nvPr>
            <p:ph type="tbl" idx="1"/>
          </p:nvPr>
        </p:nvSpPr>
        <p:spPr>
          <a:xfrm>
            <a:off x="849313" y="1412875"/>
            <a:ext cx="7675562" cy="4648200"/>
          </a:xfrm>
        </p:spPr>
        <p:txBody>
          <a:bodyPr/>
          <a:lstStyle/>
          <a:p>
            <a:pPr lvl="0"/>
            <a:endParaRPr lang="en-US"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898650" y="381000"/>
            <a:ext cx="6611938" cy="914400"/>
          </a:xfrm>
        </p:spPr>
        <p:txBody>
          <a:bodyPr/>
          <a:lstStyle/>
          <a:p>
            <a:r>
              <a:rPr lang="en-US"/>
              <a:t>Click to edit Master title style</a:t>
            </a:r>
          </a:p>
        </p:txBody>
      </p:sp>
      <p:sp>
        <p:nvSpPr>
          <p:cNvPr id="3" name="Content Placeholder 2"/>
          <p:cNvSpPr>
            <a:spLocks noGrp="1"/>
          </p:cNvSpPr>
          <p:nvPr>
            <p:ph sz="quarter" idx="1"/>
          </p:nvPr>
        </p:nvSpPr>
        <p:spPr>
          <a:xfrm>
            <a:off x="849313" y="1412875"/>
            <a:ext cx="3760787"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412875"/>
            <a:ext cx="3762375"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849313" y="3813175"/>
            <a:ext cx="7675562"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772400" cy="1162050"/>
          </a:xfrm>
        </p:spPr>
        <p:txBody>
          <a:bodyPr/>
          <a:lstStyle/>
          <a:p>
            <a:r>
              <a:rPr lang="en-US"/>
              <a:t>Click to edit Master title style</a:t>
            </a:r>
          </a:p>
        </p:txBody>
      </p:sp>
      <p:sp>
        <p:nvSpPr>
          <p:cNvPr id="3" name="Chart Placeholder 2"/>
          <p:cNvSpPr>
            <a:spLocks noGrp="1"/>
          </p:cNvSpPr>
          <p:nvPr>
            <p:ph type="chart" idx="1"/>
          </p:nvPr>
        </p:nvSpPr>
        <p:spPr>
          <a:xfrm>
            <a:off x="1143000" y="1828800"/>
            <a:ext cx="7772400" cy="4114800"/>
          </a:xfrm>
        </p:spPr>
        <p:txBody>
          <a:bodyPr/>
          <a:lstStyle/>
          <a:p>
            <a:pPr lvl="0"/>
            <a:endParaRPr lang="en-US" noProof="0"/>
          </a:p>
        </p:txBody>
      </p:sp>
      <p:sp>
        <p:nvSpPr>
          <p:cNvPr id="4" name="Rectangle 12"/>
          <p:cNvSpPr>
            <a:spLocks noGrp="1" noChangeArrowheads="1"/>
          </p:cNvSpPr>
          <p:nvPr>
            <p:ph type="dt" sz="half" idx="10"/>
          </p:nvPr>
        </p:nvSpPr>
        <p:spPr>
          <a:xfrm>
            <a:off x="762000" y="6248400"/>
            <a:ext cx="1905000" cy="457200"/>
          </a:xfrm>
          <a:prstGeom prst="rect">
            <a:avLst/>
          </a:prstGeom>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a:xfrm>
            <a:off x="3276600" y="6248400"/>
            <a:ext cx="2895600" cy="457200"/>
          </a:xfrm>
          <a:prstGeom prst="rect">
            <a:avLst/>
          </a:prstGeom>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a:xfrm>
            <a:off x="7010400" y="6248400"/>
            <a:ext cx="1905000" cy="457200"/>
          </a:xfrm>
          <a:prstGeom prst="rect">
            <a:avLst/>
          </a:prstGeom>
        </p:spPr>
        <p:txBody>
          <a:bodyPr/>
          <a:lstStyle>
            <a:lvl1pPr eaLnBrk="0" hangingPunct="0">
              <a:defRPr/>
            </a:lvl1pPr>
          </a:lstStyle>
          <a:p>
            <a:pPr>
              <a:defRPr/>
            </a:pPr>
            <a:fld id="{478219BF-60A5-4C5E-8151-6146B33A8E0F}" type="slidenum">
              <a:rPr lang="en-US"/>
              <a:pPr>
                <a:defRPr/>
              </a:pPr>
              <a:t>‹#›</a:t>
            </a:fld>
            <a:endParaRPr lang="en-US"/>
          </a:p>
        </p:txBody>
      </p:sp>
    </p:spTree>
  </p:cSld>
  <p:clrMapOvr>
    <a:masterClrMapping/>
  </p:clrMapOvr>
  <p:transition advTm="4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49313" y="1412875"/>
            <a:ext cx="3760787"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412875"/>
            <a:ext cx="3762375"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0"/>
          <a:srcRect/>
          <a:stretch>
            <a:fillRect/>
          </a:stretch>
        </p:blipFill>
        <p:spPr bwMode="auto">
          <a:xfrm>
            <a:off x="0" y="0"/>
            <a:ext cx="9145588" cy="6859588"/>
          </a:xfrm>
          <a:prstGeom prst="rect">
            <a:avLst/>
          </a:prstGeom>
          <a:noFill/>
          <a:ln w="9525">
            <a:noFill/>
            <a:miter lim="800000"/>
            <a:headEnd/>
            <a:tailEnd/>
          </a:ln>
        </p:spPr>
      </p:pic>
      <p:sp>
        <p:nvSpPr>
          <p:cNvPr id="60419" name="Rectangle 3"/>
          <p:cNvSpPr>
            <a:spLocks noGrp="1" noChangeArrowheads="1"/>
          </p:cNvSpPr>
          <p:nvPr>
            <p:ph type="title"/>
          </p:nvPr>
        </p:nvSpPr>
        <p:spPr bwMode="auto">
          <a:xfrm>
            <a:off x="1898650" y="381000"/>
            <a:ext cx="6611938"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Cliquez et modifiez le titre</a:t>
            </a:r>
          </a:p>
        </p:txBody>
      </p:sp>
      <p:sp>
        <p:nvSpPr>
          <p:cNvPr id="60420" name="Rectangle 4"/>
          <p:cNvSpPr>
            <a:spLocks noGrp="1" noChangeArrowheads="1"/>
          </p:cNvSpPr>
          <p:nvPr>
            <p:ph type="body" idx="1"/>
          </p:nvPr>
        </p:nvSpPr>
        <p:spPr bwMode="auto">
          <a:xfrm>
            <a:off x="849313" y="1412875"/>
            <a:ext cx="7675562"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p>
        </p:txBody>
      </p:sp>
      <p:sp>
        <p:nvSpPr>
          <p:cNvPr id="8197" name="Text Box 5"/>
          <p:cNvSpPr txBox="1">
            <a:spLocks noChangeArrowheads="1"/>
          </p:cNvSpPr>
          <p:nvPr/>
        </p:nvSpPr>
        <p:spPr bwMode="auto">
          <a:xfrm>
            <a:off x="8648700" y="6453188"/>
            <a:ext cx="323850" cy="228600"/>
          </a:xfrm>
          <a:prstGeom prst="rect">
            <a:avLst/>
          </a:prstGeom>
          <a:noFill/>
          <a:ln w="9525">
            <a:noFill/>
            <a:miter lim="800000"/>
            <a:headEnd/>
            <a:tailEnd/>
          </a:ln>
          <a:effectLst/>
        </p:spPr>
        <p:txBody>
          <a:bodyPr wrap="none">
            <a:spAutoFit/>
          </a:bodyPr>
          <a:lstStyle/>
          <a:p>
            <a:pPr eaLnBrk="0" hangingPunct="0">
              <a:defRPr/>
            </a:pPr>
            <a:fld id="{2C790D5F-BA97-4F0E-9ECB-BF4F4CDD6ED1}" type="slidenum">
              <a:rPr lang="en-US" sz="900"/>
              <a:pPr eaLnBrk="0" hangingPunct="0">
                <a:defRPr/>
              </a:pPr>
              <a:t>‹#›</a:t>
            </a:fld>
            <a:endParaRPr lang="en-US" sz="900">
              <a:latin typeface="Times New Roman" pitchFamily="18" charset="0"/>
            </a:endParaRPr>
          </a:p>
        </p:txBody>
      </p:sp>
      <p:sp>
        <p:nvSpPr>
          <p:cNvPr id="8198" name="Line 6"/>
          <p:cNvSpPr>
            <a:spLocks noChangeShapeType="1"/>
          </p:cNvSpPr>
          <p:nvPr/>
        </p:nvSpPr>
        <p:spPr bwMode="auto">
          <a:xfrm>
            <a:off x="141288" y="6477000"/>
            <a:ext cx="8774112" cy="0"/>
          </a:xfrm>
          <a:prstGeom prst="line">
            <a:avLst/>
          </a:prstGeom>
          <a:noFill/>
          <a:ln w="12700">
            <a:solidFill>
              <a:srgbClr val="8B8B8B"/>
            </a:solidFill>
            <a:round/>
            <a:headEnd/>
            <a:tailEnd/>
          </a:ln>
          <a:effectLst/>
        </p:spPr>
        <p:txBody>
          <a:bodyPr wrap="none" anchor="ctr"/>
          <a:lstStyle/>
          <a:p>
            <a:pPr eaLnBrk="0" hangingPunct="0">
              <a:defRPr/>
            </a:pPr>
            <a:endParaRPr lang="en-US"/>
          </a:p>
        </p:txBody>
      </p:sp>
      <p:sp>
        <p:nvSpPr>
          <p:cNvPr id="8199" name="Line 7"/>
          <p:cNvSpPr>
            <a:spLocks noChangeShapeType="1"/>
          </p:cNvSpPr>
          <p:nvPr/>
        </p:nvSpPr>
        <p:spPr bwMode="auto">
          <a:xfrm flipV="1">
            <a:off x="8651875" y="1676400"/>
            <a:ext cx="0" cy="5029200"/>
          </a:xfrm>
          <a:prstGeom prst="line">
            <a:avLst/>
          </a:prstGeom>
          <a:noFill/>
          <a:ln w="12700">
            <a:solidFill>
              <a:srgbClr val="8B8B8B"/>
            </a:solidFill>
            <a:round/>
            <a:headEnd/>
            <a:tailEnd/>
          </a:ln>
          <a:effectLst/>
        </p:spPr>
        <p:txBody>
          <a:bodyPr wrap="none" anchor="ctr"/>
          <a:lstStyle/>
          <a:p>
            <a:pPr eaLnBrk="0" hangingPunct="0">
              <a:defRPr/>
            </a:pPr>
            <a:endParaRPr lang="en-US"/>
          </a:p>
        </p:txBody>
      </p:sp>
    </p:spTree>
  </p:cSld>
  <p:clrMap bg1="lt1" tx1="dk1" bg2="lt2" tx2="dk2" accent1="accent1" accent2="accent2" accent3="accent3" accent4="accent4" accent5="accent5" accent6="accent6" hlink="hlink" folHlink="folHlink"/>
  <p:sldLayoutIdLst>
    <p:sldLayoutId id="2147483668"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9" r:id="rId18"/>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50000"/>
        </a:spcBef>
        <a:spcAft>
          <a:spcPct val="0"/>
        </a:spcAft>
        <a:buClr>
          <a:srgbClr val="FF3F00"/>
        </a:buClr>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FF3F00"/>
        </a:buClr>
        <a:buSzPct val="100000"/>
        <a:buFont typeface="Symbol" pitchFamily="18" charset="2"/>
        <a:buChar char="·"/>
        <a:defRPr sz="2000">
          <a:solidFill>
            <a:schemeClr val="tx1"/>
          </a:solidFill>
          <a:latin typeface="+mn-lt"/>
        </a:defRPr>
      </a:lvl2pPr>
      <a:lvl3pPr marL="1143000" indent="-228600" algn="l" rtl="0" eaLnBrk="0" fontAlgn="base" hangingPunct="0">
        <a:spcBef>
          <a:spcPct val="20000"/>
        </a:spcBef>
        <a:spcAft>
          <a:spcPct val="0"/>
        </a:spcAft>
        <a:buClr>
          <a:srgbClr val="FF3F00"/>
        </a:buClr>
        <a:buChar char="–"/>
        <a:defRPr sz="2400">
          <a:solidFill>
            <a:schemeClr val="tx1"/>
          </a:solidFill>
          <a:latin typeface="+mn-lt"/>
        </a:defRPr>
      </a:lvl3pPr>
      <a:lvl4pPr marL="1562100" indent="-228600" algn="l" rtl="0" eaLnBrk="0" fontAlgn="base" hangingPunct="0">
        <a:spcBef>
          <a:spcPct val="20000"/>
        </a:spcBef>
        <a:spcAft>
          <a:spcPct val="0"/>
        </a:spcAft>
        <a:buClr>
          <a:srgbClr val="FF3F00"/>
        </a:buClr>
        <a:buChar char="»"/>
        <a:defRPr sz="1600">
          <a:solidFill>
            <a:schemeClr val="tx1"/>
          </a:solidFill>
          <a:latin typeface="+mn-lt"/>
        </a:defRPr>
      </a:lvl4pPr>
      <a:lvl5pPr marL="1981200" indent="-228600" algn="l" rtl="0" eaLnBrk="0" fontAlgn="base" hangingPunct="0">
        <a:spcBef>
          <a:spcPct val="20000"/>
        </a:spcBef>
        <a:spcAft>
          <a:spcPct val="0"/>
        </a:spcAft>
        <a:buClr>
          <a:srgbClr val="FF3F00"/>
        </a:buClr>
        <a:buChar char="»"/>
        <a:defRPr sz="1600">
          <a:solidFill>
            <a:schemeClr val="tx1"/>
          </a:solidFill>
          <a:latin typeface="+mn-lt"/>
        </a:defRPr>
      </a:lvl5pPr>
      <a:lvl6pPr marL="2438400" indent="-228600" algn="l" rtl="0" eaLnBrk="0" fontAlgn="base" hangingPunct="0">
        <a:spcBef>
          <a:spcPct val="20000"/>
        </a:spcBef>
        <a:spcAft>
          <a:spcPct val="0"/>
        </a:spcAft>
        <a:buClr>
          <a:srgbClr val="FF3F00"/>
        </a:buClr>
        <a:defRPr sz="1600">
          <a:solidFill>
            <a:schemeClr val="tx1"/>
          </a:solidFill>
          <a:latin typeface="+mn-lt"/>
        </a:defRPr>
      </a:lvl6pPr>
      <a:lvl7pPr marL="2895600" indent="-228600" algn="l" rtl="0" eaLnBrk="0" fontAlgn="base" hangingPunct="0">
        <a:spcBef>
          <a:spcPct val="20000"/>
        </a:spcBef>
        <a:spcAft>
          <a:spcPct val="0"/>
        </a:spcAft>
        <a:buClr>
          <a:srgbClr val="FF3F00"/>
        </a:buClr>
        <a:defRPr sz="1600">
          <a:solidFill>
            <a:schemeClr val="tx1"/>
          </a:solidFill>
          <a:latin typeface="+mn-lt"/>
        </a:defRPr>
      </a:lvl7pPr>
      <a:lvl8pPr marL="3352800" indent="-228600" algn="l" rtl="0" eaLnBrk="0" fontAlgn="base" hangingPunct="0">
        <a:spcBef>
          <a:spcPct val="20000"/>
        </a:spcBef>
        <a:spcAft>
          <a:spcPct val="0"/>
        </a:spcAft>
        <a:buClr>
          <a:srgbClr val="FF3F00"/>
        </a:buClr>
        <a:defRPr sz="1600">
          <a:solidFill>
            <a:schemeClr val="tx1"/>
          </a:solidFill>
          <a:latin typeface="+mn-lt"/>
        </a:defRPr>
      </a:lvl8pPr>
      <a:lvl9pPr marL="3810000" indent="-228600" algn="l" rtl="0" eaLnBrk="0" fontAlgn="base" hangingPunct="0">
        <a:spcBef>
          <a:spcPct val="20000"/>
        </a:spcBef>
        <a:spcAft>
          <a:spcPct val="0"/>
        </a:spcAft>
        <a:buClr>
          <a:srgbClr val="FF3F00"/>
        </a:buCl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Amanda.patin@sgs.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plantandsoil.unl.edu/croptechnology2005/UserFiles/Image/siteImages/CGEcycleLG.jpg" TargetMode="Externa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oleObject" Target="../embeddings/oleObject1.bin"/><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www.seedtechnology.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sgs.com/SEEDANDCROP" TargetMode="External"/><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C702147-7E65-4F60-B712-BEDAF55A1B7D}"/>
              </a:ext>
            </a:extLst>
          </p:cNvPr>
          <p:cNvSpPr>
            <a:spLocks noGrp="1" noChangeArrowheads="1"/>
          </p:cNvSpPr>
          <p:nvPr>
            <p:ph type="ctrTitle"/>
          </p:nvPr>
        </p:nvSpPr>
        <p:spPr bwMode="auto">
          <a:xfrm>
            <a:off x="533400" y="1524000"/>
            <a:ext cx="5076371"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dirty="0"/>
              <a:t>Transgenic Traits</a:t>
            </a:r>
          </a:p>
        </p:txBody>
      </p:sp>
      <p:sp>
        <p:nvSpPr>
          <p:cNvPr id="4099" name="Rectangle 4">
            <a:extLst>
              <a:ext uri="{FF2B5EF4-FFF2-40B4-BE49-F238E27FC236}">
                <a16:creationId xmlns:a16="http://schemas.microsoft.com/office/drawing/2014/main" id="{F062F65E-0415-4ED5-8451-AE7FF8ECCD6B}"/>
              </a:ext>
            </a:extLst>
          </p:cNvPr>
          <p:cNvSpPr>
            <a:spLocks noGrp="1" noChangeArrowheads="1"/>
          </p:cNvSpPr>
          <p:nvPr>
            <p:ph type="subTitle" idx="1"/>
          </p:nvPr>
        </p:nvSpPr>
        <p:spPr bwMode="auto">
          <a:xfrm>
            <a:off x="633185" y="2209800"/>
            <a:ext cx="4876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sz="3600" b="1" i="1" dirty="0"/>
              <a:t>Herbicide Bioassay</a:t>
            </a:r>
          </a:p>
        </p:txBody>
      </p:sp>
      <p:sp>
        <p:nvSpPr>
          <p:cNvPr id="5" name="Subtitle 5">
            <a:extLst>
              <a:ext uri="{FF2B5EF4-FFF2-40B4-BE49-F238E27FC236}">
                <a16:creationId xmlns:a16="http://schemas.microsoft.com/office/drawing/2014/main" id="{48CFD597-07A6-4317-8604-C26866AEE99E}"/>
              </a:ext>
            </a:extLst>
          </p:cNvPr>
          <p:cNvSpPr txBox="1">
            <a:spLocks/>
          </p:cNvSpPr>
          <p:nvPr/>
        </p:nvSpPr>
        <p:spPr bwMode="auto">
          <a:xfrm>
            <a:off x="1207346" y="2895600"/>
            <a:ext cx="3870285"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50000"/>
              </a:spcBef>
              <a:spcAft>
                <a:spcPct val="0"/>
              </a:spcAft>
              <a:buClr>
                <a:srgbClr val="FF3F00"/>
              </a:buClr>
              <a:buFont typeface="Wingdings" pitchFamily="2" charset="2"/>
              <a:buNone/>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FF3F00"/>
              </a:buClr>
              <a:buSzPct val="100000"/>
              <a:buFont typeface="Symbol" pitchFamily="18" charset="2"/>
              <a:buChar char="·"/>
              <a:defRPr sz="2000">
                <a:solidFill>
                  <a:schemeClr val="tx1"/>
                </a:solidFill>
                <a:latin typeface="+mn-lt"/>
              </a:defRPr>
            </a:lvl2pPr>
            <a:lvl3pPr marL="1143000" indent="-228600" algn="l" rtl="0" eaLnBrk="0" fontAlgn="base" hangingPunct="0">
              <a:spcBef>
                <a:spcPct val="20000"/>
              </a:spcBef>
              <a:spcAft>
                <a:spcPct val="0"/>
              </a:spcAft>
              <a:buClr>
                <a:srgbClr val="FF3F00"/>
              </a:buClr>
              <a:buChar char="–"/>
              <a:defRPr sz="2400">
                <a:solidFill>
                  <a:schemeClr val="tx1"/>
                </a:solidFill>
                <a:latin typeface="+mn-lt"/>
              </a:defRPr>
            </a:lvl3pPr>
            <a:lvl4pPr marL="1562100" indent="-228600" algn="l" rtl="0" eaLnBrk="0" fontAlgn="base" hangingPunct="0">
              <a:spcBef>
                <a:spcPct val="20000"/>
              </a:spcBef>
              <a:spcAft>
                <a:spcPct val="0"/>
              </a:spcAft>
              <a:buClr>
                <a:srgbClr val="FF3F00"/>
              </a:buClr>
              <a:buChar char="»"/>
              <a:defRPr sz="1600">
                <a:solidFill>
                  <a:schemeClr val="tx1"/>
                </a:solidFill>
                <a:latin typeface="+mn-lt"/>
              </a:defRPr>
            </a:lvl4pPr>
            <a:lvl5pPr marL="1981200" indent="-228600" algn="l" rtl="0" eaLnBrk="0" fontAlgn="base" hangingPunct="0">
              <a:spcBef>
                <a:spcPct val="20000"/>
              </a:spcBef>
              <a:spcAft>
                <a:spcPct val="0"/>
              </a:spcAft>
              <a:buClr>
                <a:srgbClr val="FF3F00"/>
              </a:buClr>
              <a:buChar char="»"/>
              <a:defRPr sz="1600">
                <a:solidFill>
                  <a:schemeClr val="tx1"/>
                </a:solidFill>
                <a:latin typeface="+mn-lt"/>
              </a:defRPr>
            </a:lvl5pPr>
            <a:lvl6pPr marL="2438400" indent="-228600" algn="l" rtl="0" eaLnBrk="0" fontAlgn="base" hangingPunct="0">
              <a:spcBef>
                <a:spcPct val="20000"/>
              </a:spcBef>
              <a:spcAft>
                <a:spcPct val="0"/>
              </a:spcAft>
              <a:buClr>
                <a:srgbClr val="FF3F00"/>
              </a:buClr>
              <a:defRPr sz="1600">
                <a:solidFill>
                  <a:schemeClr val="tx1"/>
                </a:solidFill>
                <a:latin typeface="+mn-lt"/>
              </a:defRPr>
            </a:lvl6pPr>
            <a:lvl7pPr marL="2895600" indent="-228600" algn="l" rtl="0" eaLnBrk="0" fontAlgn="base" hangingPunct="0">
              <a:spcBef>
                <a:spcPct val="20000"/>
              </a:spcBef>
              <a:spcAft>
                <a:spcPct val="0"/>
              </a:spcAft>
              <a:buClr>
                <a:srgbClr val="FF3F00"/>
              </a:buClr>
              <a:defRPr sz="1600">
                <a:solidFill>
                  <a:schemeClr val="tx1"/>
                </a:solidFill>
                <a:latin typeface="+mn-lt"/>
              </a:defRPr>
            </a:lvl7pPr>
            <a:lvl8pPr marL="3352800" indent="-228600" algn="l" rtl="0" eaLnBrk="0" fontAlgn="base" hangingPunct="0">
              <a:spcBef>
                <a:spcPct val="20000"/>
              </a:spcBef>
              <a:spcAft>
                <a:spcPct val="0"/>
              </a:spcAft>
              <a:buClr>
                <a:srgbClr val="FF3F00"/>
              </a:buClr>
              <a:defRPr sz="1600">
                <a:solidFill>
                  <a:schemeClr val="tx1"/>
                </a:solidFill>
                <a:latin typeface="+mn-lt"/>
              </a:defRPr>
            </a:lvl8pPr>
            <a:lvl9pPr marL="3810000" indent="-228600" algn="l" rtl="0" eaLnBrk="0" fontAlgn="base" hangingPunct="0">
              <a:spcBef>
                <a:spcPct val="20000"/>
              </a:spcBef>
              <a:spcAft>
                <a:spcPct val="0"/>
              </a:spcAft>
              <a:buClr>
                <a:srgbClr val="FF3F00"/>
              </a:buClr>
              <a:defRPr sz="1600">
                <a:solidFill>
                  <a:schemeClr val="tx1"/>
                </a:solidFill>
                <a:latin typeface="+mn-lt"/>
              </a:defRPr>
            </a:lvl9pPr>
          </a:lstStyle>
          <a:p>
            <a:pPr algn="ctr"/>
            <a:r>
              <a:rPr lang="en-US" kern="0" dirty="0"/>
              <a:t>March 2022</a:t>
            </a:r>
          </a:p>
          <a:p>
            <a:pPr algn="ctr"/>
            <a:r>
              <a:rPr lang="en-US" kern="0" dirty="0"/>
              <a:t> </a:t>
            </a:r>
          </a:p>
          <a:p>
            <a:pPr algn="ctr"/>
            <a:r>
              <a:rPr lang="en-US" kern="0" dirty="0"/>
              <a:t>Amanda Patin </a:t>
            </a:r>
          </a:p>
          <a:p>
            <a:pPr algn="ctr" eaLnBrk="1" hangingPunct="1">
              <a:spcBef>
                <a:spcPts val="600"/>
              </a:spcBef>
            </a:pPr>
            <a:r>
              <a:rPr lang="en-US" kern="0" dirty="0"/>
              <a:t>SGS North America, Inc.</a:t>
            </a:r>
          </a:p>
          <a:p>
            <a:pPr algn="ctr" eaLnBrk="1" hangingPunct="1">
              <a:spcBef>
                <a:spcPts val="600"/>
              </a:spcBef>
            </a:pPr>
            <a:r>
              <a:rPr lang="en-US" kern="0" dirty="0"/>
              <a:t>Brookings, South Dakota USA</a:t>
            </a:r>
          </a:p>
          <a:p>
            <a:pPr algn="ctr" eaLnBrk="1" hangingPunct="1">
              <a:spcBef>
                <a:spcPts val="600"/>
              </a:spcBef>
            </a:pPr>
            <a:r>
              <a:rPr lang="en-US" kern="0" dirty="0">
                <a:solidFill>
                  <a:srgbClr val="FF3F00"/>
                </a:solidFill>
                <a:hlinkClick r:id="rId2">
                  <a:extLst>
                    <a:ext uri="{A12FA001-AC4F-418D-AE19-62706E023703}">
                      <ahyp:hlinkClr xmlns:ahyp="http://schemas.microsoft.com/office/drawing/2018/hyperlinkcolor" val="tx"/>
                    </a:ext>
                  </a:extLst>
                </a:hlinkClick>
              </a:rPr>
              <a:t>amanda.patin@sgs.com</a:t>
            </a:r>
            <a:endParaRPr lang="en-US" kern="0" dirty="0">
              <a:solidFill>
                <a:srgbClr val="FF3F00"/>
              </a:solidFill>
            </a:endParaRPr>
          </a:p>
          <a:p>
            <a:pPr algn="ctr" eaLnBrk="1" hangingPunct="1">
              <a:spcBef>
                <a:spcPts val="600"/>
              </a:spcBef>
            </a:pPr>
            <a:r>
              <a:rPr lang="en-US" kern="0" dirty="0"/>
              <a:t>(605) 692-7611</a:t>
            </a:r>
          </a:p>
        </p:txBody>
      </p:sp>
      <p:pic>
        <p:nvPicPr>
          <p:cNvPr id="6" name="Picture 5" descr="Seeds_and_crops_Campaign_8_his-res.jpg">
            <a:extLst>
              <a:ext uri="{FF2B5EF4-FFF2-40B4-BE49-F238E27FC236}">
                <a16:creationId xmlns:a16="http://schemas.microsoft.com/office/drawing/2014/main" id="{59C11F9A-8943-4B2A-97F9-1CB29C0FF664}"/>
              </a:ext>
            </a:extLst>
          </p:cNvPr>
          <p:cNvPicPr>
            <a:picLocks noChangeAspect="1"/>
          </p:cNvPicPr>
          <p:nvPr/>
        </p:nvPicPr>
        <p:blipFill>
          <a:blip r:embed="rId3"/>
          <a:srcRect/>
          <a:stretch>
            <a:fillRect/>
          </a:stretch>
        </p:blipFill>
        <p:spPr bwMode="auto">
          <a:xfrm>
            <a:off x="5552006" y="571500"/>
            <a:ext cx="3454399" cy="5181600"/>
          </a:xfrm>
          <a:prstGeom prst="rect">
            <a:avLst/>
          </a:prstGeom>
          <a:noFill/>
          <a:ln w="9525">
            <a:noFill/>
            <a:miter lim="800000"/>
            <a:headEnd/>
            <a:tailEnd/>
          </a:ln>
        </p:spPr>
      </p:pic>
    </p:spTree>
    <p:extLst>
      <p:ext uri="{BB962C8B-B14F-4D97-AF65-F5344CB8AC3E}">
        <p14:creationId xmlns:p14="http://schemas.microsoft.com/office/powerpoint/2010/main" val="3493030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EEDE9CA-73BA-45E8-8220-F04F236EE767}"/>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Testing Methods</a:t>
            </a:r>
          </a:p>
        </p:txBody>
      </p:sp>
      <p:graphicFrame>
        <p:nvGraphicFramePr>
          <p:cNvPr id="201766" name="Group 38">
            <a:extLst>
              <a:ext uri="{FF2B5EF4-FFF2-40B4-BE49-F238E27FC236}">
                <a16:creationId xmlns:a16="http://schemas.microsoft.com/office/drawing/2014/main" id="{92771331-ADD7-453C-AD2C-07D69903C7A7}"/>
              </a:ext>
            </a:extLst>
          </p:cNvPr>
          <p:cNvGraphicFramePr>
            <a:graphicFrameLocks noGrp="1"/>
          </p:cNvGraphicFramePr>
          <p:nvPr>
            <p:ph idx="1"/>
          </p:nvPr>
        </p:nvGraphicFramePr>
        <p:xfrm>
          <a:off x="457200" y="1676400"/>
          <a:ext cx="7924800" cy="3348039"/>
        </p:xfrm>
        <a:graphic>
          <a:graphicData uri="http://schemas.openxmlformats.org/drawingml/2006/table">
            <a:tbl>
              <a:tblPr/>
              <a:tblGrid>
                <a:gridCol w="60198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tblGrid>
              <a:tr h="609600">
                <a:tc>
                  <a:txBody>
                    <a:bodyPr/>
                    <a:lstStyle/>
                    <a:p>
                      <a:pPr marL="0" marR="0" lvl="0" indent="0" algn="ctr" defTabSz="914400" rtl="0" eaLnBrk="0" fontAlgn="base" latinLnBrk="0" hangingPunct="0">
                        <a:lnSpc>
                          <a:spcPct val="100000"/>
                        </a:lnSpc>
                        <a:spcBef>
                          <a:spcPts val="600"/>
                        </a:spcBef>
                        <a:spcAft>
                          <a:spcPts val="600"/>
                        </a:spcAft>
                        <a:buClr>
                          <a:srgbClr val="FF3F00"/>
                        </a:buClr>
                        <a:buSzTx/>
                        <a:buFont typeface="Wingdings" pitchFamily="2" charset="2"/>
                        <a:buNone/>
                        <a:tabLst/>
                      </a:pPr>
                      <a:r>
                        <a:rPr kumimoji="0" lang="en-US" sz="2800" b="1" i="0" u="none" strike="noStrike" cap="none" normalizeH="0" baseline="0" dirty="0">
                          <a:ln>
                            <a:noFill/>
                          </a:ln>
                          <a:solidFill>
                            <a:schemeClr val="tx1"/>
                          </a:solidFill>
                          <a:effectLst/>
                          <a:latin typeface="Arial" charset="0"/>
                        </a:rPr>
                        <a:t>Method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ts val="600"/>
                        </a:spcAft>
                        <a:buClr>
                          <a:srgbClr val="FF3F00"/>
                        </a:buClr>
                        <a:buSzTx/>
                        <a:buFont typeface="Wingdings" pitchFamily="2" charset="2"/>
                        <a:buNone/>
                        <a:tabLst/>
                      </a:pPr>
                      <a:r>
                        <a:rPr kumimoji="0" lang="en-US" sz="2800" b="1" i="0" u="none" strike="noStrike" cap="none" normalizeH="0" baseline="0" dirty="0">
                          <a:ln>
                            <a:noFill/>
                          </a:ln>
                          <a:solidFill>
                            <a:schemeClr val="tx1"/>
                          </a:solidFill>
                          <a:effectLst/>
                          <a:latin typeface="Arial" charset="0"/>
                        </a:rPr>
                        <a:t>Tests for</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969963">
                <a:tc>
                  <a:txBody>
                    <a:bodyPr/>
                    <a:lstStyle/>
                    <a:p>
                      <a:pPr marL="0" marR="0" lvl="0" indent="0" algn="l" defTabSz="914400" rtl="0" eaLnBrk="0" fontAlgn="base" latinLnBrk="0" hangingPunct="0">
                        <a:lnSpc>
                          <a:spcPct val="100000"/>
                        </a:lnSpc>
                        <a:spcBef>
                          <a:spcPct val="50000"/>
                        </a:spcBef>
                        <a:spcAft>
                          <a:spcPct val="0"/>
                        </a:spcAft>
                        <a:buClr>
                          <a:srgbClr val="FF3F00"/>
                        </a:buClr>
                        <a:buSzTx/>
                        <a:buFont typeface="Wingdings" pitchFamily="2" charset="2"/>
                        <a:buNone/>
                        <a:tabLst/>
                      </a:pPr>
                      <a:r>
                        <a:rPr kumimoji="0" lang="en-US" sz="2800" b="0" i="0" u="none" strike="noStrike" cap="none" normalizeH="0" baseline="0" dirty="0" err="1">
                          <a:ln>
                            <a:noFill/>
                          </a:ln>
                          <a:solidFill>
                            <a:schemeClr val="tx1"/>
                          </a:solidFill>
                          <a:effectLst/>
                          <a:latin typeface="Arial" charset="0"/>
                        </a:rPr>
                        <a:t>PCR</a:t>
                      </a:r>
                      <a:r>
                        <a:rPr kumimoji="0" lang="en-US" sz="2800" b="0" i="0" u="none" strike="noStrike" cap="none" normalizeH="0" baseline="0" dirty="0">
                          <a:ln>
                            <a:noFill/>
                          </a:ln>
                          <a:solidFill>
                            <a:schemeClr val="tx1"/>
                          </a:solidFill>
                          <a:effectLst/>
                          <a:latin typeface="Arial" charset="0"/>
                        </a:rPr>
                        <a:t> - Polymerase Chain Reaction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FF3F00"/>
                        </a:buClr>
                        <a:buSzTx/>
                        <a:buFont typeface="Wingdings" pitchFamily="2" charset="2"/>
                        <a:buNone/>
                        <a:tabLst/>
                      </a:pPr>
                      <a:r>
                        <a:rPr kumimoji="0" lang="en-US" sz="2800" b="0" i="0" u="none" strike="noStrike" cap="none" normalizeH="0" baseline="0" dirty="0">
                          <a:ln>
                            <a:noFill/>
                          </a:ln>
                          <a:solidFill>
                            <a:schemeClr val="tx1"/>
                          </a:solidFill>
                          <a:effectLst/>
                          <a:latin typeface="Arial" charset="0"/>
                        </a:rPr>
                        <a:t>DNA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69963">
                <a:tc>
                  <a:txBody>
                    <a:bodyPr/>
                    <a:lstStyle/>
                    <a:p>
                      <a:pPr marL="0" marR="0" lvl="0" indent="0" algn="l" defTabSz="914400" rtl="0" eaLnBrk="0" fontAlgn="base" latinLnBrk="0" hangingPunct="0">
                        <a:lnSpc>
                          <a:spcPct val="100000"/>
                        </a:lnSpc>
                        <a:spcBef>
                          <a:spcPct val="50000"/>
                        </a:spcBef>
                        <a:spcAft>
                          <a:spcPct val="0"/>
                        </a:spcAft>
                        <a:buClr>
                          <a:srgbClr val="FF3F00"/>
                        </a:buClr>
                        <a:buSzTx/>
                        <a:buFont typeface="Wingdings" pitchFamily="2" charset="2"/>
                        <a:buNone/>
                        <a:tabLst/>
                      </a:pPr>
                      <a:r>
                        <a:rPr kumimoji="0" lang="en-US" sz="2800" b="0" i="0" u="none" strike="noStrike" cap="none" normalizeH="0" baseline="0" dirty="0">
                          <a:ln>
                            <a:noFill/>
                          </a:ln>
                          <a:solidFill>
                            <a:schemeClr val="tx1"/>
                          </a:solidFill>
                          <a:effectLst/>
                          <a:latin typeface="Arial" charset="0"/>
                        </a:rPr>
                        <a:t>ELISA - Antibody reaction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FF3F00"/>
                        </a:buClr>
                        <a:buSzTx/>
                        <a:buFont typeface="Wingdings" pitchFamily="2" charset="2"/>
                        <a:buNone/>
                        <a:tabLst/>
                      </a:pPr>
                      <a:r>
                        <a:rPr kumimoji="0" lang="en-US" sz="2800" b="0" i="0" u="none" strike="noStrike" cap="none" normalizeH="0" baseline="0" dirty="0">
                          <a:ln>
                            <a:noFill/>
                          </a:ln>
                          <a:solidFill>
                            <a:schemeClr val="tx1"/>
                          </a:solidFill>
                          <a:effectLst/>
                          <a:latin typeface="Arial" charset="0"/>
                        </a:rPr>
                        <a:t>Protein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98513">
                <a:tc>
                  <a:txBody>
                    <a:bodyPr/>
                    <a:lstStyle/>
                    <a:p>
                      <a:pPr marL="0" marR="0" lvl="0" indent="0" algn="l" defTabSz="914400" rtl="0" eaLnBrk="0" fontAlgn="base" latinLnBrk="0" hangingPunct="0">
                        <a:lnSpc>
                          <a:spcPct val="100000"/>
                        </a:lnSpc>
                        <a:spcBef>
                          <a:spcPct val="50000"/>
                        </a:spcBef>
                        <a:spcAft>
                          <a:spcPct val="0"/>
                        </a:spcAft>
                        <a:buClr>
                          <a:srgbClr val="FF3F00"/>
                        </a:buClr>
                        <a:buSzTx/>
                        <a:buFont typeface="Wingdings" pitchFamily="2" charset="2"/>
                        <a:buNone/>
                        <a:tabLst/>
                      </a:pPr>
                      <a:r>
                        <a:rPr kumimoji="0" lang="en-US" sz="2800" b="0" i="0" u="none" strike="noStrike" cap="none" normalizeH="0" baseline="0" dirty="0">
                          <a:ln>
                            <a:noFill/>
                          </a:ln>
                          <a:solidFill>
                            <a:schemeClr val="tx1"/>
                          </a:solidFill>
                          <a:effectLst/>
                          <a:latin typeface="Arial" charset="0"/>
                        </a:rPr>
                        <a:t>Herbicide Bioassay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FF3F00"/>
                        </a:buClr>
                        <a:buSzTx/>
                        <a:buFont typeface="Wingdings" pitchFamily="2" charset="2"/>
                        <a:buNone/>
                        <a:tabLst/>
                      </a:pPr>
                      <a:r>
                        <a:rPr kumimoji="0" lang="en-US" sz="2800" b="0" i="0" u="none" strike="noStrike" cap="none" normalizeH="0" baseline="0" dirty="0">
                          <a:ln>
                            <a:noFill/>
                          </a:ln>
                          <a:solidFill>
                            <a:schemeClr val="tx1"/>
                          </a:solidFill>
                          <a:effectLst/>
                          <a:latin typeface="Arial" charset="0"/>
                        </a:rPr>
                        <a:t>Trait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66386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6DD37-00A2-422F-887C-E8DCDE99B001}"/>
              </a:ext>
            </a:extLst>
          </p:cNvPr>
          <p:cNvSpPr>
            <a:spLocks noGrp="1"/>
          </p:cNvSpPr>
          <p:nvPr>
            <p:ph type="title"/>
          </p:nvPr>
        </p:nvSpPr>
        <p:spPr>
          <a:xfrm>
            <a:off x="1898650" y="381000"/>
            <a:ext cx="6611938" cy="914400"/>
          </a:xfrm>
        </p:spPr>
        <p:txBody>
          <a:bodyPr wrap="square" anchor="ctr">
            <a:normAutofit/>
          </a:bodyPr>
          <a:lstStyle/>
          <a:p>
            <a:r>
              <a:rPr lang="en-US"/>
              <a:t>Method Parameters</a:t>
            </a:r>
          </a:p>
        </p:txBody>
      </p:sp>
      <p:sp>
        <p:nvSpPr>
          <p:cNvPr id="3" name="Content Placeholder 2">
            <a:extLst>
              <a:ext uri="{FF2B5EF4-FFF2-40B4-BE49-F238E27FC236}">
                <a16:creationId xmlns:a16="http://schemas.microsoft.com/office/drawing/2014/main" id="{BD01958A-5E6F-4B57-8142-7F7D1F16899C}"/>
              </a:ext>
            </a:extLst>
          </p:cNvPr>
          <p:cNvSpPr>
            <a:spLocks noGrp="1"/>
          </p:cNvSpPr>
          <p:nvPr>
            <p:ph sz="half" idx="1"/>
          </p:nvPr>
        </p:nvSpPr>
        <p:spPr>
          <a:xfrm>
            <a:off x="849313" y="1412875"/>
            <a:ext cx="3760787" cy="4648200"/>
          </a:xfrm>
        </p:spPr>
        <p:txBody>
          <a:bodyPr wrap="square" anchor="t">
            <a:normAutofit/>
          </a:bodyPr>
          <a:lstStyle/>
          <a:p>
            <a:pPr marL="0" indent="0">
              <a:buNone/>
            </a:pPr>
            <a:endParaRPr lang="en-US" dirty="0"/>
          </a:p>
          <a:p>
            <a:r>
              <a:rPr lang="en-US" dirty="0"/>
              <a:t>Valid Method</a:t>
            </a:r>
          </a:p>
          <a:p>
            <a:r>
              <a:rPr lang="en-US" dirty="0"/>
              <a:t>Sample</a:t>
            </a:r>
          </a:p>
          <a:p>
            <a:r>
              <a:rPr lang="en-US" dirty="0"/>
              <a:t>Control Samples</a:t>
            </a:r>
          </a:p>
          <a:p>
            <a:r>
              <a:rPr lang="en-US" dirty="0"/>
              <a:t>Check Seed</a:t>
            </a:r>
          </a:p>
          <a:p>
            <a:pPr marL="0" indent="0">
              <a:buNone/>
            </a:pPr>
            <a:endParaRPr lang="en-US" dirty="0"/>
          </a:p>
        </p:txBody>
      </p:sp>
      <p:pic>
        <p:nvPicPr>
          <p:cNvPr id="6" name="Picture 5" descr="A picture containing person&#10;&#10;Description automatically generated">
            <a:extLst>
              <a:ext uri="{FF2B5EF4-FFF2-40B4-BE49-F238E27FC236}">
                <a16:creationId xmlns:a16="http://schemas.microsoft.com/office/drawing/2014/main" id="{62ACABBF-474E-4980-B77B-EE3537259B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17841"/>
          <a:stretch/>
        </p:blipFill>
        <p:spPr>
          <a:xfrm>
            <a:off x="4762500" y="1412875"/>
            <a:ext cx="3762375" cy="4648200"/>
          </a:xfrm>
          <a:prstGeom prst="rect">
            <a:avLst/>
          </a:prstGeom>
          <a:noFill/>
        </p:spPr>
      </p:pic>
    </p:spTree>
    <p:extLst>
      <p:ext uri="{BB962C8B-B14F-4D97-AF65-F5344CB8AC3E}">
        <p14:creationId xmlns:p14="http://schemas.microsoft.com/office/powerpoint/2010/main" val="4009673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A1218-30A4-481C-9CAD-1ECAAACBB2F0}"/>
              </a:ext>
            </a:extLst>
          </p:cNvPr>
          <p:cNvSpPr>
            <a:spLocks noGrp="1"/>
          </p:cNvSpPr>
          <p:nvPr>
            <p:ph type="title"/>
          </p:nvPr>
        </p:nvSpPr>
        <p:spPr>
          <a:xfrm>
            <a:off x="1981200" y="274638"/>
            <a:ext cx="6477000" cy="944562"/>
          </a:xfrm>
        </p:spPr>
        <p:txBody>
          <a:bodyPr/>
          <a:lstStyle/>
          <a:p>
            <a:r>
              <a:rPr lang="en-US" dirty="0"/>
              <a:t>Use a Valid Method</a:t>
            </a:r>
          </a:p>
        </p:txBody>
      </p:sp>
      <p:sp>
        <p:nvSpPr>
          <p:cNvPr id="4" name="Content Placeholder 3">
            <a:extLst>
              <a:ext uri="{FF2B5EF4-FFF2-40B4-BE49-F238E27FC236}">
                <a16:creationId xmlns:a16="http://schemas.microsoft.com/office/drawing/2014/main" id="{6B06FD59-837B-45AD-B5FC-5DB66CF7305E}"/>
              </a:ext>
            </a:extLst>
          </p:cNvPr>
          <p:cNvSpPr>
            <a:spLocks noGrp="1"/>
          </p:cNvSpPr>
          <p:nvPr>
            <p:ph sz="half" idx="2"/>
          </p:nvPr>
        </p:nvSpPr>
        <p:spPr>
          <a:xfrm>
            <a:off x="659074" y="1453356"/>
            <a:ext cx="4040188" cy="3951288"/>
          </a:xfrm>
        </p:spPr>
        <p:txBody>
          <a:bodyPr/>
          <a:lstStyle/>
          <a:p>
            <a:r>
              <a:rPr lang="en-US" dirty="0"/>
              <a:t>Reliable</a:t>
            </a:r>
          </a:p>
          <a:p>
            <a:r>
              <a:rPr lang="en-US" dirty="0"/>
              <a:t>Repeatable</a:t>
            </a:r>
          </a:p>
          <a:p>
            <a:r>
              <a:rPr lang="en-US" dirty="0"/>
              <a:t>Applicable</a:t>
            </a:r>
          </a:p>
          <a:p>
            <a:r>
              <a:rPr lang="en-US" dirty="0"/>
              <a:t>Use Appropriate Reference Materials</a:t>
            </a:r>
          </a:p>
          <a:p>
            <a:r>
              <a:rPr lang="en-US" dirty="0"/>
              <a:t>Rapid</a:t>
            </a:r>
          </a:p>
          <a:p>
            <a:r>
              <a:rPr lang="en-US" dirty="0"/>
              <a:t>Inexpensive</a:t>
            </a:r>
            <a:endParaRPr lang="en-US" i="1" dirty="0"/>
          </a:p>
          <a:p>
            <a:endParaRPr lang="en-US" dirty="0"/>
          </a:p>
        </p:txBody>
      </p:sp>
      <p:sp>
        <p:nvSpPr>
          <p:cNvPr id="6" name="Content Placeholder 5">
            <a:extLst>
              <a:ext uri="{FF2B5EF4-FFF2-40B4-BE49-F238E27FC236}">
                <a16:creationId xmlns:a16="http://schemas.microsoft.com/office/drawing/2014/main" id="{BB0D6FA8-88E6-453B-905D-808DD0CF0CB2}"/>
              </a:ext>
            </a:extLst>
          </p:cNvPr>
          <p:cNvSpPr>
            <a:spLocks noGrp="1"/>
          </p:cNvSpPr>
          <p:nvPr>
            <p:ph sz="quarter" idx="4"/>
          </p:nvPr>
        </p:nvSpPr>
        <p:spPr>
          <a:xfrm>
            <a:off x="3832380" y="1371600"/>
            <a:ext cx="3582988" cy="2763044"/>
          </a:xfrm>
        </p:spPr>
        <p:txBody>
          <a:bodyPr/>
          <a:lstStyle/>
          <a:p>
            <a:r>
              <a:rPr lang="en-US" dirty="0"/>
              <a:t>Properly Validated</a:t>
            </a:r>
          </a:p>
          <a:p>
            <a:pPr lvl="1"/>
            <a:r>
              <a:rPr lang="en-US" dirty="0"/>
              <a:t>Accuracy</a:t>
            </a:r>
          </a:p>
          <a:p>
            <a:pPr lvl="1"/>
            <a:r>
              <a:rPr lang="en-US" dirty="0"/>
              <a:t>Precision</a:t>
            </a:r>
          </a:p>
          <a:p>
            <a:pPr lvl="1"/>
            <a:r>
              <a:rPr lang="en-US" dirty="0"/>
              <a:t>Sensitivity</a:t>
            </a:r>
          </a:p>
          <a:p>
            <a:pPr lvl="1"/>
            <a:r>
              <a:rPr lang="en-US" dirty="0"/>
              <a:t>Specificity </a:t>
            </a:r>
          </a:p>
          <a:p>
            <a:pPr lvl="1"/>
            <a:r>
              <a:rPr lang="en-US" dirty="0"/>
              <a:t>Robustness</a:t>
            </a:r>
          </a:p>
          <a:p>
            <a:pPr lvl="1"/>
            <a:r>
              <a:rPr lang="en-US" dirty="0"/>
              <a:t>Ruggedness</a:t>
            </a:r>
          </a:p>
          <a:p>
            <a:pPr marL="0" indent="0">
              <a:buNone/>
            </a:pPr>
            <a:endParaRPr lang="en-US" i="1" dirty="0"/>
          </a:p>
        </p:txBody>
      </p:sp>
      <p:pic>
        <p:nvPicPr>
          <p:cNvPr id="8" name="Content Placeholder 11">
            <a:extLst>
              <a:ext uri="{FF2B5EF4-FFF2-40B4-BE49-F238E27FC236}">
                <a16:creationId xmlns:a16="http://schemas.microsoft.com/office/drawing/2014/main" id="{6D261AF0-4B9E-473D-B96D-12ED0E4BEC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196168" y="3200400"/>
            <a:ext cx="2438400" cy="3253702"/>
          </a:xfrm>
          <a:prstGeom prst="rect">
            <a:avLst/>
          </a:prstGeom>
          <a:noFill/>
          <a:ln w="9525">
            <a:noFill/>
            <a:miter lim="800000"/>
            <a:headEnd/>
            <a:tailEnd/>
          </a:ln>
        </p:spPr>
      </p:pic>
    </p:spTree>
    <p:extLst>
      <p:ext uri="{BB962C8B-B14F-4D97-AF65-F5344CB8AC3E}">
        <p14:creationId xmlns:p14="http://schemas.microsoft.com/office/powerpoint/2010/main" val="1111770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Obtaining the Sample</a:t>
            </a:r>
          </a:p>
        </p:txBody>
      </p:sp>
      <p:sp>
        <p:nvSpPr>
          <p:cNvPr id="3" name="Content Placeholder 2"/>
          <p:cNvSpPr>
            <a:spLocks noGrp="1"/>
          </p:cNvSpPr>
          <p:nvPr>
            <p:ph idx="1"/>
          </p:nvPr>
        </p:nvSpPr>
        <p:spPr>
          <a:xfrm>
            <a:off x="734219" y="1447800"/>
            <a:ext cx="7675562" cy="3235325"/>
          </a:xfrm>
        </p:spPr>
        <p:txBody>
          <a:bodyPr/>
          <a:lstStyle/>
          <a:p>
            <a:pPr marL="0" indent="0">
              <a:buClr>
                <a:srgbClr val="FF6600"/>
              </a:buClr>
              <a:buSzPct val="150000"/>
              <a:buNone/>
            </a:pPr>
            <a:r>
              <a:rPr lang="en-US" sz="2800" dirty="0"/>
              <a:t>No matter how accurately an analysis is made, it can show only the quality of the sample submitted.</a:t>
            </a:r>
          </a:p>
          <a:p>
            <a:pPr marL="0" indent="0">
              <a:buClr>
                <a:srgbClr val="FF6600"/>
              </a:buClr>
              <a:buSzPct val="150000"/>
              <a:buNone/>
            </a:pPr>
            <a:endParaRPr lang="en-US" sz="2800" dirty="0"/>
          </a:p>
          <a:p>
            <a:pPr lvl="1">
              <a:buClr>
                <a:srgbClr val="FF6600"/>
              </a:buClr>
              <a:buSzPct val="150000"/>
              <a:buFont typeface="Wingdings" pitchFamily="2" charset="2"/>
              <a:buChar char="§"/>
            </a:pPr>
            <a:r>
              <a:rPr lang="en-US" sz="2400" dirty="0"/>
              <a:t>Commonly an overlooked step in the process</a:t>
            </a:r>
          </a:p>
          <a:p>
            <a:pPr lvl="1">
              <a:buClr>
                <a:srgbClr val="FF6600"/>
              </a:buClr>
              <a:buSzPct val="150000"/>
              <a:buFont typeface="Wingdings" pitchFamily="2" charset="2"/>
              <a:buChar char="§"/>
            </a:pPr>
            <a:r>
              <a:rPr lang="en-US" sz="2400" dirty="0"/>
              <a:t>Properly trained sampler</a:t>
            </a:r>
          </a:p>
          <a:p>
            <a:pPr lvl="1"/>
            <a:endParaRPr lang="en-US" dirty="0"/>
          </a:p>
          <a:p>
            <a:pPr lvl="1"/>
            <a:endParaRPr lang="en-US" dirty="0"/>
          </a:p>
          <a:p>
            <a:pPr marL="457200" lvl="1" indent="0">
              <a:buNone/>
            </a:pPr>
            <a:endParaRPr lang="en-US" dirty="0"/>
          </a:p>
        </p:txBody>
      </p:sp>
      <p:pic>
        <p:nvPicPr>
          <p:cNvPr id="4" name="Picture 2" descr="C:\Users\aurelia_resines\Desktop\SGS 2011 C 069.jpg"/>
          <p:cNvPicPr>
            <a:picLocks noChangeAspect="1" noChangeArrowheads="1"/>
          </p:cNvPicPr>
          <p:nvPr/>
        </p:nvPicPr>
        <p:blipFill>
          <a:blip r:embed="rId2" cstate="print"/>
          <a:srcRect/>
          <a:stretch>
            <a:fillRect/>
          </a:stretch>
        </p:blipFill>
        <p:spPr bwMode="auto">
          <a:xfrm rot="5400000">
            <a:off x="6522571" y="4374029"/>
            <a:ext cx="2485302" cy="1662045"/>
          </a:xfrm>
          <a:prstGeom prst="rect">
            <a:avLst/>
          </a:prstGeom>
          <a:noFill/>
        </p:spPr>
      </p:pic>
    </p:spTree>
    <p:extLst>
      <p:ext uri="{BB962C8B-B14F-4D97-AF65-F5344CB8AC3E}">
        <p14:creationId xmlns:p14="http://schemas.microsoft.com/office/powerpoint/2010/main" val="1963120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D37C7-7091-40D3-AA70-37C249F9456C}"/>
              </a:ext>
            </a:extLst>
          </p:cNvPr>
          <p:cNvSpPr>
            <a:spLocks noGrp="1"/>
          </p:cNvSpPr>
          <p:nvPr>
            <p:ph type="title"/>
          </p:nvPr>
        </p:nvSpPr>
        <p:spPr>
          <a:xfrm>
            <a:off x="2133600" y="228600"/>
            <a:ext cx="5943600" cy="1143000"/>
          </a:xfrm>
        </p:spPr>
        <p:txBody>
          <a:bodyPr/>
          <a:lstStyle/>
          <a:p>
            <a:r>
              <a:rPr lang="en-US" dirty="0"/>
              <a:t>Use of a Good Control Sample </a:t>
            </a:r>
          </a:p>
        </p:txBody>
      </p:sp>
      <p:sp>
        <p:nvSpPr>
          <p:cNvPr id="4" name="Content Placeholder 3">
            <a:extLst>
              <a:ext uri="{FF2B5EF4-FFF2-40B4-BE49-F238E27FC236}">
                <a16:creationId xmlns:a16="http://schemas.microsoft.com/office/drawing/2014/main" id="{AE967F9F-84E1-4AD5-A64D-C585081F65D5}"/>
              </a:ext>
            </a:extLst>
          </p:cNvPr>
          <p:cNvSpPr>
            <a:spLocks noGrp="1"/>
          </p:cNvSpPr>
          <p:nvPr>
            <p:ph sz="half" idx="2"/>
          </p:nvPr>
        </p:nvSpPr>
        <p:spPr>
          <a:xfrm>
            <a:off x="457200" y="1828800"/>
            <a:ext cx="4800600" cy="3951288"/>
          </a:xfrm>
        </p:spPr>
        <p:txBody>
          <a:bodyPr/>
          <a:lstStyle/>
          <a:p>
            <a:r>
              <a:rPr lang="en-US" dirty="0"/>
              <a:t>Included with routine samples</a:t>
            </a:r>
          </a:p>
          <a:p>
            <a:r>
              <a:rPr lang="en-US" dirty="0"/>
              <a:t>Included in every test run</a:t>
            </a:r>
          </a:p>
          <a:p>
            <a:r>
              <a:rPr lang="en-US" dirty="0"/>
              <a:t>Should not be identified as control or check until test completion</a:t>
            </a:r>
          </a:p>
          <a:p>
            <a:r>
              <a:rPr lang="en-US" dirty="0"/>
              <a:t>If results fall outside of parameters a problem should be identified</a:t>
            </a:r>
          </a:p>
          <a:p>
            <a:endParaRPr lang="en-US" dirty="0"/>
          </a:p>
        </p:txBody>
      </p:sp>
      <p:pic>
        <p:nvPicPr>
          <p:cNvPr id="5" name="Content Placeholder 7">
            <a:extLst>
              <a:ext uri="{FF2B5EF4-FFF2-40B4-BE49-F238E27FC236}">
                <a16:creationId xmlns:a16="http://schemas.microsoft.com/office/drawing/2014/main" id="{647DD2E3-8305-499E-98D0-305D5A064C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103845" y="2438400"/>
            <a:ext cx="3550920" cy="2362830"/>
          </a:xfrm>
          <a:prstGeom prst="rect">
            <a:avLst/>
          </a:prstGeom>
          <a:noFill/>
          <a:ln w="9525">
            <a:noFill/>
            <a:miter lim="800000"/>
            <a:headEnd/>
            <a:tailEnd/>
          </a:ln>
        </p:spPr>
      </p:pic>
    </p:spTree>
    <p:extLst>
      <p:ext uri="{BB962C8B-B14F-4D97-AF65-F5344CB8AC3E}">
        <p14:creationId xmlns:p14="http://schemas.microsoft.com/office/powerpoint/2010/main" val="1917250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0FDA1-099E-4816-8AA7-C6DA717171DC}"/>
              </a:ext>
            </a:extLst>
          </p:cNvPr>
          <p:cNvSpPr>
            <a:spLocks noGrp="1"/>
          </p:cNvSpPr>
          <p:nvPr>
            <p:ph type="title"/>
          </p:nvPr>
        </p:nvSpPr>
        <p:spPr>
          <a:xfrm>
            <a:off x="2209800" y="169991"/>
            <a:ext cx="5181600" cy="1143000"/>
          </a:xfrm>
        </p:spPr>
        <p:txBody>
          <a:bodyPr/>
          <a:lstStyle/>
          <a:p>
            <a:r>
              <a:rPr lang="en-US" dirty="0"/>
              <a:t>Use of Control Samples</a:t>
            </a:r>
          </a:p>
        </p:txBody>
      </p:sp>
      <p:sp>
        <p:nvSpPr>
          <p:cNvPr id="3" name="Text Placeholder 2">
            <a:extLst>
              <a:ext uri="{FF2B5EF4-FFF2-40B4-BE49-F238E27FC236}">
                <a16:creationId xmlns:a16="http://schemas.microsoft.com/office/drawing/2014/main" id="{5E953E43-18B5-4962-9312-40202FB69497}"/>
              </a:ext>
            </a:extLst>
          </p:cNvPr>
          <p:cNvSpPr>
            <a:spLocks noGrp="1"/>
          </p:cNvSpPr>
          <p:nvPr>
            <p:ph type="body" idx="1"/>
          </p:nvPr>
        </p:nvSpPr>
        <p:spPr>
          <a:xfrm>
            <a:off x="531811" y="1312991"/>
            <a:ext cx="4079517" cy="639762"/>
          </a:xfrm>
        </p:spPr>
        <p:txBody>
          <a:bodyPr/>
          <a:lstStyle/>
          <a:p>
            <a:r>
              <a:rPr lang="en-US" dirty="0"/>
              <a:t>Herbicide Bioassay</a:t>
            </a:r>
          </a:p>
        </p:txBody>
      </p:sp>
      <p:sp>
        <p:nvSpPr>
          <p:cNvPr id="4" name="Content Placeholder 3">
            <a:extLst>
              <a:ext uri="{FF2B5EF4-FFF2-40B4-BE49-F238E27FC236}">
                <a16:creationId xmlns:a16="http://schemas.microsoft.com/office/drawing/2014/main" id="{9B00C8F8-9758-4C0E-9B94-AD567568A32F}"/>
              </a:ext>
            </a:extLst>
          </p:cNvPr>
          <p:cNvSpPr>
            <a:spLocks noGrp="1"/>
          </p:cNvSpPr>
          <p:nvPr>
            <p:ph sz="half" idx="2"/>
          </p:nvPr>
        </p:nvSpPr>
        <p:spPr>
          <a:xfrm>
            <a:off x="458788" y="1952753"/>
            <a:ext cx="4040188" cy="1143000"/>
          </a:xfrm>
        </p:spPr>
        <p:txBody>
          <a:bodyPr/>
          <a:lstStyle/>
          <a:p>
            <a:r>
              <a:rPr lang="en-US" dirty="0"/>
              <a:t>Control required for trait evaluation both positive and negative </a:t>
            </a:r>
          </a:p>
        </p:txBody>
      </p:sp>
      <p:sp>
        <p:nvSpPr>
          <p:cNvPr id="6" name="Content Placeholder 5">
            <a:extLst>
              <a:ext uri="{FF2B5EF4-FFF2-40B4-BE49-F238E27FC236}">
                <a16:creationId xmlns:a16="http://schemas.microsoft.com/office/drawing/2014/main" id="{42641EB9-4102-492E-84BC-F6FBF37EB0A2}"/>
              </a:ext>
            </a:extLst>
          </p:cNvPr>
          <p:cNvSpPr>
            <a:spLocks noGrp="1"/>
          </p:cNvSpPr>
          <p:nvPr>
            <p:ph sz="quarter" idx="4"/>
          </p:nvPr>
        </p:nvSpPr>
        <p:spPr>
          <a:xfrm>
            <a:off x="4662228" y="1648670"/>
            <a:ext cx="4041775" cy="4524247"/>
          </a:xfrm>
        </p:spPr>
        <p:txBody>
          <a:bodyPr/>
          <a:lstStyle/>
          <a:p>
            <a:r>
              <a:rPr lang="en-US" dirty="0"/>
              <a:t>Check samples:</a:t>
            </a:r>
          </a:p>
          <a:p>
            <a:pPr lvl="1"/>
            <a:r>
              <a:rPr lang="en-US" dirty="0"/>
              <a:t>Essential to assure test accuracy</a:t>
            </a:r>
          </a:p>
          <a:p>
            <a:pPr lvl="1"/>
            <a:r>
              <a:rPr lang="en-US" dirty="0"/>
              <a:t>Limit liability</a:t>
            </a:r>
          </a:p>
          <a:p>
            <a:pPr lvl="1"/>
            <a:r>
              <a:rPr lang="en-US" dirty="0"/>
              <a:t>Exposed to same conditions</a:t>
            </a:r>
          </a:p>
          <a:p>
            <a:pPr lvl="1"/>
            <a:r>
              <a:rPr lang="en-US" dirty="0"/>
              <a:t>Internal quality control to enable analysts to detect variation in a test procedure</a:t>
            </a:r>
          </a:p>
          <a:p>
            <a:pPr lvl="1"/>
            <a:endParaRPr lang="en-US" dirty="0"/>
          </a:p>
          <a:p>
            <a:pPr lvl="1"/>
            <a:endParaRPr lang="en-US" dirty="0"/>
          </a:p>
          <a:p>
            <a:pPr lvl="1"/>
            <a:endParaRPr lang="en-US" dirty="0"/>
          </a:p>
        </p:txBody>
      </p:sp>
      <p:sp>
        <p:nvSpPr>
          <p:cNvPr id="7" name="Content Placeholder 3">
            <a:extLst>
              <a:ext uri="{FF2B5EF4-FFF2-40B4-BE49-F238E27FC236}">
                <a16:creationId xmlns:a16="http://schemas.microsoft.com/office/drawing/2014/main" id="{3A61889F-D5F0-432B-B1DA-2C4D3AE741D0}"/>
              </a:ext>
            </a:extLst>
          </p:cNvPr>
          <p:cNvSpPr txBox="1">
            <a:spLocks/>
          </p:cNvSpPr>
          <p:nvPr/>
        </p:nvSpPr>
        <p:spPr bwMode="auto">
          <a:xfrm>
            <a:off x="427704" y="3810000"/>
            <a:ext cx="4040188" cy="9428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buClr>
                <a:srgbClr val="FF3F00"/>
              </a:buClr>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FF3F00"/>
              </a:buClr>
              <a:buSzPct val="100000"/>
              <a:buFont typeface="Symbol" pitchFamily="18" charset="2"/>
              <a:buChar char="·"/>
              <a:defRPr sz="2000">
                <a:solidFill>
                  <a:schemeClr val="tx1"/>
                </a:solidFill>
                <a:latin typeface="+mn-lt"/>
              </a:defRPr>
            </a:lvl2pPr>
            <a:lvl3pPr marL="1143000" indent="-228600" algn="l" rtl="0" eaLnBrk="0" fontAlgn="base" hangingPunct="0">
              <a:spcBef>
                <a:spcPct val="20000"/>
              </a:spcBef>
              <a:spcAft>
                <a:spcPct val="0"/>
              </a:spcAft>
              <a:buClr>
                <a:srgbClr val="FF3F00"/>
              </a:buClr>
              <a:buChar char="–"/>
              <a:defRPr sz="1800">
                <a:solidFill>
                  <a:schemeClr val="tx1"/>
                </a:solidFill>
                <a:latin typeface="+mn-lt"/>
              </a:defRPr>
            </a:lvl3pPr>
            <a:lvl4pPr marL="1562100" indent="-228600" algn="l" rtl="0" eaLnBrk="0" fontAlgn="base" hangingPunct="0">
              <a:spcBef>
                <a:spcPct val="20000"/>
              </a:spcBef>
              <a:spcAft>
                <a:spcPct val="0"/>
              </a:spcAft>
              <a:buClr>
                <a:srgbClr val="FF3F00"/>
              </a:buClr>
              <a:buChar char="»"/>
              <a:defRPr sz="1600">
                <a:solidFill>
                  <a:schemeClr val="tx1"/>
                </a:solidFill>
                <a:latin typeface="+mn-lt"/>
              </a:defRPr>
            </a:lvl4pPr>
            <a:lvl5pPr marL="1981200" indent="-228600" algn="l" rtl="0" eaLnBrk="0" fontAlgn="base" hangingPunct="0">
              <a:spcBef>
                <a:spcPct val="20000"/>
              </a:spcBef>
              <a:spcAft>
                <a:spcPct val="0"/>
              </a:spcAft>
              <a:buClr>
                <a:srgbClr val="FF3F00"/>
              </a:buClr>
              <a:buChar char="»"/>
              <a:defRPr sz="1600">
                <a:solidFill>
                  <a:schemeClr val="tx1"/>
                </a:solidFill>
                <a:latin typeface="+mn-lt"/>
              </a:defRPr>
            </a:lvl5pPr>
            <a:lvl6pPr marL="2438400" indent="-228600" algn="l" rtl="0" eaLnBrk="0" fontAlgn="base" hangingPunct="0">
              <a:spcBef>
                <a:spcPct val="20000"/>
              </a:spcBef>
              <a:spcAft>
                <a:spcPct val="0"/>
              </a:spcAft>
              <a:buClr>
                <a:srgbClr val="FF3F00"/>
              </a:buClr>
              <a:defRPr sz="1600">
                <a:solidFill>
                  <a:schemeClr val="tx1"/>
                </a:solidFill>
                <a:latin typeface="+mn-lt"/>
              </a:defRPr>
            </a:lvl6pPr>
            <a:lvl7pPr marL="2895600" indent="-228600" algn="l" rtl="0" eaLnBrk="0" fontAlgn="base" hangingPunct="0">
              <a:spcBef>
                <a:spcPct val="20000"/>
              </a:spcBef>
              <a:spcAft>
                <a:spcPct val="0"/>
              </a:spcAft>
              <a:buClr>
                <a:srgbClr val="FF3F00"/>
              </a:buClr>
              <a:defRPr sz="1600">
                <a:solidFill>
                  <a:schemeClr val="tx1"/>
                </a:solidFill>
                <a:latin typeface="+mn-lt"/>
              </a:defRPr>
            </a:lvl7pPr>
            <a:lvl8pPr marL="3352800" indent="-228600" algn="l" rtl="0" eaLnBrk="0" fontAlgn="base" hangingPunct="0">
              <a:spcBef>
                <a:spcPct val="20000"/>
              </a:spcBef>
              <a:spcAft>
                <a:spcPct val="0"/>
              </a:spcAft>
              <a:buClr>
                <a:srgbClr val="FF3F00"/>
              </a:buClr>
              <a:defRPr sz="1600">
                <a:solidFill>
                  <a:schemeClr val="tx1"/>
                </a:solidFill>
                <a:latin typeface="+mn-lt"/>
              </a:defRPr>
            </a:lvl8pPr>
            <a:lvl9pPr marL="3810000" indent="-228600" algn="l" rtl="0" eaLnBrk="0" fontAlgn="base" hangingPunct="0">
              <a:spcBef>
                <a:spcPct val="20000"/>
              </a:spcBef>
              <a:spcAft>
                <a:spcPct val="0"/>
              </a:spcAft>
              <a:buClr>
                <a:srgbClr val="FF3F00"/>
              </a:buClr>
              <a:defRPr sz="1600">
                <a:solidFill>
                  <a:schemeClr val="tx1"/>
                </a:solidFill>
                <a:latin typeface="+mn-lt"/>
              </a:defRPr>
            </a:lvl9pPr>
          </a:lstStyle>
          <a:p>
            <a:endParaRPr lang="en-US" dirty="0"/>
          </a:p>
        </p:txBody>
      </p:sp>
      <p:sp>
        <p:nvSpPr>
          <p:cNvPr id="8" name="Content Placeholder 3">
            <a:extLst>
              <a:ext uri="{FF2B5EF4-FFF2-40B4-BE49-F238E27FC236}">
                <a16:creationId xmlns:a16="http://schemas.microsoft.com/office/drawing/2014/main" id="{3FE425DA-701E-4BB0-8FA6-DF1725E9B85B}"/>
              </a:ext>
            </a:extLst>
          </p:cNvPr>
          <p:cNvSpPr txBox="1">
            <a:spLocks/>
          </p:cNvSpPr>
          <p:nvPr/>
        </p:nvSpPr>
        <p:spPr bwMode="auto">
          <a:xfrm>
            <a:off x="421265" y="3762248"/>
            <a:ext cx="4040188" cy="9428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buClr>
                <a:srgbClr val="FF3F00"/>
              </a:buClr>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FF3F00"/>
              </a:buClr>
              <a:buSzPct val="100000"/>
              <a:buFont typeface="Symbol" pitchFamily="18" charset="2"/>
              <a:buChar char="·"/>
              <a:defRPr sz="2000">
                <a:solidFill>
                  <a:schemeClr val="tx1"/>
                </a:solidFill>
                <a:latin typeface="+mn-lt"/>
              </a:defRPr>
            </a:lvl2pPr>
            <a:lvl3pPr marL="1143000" indent="-228600" algn="l" rtl="0" eaLnBrk="0" fontAlgn="base" hangingPunct="0">
              <a:spcBef>
                <a:spcPct val="20000"/>
              </a:spcBef>
              <a:spcAft>
                <a:spcPct val="0"/>
              </a:spcAft>
              <a:buClr>
                <a:srgbClr val="FF3F00"/>
              </a:buClr>
              <a:buChar char="–"/>
              <a:defRPr sz="1800">
                <a:solidFill>
                  <a:schemeClr val="tx1"/>
                </a:solidFill>
                <a:latin typeface="+mn-lt"/>
              </a:defRPr>
            </a:lvl3pPr>
            <a:lvl4pPr marL="1562100" indent="-228600" algn="l" rtl="0" eaLnBrk="0" fontAlgn="base" hangingPunct="0">
              <a:spcBef>
                <a:spcPct val="20000"/>
              </a:spcBef>
              <a:spcAft>
                <a:spcPct val="0"/>
              </a:spcAft>
              <a:buClr>
                <a:srgbClr val="FF3F00"/>
              </a:buClr>
              <a:buChar char="»"/>
              <a:defRPr sz="1600">
                <a:solidFill>
                  <a:schemeClr val="tx1"/>
                </a:solidFill>
                <a:latin typeface="+mn-lt"/>
              </a:defRPr>
            </a:lvl4pPr>
            <a:lvl5pPr marL="1981200" indent="-228600" algn="l" rtl="0" eaLnBrk="0" fontAlgn="base" hangingPunct="0">
              <a:spcBef>
                <a:spcPct val="20000"/>
              </a:spcBef>
              <a:spcAft>
                <a:spcPct val="0"/>
              </a:spcAft>
              <a:buClr>
                <a:srgbClr val="FF3F00"/>
              </a:buClr>
              <a:buChar char="»"/>
              <a:defRPr sz="1600">
                <a:solidFill>
                  <a:schemeClr val="tx1"/>
                </a:solidFill>
                <a:latin typeface="+mn-lt"/>
              </a:defRPr>
            </a:lvl5pPr>
            <a:lvl6pPr marL="2438400" indent="-228600" algn="l" rtl="0" eaLnBrk="0" fontAlgn="base" hangingPunct="0">
              <a:spcBef>
                <a:spcPct val="20000"/>
              </a:spcBef>
              <a:spcAft>
                <a:spcPct val="0"/>
              </a:spcAft>
              <a:buClr>
                <a:srgbClr val="FF3F00"/>
              </a:buClr>
              <a:defRPr sz="1600">
                <a:solidFill>
                  <a:schemeClr val="tx1"/>
                </a:solidFill>
                <a:latin typeface="+mn-lt"/>
              </a:defRPr>
            </a:lvl6pPr>
            <a:lvl7pPr marL="2895600" indent="-228600" algn="l" rtl="0" eaLnBrk="0" fontAlgn="base" hangingPunct="0">
              <a:spcBef>
                <a:spcPct val="20000"/>
              </a:spcBef>
              <a:spcAft>
                <a:spcPct val="0"/>
              </a:spcAft>
              <a:buClr>
                <a:srgbClr val="FF3F00"/>
              </a:buClr>
              <a:defRPr sz="1600">
                <a:solidFill>
                  <a:schemeClr val="tx1"/>
                </a:solidFill>
                <a:latin typeface="+mn-lt"/>
              </a:defRPr>
            </a:lvl7pPr>
            <a:lvl8pPr marL="3352800" indent="-228600" algn="l" rtl="0" eaLnBrk="0" fontAlgn="base" hangingPunct="0">
              <a:spcBef>
                <a:spcPct val="20000"/>
              </a:spcBef>
              <a:spcAft>
                <a:spcPct val="0"/>
              </a:spcAft>
              <a:buClr>
                <a:srgbClr val="FF3F00"/>
              </a:buClr>
              <a:defRPr sz="1600">
                <a:solidFill>
                  <a:schemeClr val="tx1"/>
                </a:solidFill>
                <a:latin typeface="+mn-lt"/>
              </a:defRPr>
            </a:lvl8pPr>
            <a:lvl9pPr marL="3810000" indent="-228600" algn="l" rtl="0" eaLnBrk="0" fontAlgn="base" hangingPunct="0">
              <a:spcBef>
                <a:spcPct val="20000"/>
              </a:spcBef>
              <a:spcAft>
                <a:spcPct val="0"/>
              </a:spcAft>
              <a:buClr>
                <a:srgbClr val="FF3F00"/>
              </a:buClr>
              <a:defRPr sz="1600">
                <a:solidFill>
                  <a:schemeClr val="tx1"/>
                </a:solidFill>
                <a:latin typeface="+mn-lt"/>
              </a:defRPr>
            </a:lvl9pPr>
          </a:lstStyle>
          <a:p>
            <a:endParaRPr lang="en-US" dirty="0"/>
          </a:p>
        </p:txBody>
      </p:sp>
      <p:pic>
        <p:nvPicPr>
          <p:cNvPr id="9" name="Picture 6" descr="slide #11">
            <a:extLst>
              <a:ext uri="{FF2B5EF4-FFF2-40B4-BE49-F238E27FC236}">
                <a16:creationId xmlns:a16="http://schemas.microsoft.com/office/drawing/2014/main" id="{27DB1A66-60DB-4E40-843E-B979581071AD}"/>
              </a:ext>
            </a:extLst>
          </p:cNvPr>
          <p:cNvPicPr>
            <a:picLocks noChangeAspect="1" noChangeArrowheads="1"/>
          </p:cNvPicPr>
          <p:nvPr/>
        </p:nvPicPr>
        <p:blipFill>
          <a:blip r:embed="rId2"/>
          <a:srcRect/>
          <a:stretch>
            <a:fillRect/>
          </a:stretch>
        </p:blipFill>
        <p:spPr bwMode="auto">
          <a:xfrm>
            <a:off x="6705600" y="5091858"/>
            <a:ext cx="1806104" cy="1184271"/>
          </a:xfrm>
          <a:prstGeom prst="rect">
            <a:avLst/>
          </a:prstGeom>
          <a:noFill/>
          <a:ln w="9525">
            <a:noFill/>
            <a:miter lim="800000"/>
            <a:headEnd/>
            <a:tailEnd/>
          </a:ln>
        </p:spPr>
      </p:pic>
      <p:pic>
        <p:nvPicPr>
          <p:cNvPr id="10" name="Picture 1029" descr="slide #7">
            <a:extLst>
              <a:ext uri="{FF2B5EF4-FFF2-40B4-BE49-F238E27FC236}">
                <a16:creationId xmlns:a16="http://schemas.microsoft.com/office/drawing/2014/main" id="{4BEF1EA0-FC80-45E7-9EB0-D9240C82FEF5}"/>
              </a:ext>
            </a:extLst>
          </p:cNvPr>
          <p:cNvPicPr>
            <a:picLocks noChangeAspect="1" noChangeArrowheads="1"/>
          </p:cNvPicPr>
          <p:nvPr/>
        </p:nvPicPr>
        <p:blipFill>
          <a:blip r:embed="rId3"/>
          <a:srcRect/>
          <a:stretch>
            <a:fillRect/>
          </a:stretch>
        </p:blipFill>
        <p:spPr bwMode="auto">
          <a:xfrm>
            <a:off x="531811" y="3505200"/>
            <a:ext cx="4236567" cy="2833558"/>
          </a:xfrm>
          <a:prstGeom prst="rect">
            <a:avLst/>
          </a:prstGeom>
          <a:noFill/>
          <a:ln w="9525">
            <a:noFill/>
            <a:miter lim="800000"/>
            <a:headEnd/>
            <a:tailEnd/>
          </a:ln>
        </p:spPr>
      </p:pic>
    </p:spTree>
    <p:extLst>
      <p:ext uri="{BB962C8B-B14F-4D97-AF65-F5344CB8AC3E}">
        <p14:creationId xmlns:p14="http://schemas.microsoft.com/office/powerpoint/2010/main" val="1346533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30C7B9D-EF0A-43F2-8599-61B3AD6E61FA}"/>
              </a:ext>
            </a:extLst>
          </p:cNvPr>
          <p:cNvSpPr>
            <a:spLocks noGrp="1" noChangeArrowheads="1"/>
          </p:cNvSpPr>
          <p:nvPr>
            <p:ph type="title"/>
          </p:nvPr>
        </p:nvSpPr>
        <p:spPr>
          <a:xfrm>
            <a:off x="1905000" y="533400"/>
            <a:ext cx="6629400" cy="812800"/>
          </a:xfrm>
        </p:spPr>
        <p:txBody>
          <a:bodyPr/>
          <a:lstStyle/>
          <a:p>
            <a:r>
              <a:rPr lang="en-US" altLang="en-US" dirty="0"/>
              <a:t>Herbicide Bioassay </a:t>
            </a:r>
            <a:r>
              <a:rPr lang="en-US" dirty="0"/>
              <a:t>Positive and Negative Check Seeds</a:t>
            </a:r>
            <a:endParaRPr lang="en-US" altLang="en-US" dirty="0"/>
          </a:p>
        </p:txBody>
      </p:sp>
      <p:sp>
        <p:nvSpPr>
          <p:cNvPr id="6147" name="Rectangle 3">
            <a:extLst>
              <a:ext uri="{FF2B5EF4-FFF2-40B4-BE49-F238E27FC236}">
                <a16:creationId xmlns:a16="http://schemas.microsoft.com/office/drawing/2014/main" id="{DC627A36-85D6-43DA-9AEA-789E43894332}"/>
              </a:ext>
            </a:extLst>
          </p:cNvPr>
          <p:cNvSpPr>
            <a:spLocks noGrp="1" noChangeArrowheads="1"/>
          </p:cNvSpPr>
          <p:nvPr>
            <p:ph idx="1"/>
          </p:nvPr>
        </p:nvSpPr>
        <p:spPr>
          <a:xfrm>
            <a:off x="877536" y="1508869"/>
            <a:ext cx="7696200" cy="2529767"/>
          </a:xfrm>
        </p:spPr>
        <p:txBody>
          <a:bodyPr/>
          <a:lstStyle/>
          <a:p>
            <a:pPr marL="0" indent="0">
              <a:lnSpc>
                <a:spcPct val="90000"/>
              </a:lnSpc>
              <a:buNone/>
            </a:pPr>
            <a:r>
              <a:rPr lang="en-US" altLang="en-US" dirty="0"/>
              <a:t>Bioassay – a test using seed or seedling to determine chemical toxicity (or tolerance to) a herbicide  </a:t>
            </a:r>
          </a:p>
          <a:p>
            <a:pPr>
              <a:lnSpc>
                <a:spcPct val="90000"/>
              </a:lnSpc>
            </a:pPr>
            <a:r>
              <a:rPr lang="en-US" altLang="en-US" dirty="0"/>
              <a:t>Positive - Tolerant Seed – seed having the desired tolerance</a:t>
            </a:r>
          </a:p>
          <a:p>
            <a:pPr>
              <a:lnSpc>
                <a:spcPct val="90000"/>
              </a:lnSpc>
            </a:pPr>
            <a:r>
              <a:rPr lang="en-US" altLang="en-US" dirty="0"/>
              <a:t>Negative - Non-Tolerant Seed – seed that does not have desired tolerance</a:t>
            </a:r>
          </a:p>
          <a:p>
            <a:pPr>
              <a:lnSpc>
                <a:spcPct val="90000"/>
              </a:lnSpc>
              <a:buFont typeface="Wingdings" panose="05000000000000000000" pitchFamily="2" charset="2"/>
              <a:buNone/>
            </a:pPr>
            <a:endParaRPr lang="en-US" altLang="en-US" b="1" dirty="0"/>
          </a:p>
          <a:p>
            <a:pPr>
              <a:lnSpc>
                <a:spcPct val="90000"/>
              </a:lnSpc>
              <a:buFont typeface="Wingdings" panose="05000000000000000000" pitchFamily="2" charset="2"/>
              <a:buNone/>
            </a:pPr>
            <a:endParaRPr lang="en-US" altLang="en-US" sz="2489" b="1" dirty="0"/>
          </a:p>
        </p:txBody>
      </p:sp>
      <p:pic>
        <p:nvPicPr>
          <p:cNvPr id="4" name="Picture 6" descr="slide #12">
            <a:extLst>
              <a:ext uri="{FF2B5EF4-FFF2-40B4-BE49-F238E27FC236}">
                <a16:creationId xmlns:a16="http://schemas.microsoft.com/office/drawing/2014/main" id="{C300DD52-27EC-4BFE-9D03-185864BC7E46}"/>
              </a:ext>
            </a:extLst>
          </p:cNvPr>
          <p:cNvPicPr>
            <a:picLocks noChangeAspect="1" noChangeArrowheads="1"/>
          </p:cNvPicPr>
          <p:nvPr/>
        </p:nvPicPr>
        <p:blipFill>
          <a:blip r:embed="rId2"/>
          <a:srcRect/>
          <a:stretch>
            <a:fillRect/>
          </a:stretch>
        </p:blipFill>
        <p:spPr bwMode="auto">
          <a:xfrm>
            <a:off x="1267709" y="4096947"/>
            <a:ext cx="3496027" cy="2270833"/>
          </a:xfrm>
          <a:prstGeom prst="rect">
            <a:avLst/>
          </a:prstGeom>
          <a:noFill/>
          <a:ln w="9525">
            <a:noFill/>
            <a:miter lim="800000"/>
            <a:headEnd/>
            <a:tailEnd/>
          </a:ln>
        </p:spPr>
      </p:pic>
      <p:pic>
        <p:nvPicPr>
          <p:cNvPr id="5" name="Picture 1030" descr="PDRM0013">
            <a:extLst>
              <a:ext uri="{FF2B5EF4-FFF2-40B4-BE49-F238E27FC236}">
                <a16:creationId xmlns:a16="http://schemas.microsoft.com/office/drawing/2014/main" id="{3F7356FA-3E5B-424A-BFD4-C209FF31556C}"/>
              </a:ext>
            </a:extLst>
          </p:cNvPr>
          <p:cNvPicPr>
            <a:picLocks noChangeAspect="1" noChangeArrowheads="1"/>
          </p:cNvPicPr>
          <p:nvPr/>
        </p:nvPicPr>
        <p:blipFill>
          <a:blip r:embed="rId3"/>
          <a:srcRect l="3001" t="9596" r="3001" b="4797"/>
          <a:stretch>
            <a:fillRect/>
          </a:stretch>
        </p:blipFill>
        <p:spPr>
          <a:xfrm>
            <a:off x="5486400" y="3677407"/>
            <a:ext cx="2362200" cy="2690373"/>
          </a:xfrm>
          <a:prstGeom prst="rect">
            <a:avLst/>
          </a:prstGeom>
        </p:spPr>
      </p:pic>
    </p:spTree>
    <p:extLst>
      <p:ext uri="{BB962C8B-B14F-4D97-AF65-F5344CB8AC3E}">
        <p14:creationId xmlns:p14="http://schemas.microsoft.com/office/powerpoint/2010/main" val="2955217512"/>
      </p:ext>
    </p:extLst>
  </p:cSld>
  <p:clrMapOvr>
    <a:masterClrMapping/>
  </p:clrMapOvr>
  <p:transition advTm="4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30C7B9D-EF0A-43F2-8599-61B3AD6E61FA}"/>
              </a:ext>
            </a:extLst>
          </p:cNvPr>
          <p:cNvSpPr>
            <a:spLocks noGrp="1" noChangeArrowheads="1"/>
          </p:cNvSpPr>
          <p:nvPr>
            <p:ph type="title"/>
          </p:nvPr>
        </p:nvSpPr>
        <p:spPr>
          <a:xfrm>
            <a:off x="1905000" y="533400"/>
            <a:ext cx="6611055" cy="812800"/>
          </a:xfrm>
        </p:spPr>
        <p:txBody>
          <a:bodyPr/>
          <a:lstStyle/>
          <a:p>
            <a:r>
              <a:rPr lang="en-US" altLang="en-US" dirty="0"/>
              <a:t>Bioassay Terms</a:t>
            </a:r>
          </a:p>
        </p:txBody>
      </p:sp>
      <p:sp>
        <p:nvSpPr>
          <p:cNvPr id="6147" name="Rectangle 3">
            <a:extLst>
              <a:ext uri="{FF2B5EF4-FFF2-40B4-BE49-F238E27FC236}">
                <a16:creationId xmlns:a16="http://schemas.microsoft.com/office/drawing/2014/main" id="{DC627A36-85D6-43DA-9AEA-789E43894332}"/>
              </a:ext>
            </a:extLst>
          </p:cNvPr>
          <p:cNvSpPr>
            <a:spLocks noGrp="1" noChangeArrowheads="1"/>
          </p:cNvSpPr>
          <p:nvPr>
            <p:ph idx="1"/>
          </p:nvPr>
        </p:nvSpPr>
        <p:spPr>
          <a:xfrm>
            <a:off x="342900" y="1752600"/>
            <a:ext cx="8458200" cy="4572000"/>
          </a:xfrm>
        </p:spPr>
        <p:txBody>
          <a:bodyPr/>
          <a:lstStyle/>
          <a:p>
            <a:pPr>
              <a:lnSpc>
                <a:spcPct val="90000"/>
              </a:lnSpc>
            </a:pPr>
            <a:r>
              <a:rPr lang="en-US" altLang="en-US" sz="2800" dirty="0"/>
              <a:t>CCP – crepe cellulose paper (</a:t>
            </a:r>
            <a:r>
              <a:rPr lang="en-US" sz="2800" dirty="0" err="1"/>
              <a:t>Versapak</a:t>
            </a:r>
            <a:r>
              <a:rPr lang="en-US" sz="2800" dirty="0"/>
              <a:t>)</a:t>
            </a:r>
            <a:endParaRPr lang="en-US" altLang="en-US" sz="2800" dirty="0"/>
          </a:p>
          <a:p>
            <a:pPr>
              <a:lnSpc>
                <a:spcPct val="90000"/>
              </a:lnSpc>
            </a:pPr>
            <a:r>
              <a:rPr lang="en-US" altLang="en-US" sz="2800" dirty="0"/>
              <a:t>PPG or PPE– personal protective gear/equipment</a:t>
            </a:r>
          </a:p>
          <a:p>
            <a:pPr>
              <a:lnSpc>
                <a:spcPct val="90000"/>
              </a:lnSpc>
            </a:pPr>
            <a:r>
              <a:rPr lang="en-US" altLang="en-US" sz="2800" dirty="0"/>
              <a:t>Enzyme – BXN (Bromoxynil): bacterial </a:t>
            </a:r>
            <a:r>
              <a:rPr lang="en-US" altLang="en-US" sz="2800" dirty="0" err="1"/>
              <a:t>nitrilase</a:t>
            </a:r>
            <a:r>
              <a:rPr lang="en-US" altLang="en-US" sz="2800" dirty="0"/>
              <a:t> enzyme</a:t>
            </a:r>
          </a:p>
          <a:p>
            <a:pPr>
              <a:lnSpc>
                <a:spcPct val="90000"/>
              </a:lnSpc>
            </a:pPr>
            <a:r>
              <a:rPr lang="en-US" altLang="en-US" sz="2800" dirty="0"/>
              <a:t>Gene- CP4 EPSPS gene unaffected by glyphosate herbicides</a:t>
            </a:r>
          </a:p>
          <a:p>
            <a:pPr>
              <a:lnSpc>
                <a:spcPct val="90000"/>
              </a:lnSpc>
            </a:pPr>
            <a:r>
              <a:rPr lang="en-US" altLang="en-US" sz="2800" dirty="0"/>
              <a:t>Inhibitors: translocated apoplast and </a:t>
            </a:r>
            <a:r>
              <a:rPr lang="en-US" altLang="en-US" sz="2800" dirty="0" err="1"/>
              <a:t>symplast</a:t>
            </a:r>
            <a:r>
              <a:rPr lang="en-US" altLang="en-US" sz="2800" dirty="0"/>
              <a:t>- ALS containing herbicides: </a:t>
            </a:r>
            <a:r>
              <a:rPr lang="en-US" altLang="en-US" sz="2800" dirty="0" err="1"/>
              <a:t>Imidazolinoes</a:t>
            </a:r>
            <a:r>
              <a:rPr lang="en-US" altLang="en-US" sz="2800" dirty="0"/>
              <a:t> and Sulfonylureas </a:t>
            </a:r>
          </a:p>
          <a:p>
            <a:pPr>
              <a:lnSpc>
                <a:spcPct val="90000"/>
              </a:lnSpc>
              <a:buFont typeface="Wingdings" panose="05000000000000000000" pitchFamily="2" charset="2"/>
              <a:buNone/>
            </a:pPr>
            <a:endParaRPr lang="en-US" altLang="en-US" sz="2489" b="1" dirty="0"/>
          </a:p>
          <a:p>
            <a:pPr>
              <a:lnSpc>
                <a:spcPct val="90000"/>
              </a:lnSpc>
              <a:buFont typeface="Wingdings" panose="05000000000000000000" pitchFamily="2" charset="2"/>
              <a:buNone/>
            </a:pPr>
            <a:endParaRPr lang="en-US" altLang="en-US" sz="2489" b="1" dirty="0"/>
          </a:p>
        </p:txBody>
      </p:sp>
    </p:spTree>
    <p:extLst>
      <p:ext uri="{BB962C8B-B14F-4D97-AF65-F5344CB8AC3E}">
        <p14:creationId xmlns:p14="http://schemas.microsoft.com/office/powerpoint/2010/main" val="2104431378"/>
      </p:ext>
    </p:extLst>
  </p:cSld>
  <p:clrMapOvr>
    <a:masterClrMapping/>
  </p:clrMapOvr>
  <p:transition advTm="4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F70A4-E4AF-4C9E-8452-2270B491B67D}"/>
              </a:ext>
            </a:extLst>
          </p:cNvPr>
          <p:cNvSpPr>
            <a:spLocks noGrp="1"/>
          </p:cNvSpPr>
          <p:nvPr>
            <p:ph type="title"/>
          </p:nvPr>
        </p:nvSpPr>
        <p:spPr>
          <a:xfrm>
            <a:off x="1892024" y="457200"/>
            <a:ext cx="6611938" cy="914400"/>
          </a:xfrm>
        </p:spPr>
        <p:txBody>
          <a:bodyPr/>
          <a:lstStyle/>
          <a:p>
            <a:r>
              <a:rPr lang="en-US" dirty="0"/>
              <a:t>Why Perform a Bioassay?</a:t>
            </a:r>
          </a:p>
        </p:txBody>
      </p:sp>
      <p:sp>
        <p:nvSpPr>
          <p:cNvPr id="3" name="Content Placeholder 2">
            <a:extLst>
              <a:ext uri="{FF2B5EF4-FFF2-40B4-BE49-F238E27FC236}">
                <a16:creationId xmlns:a16="http://schemas.microsoft.com/office/drawing/2014/main" id="{444E3264-C584-4232-A695-B7D6A169A2BC}"/>
              </a:ext>
            </a:extLst>
          </p:cNvPr>
          <p:cNvSpPr>
            <a:spLocks noGrp="1"/>
          </p:cNvSpPr>
          <p:nvPr>
            <p:ph idx="1"/>
          </p:nvPr>
        </p:nvSpPr>
        <p:spPr>
          <a:xfrm>
            <a:off x="835026" y="1600200"/>
            <a:ext cx="7675562" cy="4648200"/>
          </a:xfrm>
        </p:spPr>
        <p:txBody>
          <a:bodyPr/>
          <a:lstStyle/>
          <a:p>
            <a:r>
              <a:rPr lang="en-US" altLang="en-US" sz="2800" dirty="0"/>
              <a:t>To determine the expressed percentage of presence or absence of herbicide tolerance in a seed lot </a:t>
            </a:r>
          </a:p>
          <a:p>
            <a:r>
              <a:rPr lang="en-US" altLang="en-US" sz="2800" dirty="0"/>
              <a:t>Shows individual seed expression of the tolerance</a:t>
            </a:r>
          </a:p>
          <a:p>
            <a:r>
              <a:rPr lang="en-US" altLang="en-US" sz="2800" dirty="0"/>
              <a:t>Cheaper than other methods - ELISA/PCR</a:t>
            </a:r>
          </a:p>
          <a:p>
            <a:r>
              <a:rPr lang="en-US" altLang="en-US" sz="2800" dirty="0"/>
              <a:t>Screen to confirm absence of a tolerance</a:t>
            </a:r>
          </a:p>
          <a:p>
            <a:endParaRPr lang="en-US" altLang="en-US" b="1" dirty="0"/>
          </a:p>
          <a:p>
            <a:endParaRPr lang="en-US" dirty="0"/>
          </a:p>
        </p:txBody>
      </p:sp>
    </p:spTree>
    <p:extLst>
      <p:ext uri="{BB962C8B-B14F-4D97-AF65-F5344CB8AC3E}">
        <p14:creationId xmlns:p14="http://schemas.microsoft.com/office/powerpoint/2010/main" val="3423068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1DE178D-F78E-453B-B487-2E87D372D123}"/>
              </a:ext>
            </a:extLst>
          </p:cNvPr>
          <p:cNvSpPr>
            <a:spLocks noGrp="1" noChangeArrowheads="1"/>
          </p:cNvSpPr>
          <p:nvPr>
            <p:ph type="title"/>
          </p:nvPr>
        </p:nvSpPr>
        <p:spPr>
          <a:xfrm>
            <a:off x="1905000" y="533400"/>
            <a:ext cx="6781800" cy="812800"/>
          </a:xfrm>
        </p:spPr>
        <p:txBody>
          <a:bodyPr/>
          <a:lstStyle/>
          <a:p>
            <a:r>
              <a:rPr lang="en-US" altLang="en-US" dirty="0">
                <a:solidFill>
                  <a:schemeClr val="tx1"/>
                </a:solidFill>
              </a:rPr>
              <a:t>Herbicides with Tolerant Crops</a:t>
            </a:r>
          </a:p>
        </p:txBody>
      </p:sp>
      <p:sp>
        <p:nvSpPr>
          <p:cNvPr id="7171" name="Rectangle 3">
            <a:extLst>
              <a:ext uri="{FF2B5EF4-FFF2-40B4-BE49-F238E27FC236}">
                <a16:creationId xmlns:a16="http://schemas.microsoft.com/office/drawing/2014/main" id="{3561D8B3-EC0D-4546-B46B-6770773329BF}"/>
              </a:ext>
            </a:extLst>
          </p:cNvPr>
          <p:cNvSpPr>
            <a:spLocks noGrp="1" noChangeArrowheads="1"/>
          </p:cNvSpPr>
          <p:nvPr>
            <p:ph idx="1"/>
          </p:nvPr>
        </p:nvSpPr>
        <p:spPr>
          <a:xfrm>
            <a:off x="914400" y="1600200"/>
            <a:ext cx="7675034" cy="4419600"/>
          </a:xfrm>
        </p:spPr>
        <p:txBody>
          <a:bodyPr/>
          <a:lstStyle/>
          <a:p>
            <a:r>
              <a:rPr lang="en-US" altLang="en-US" sz="2800" dirty="0"/>
              <a:t>Glyphosate</a:t>
            </a:r>
          </a:p>
          <a:p>
            <a:r>
              <a:rPr lang="en-US" sz="2800" dirty="0" err="1"/>
              <a:t>Glufosinate</a:t>
            </a:r>
            <a:endParaRPr lang="en-US" altLang="en-US" sz="2800" dirty="0"/>
          </a:p>
          <a:p>
            <a:r>
              <a:rPr lang="en-US" altLang="en-US" sz="2800" dirty="0"/>
              <a:t>Dicamba </a:t>
            </a:r>
          </a:p>
          <a:p>
            <a:r>
              <a:rPr lang="en-US" altLang="en-US" sz="2800" dirty="0"/>
              <a:t>2,4 D </a:t>
            </a:r>
          </a:p>
          <a:p>
            <a:r>
              <a:rPr lang="en-US" altLang="en-US" sz="2800" dirty="0"/>
              <a:t>Sulfonylurea Tolerant Soybean (STS)</a:t>
            </a:r>
          </a:p>
          <a:p>
            <a:r>
              <a:rPr lang="en-US" sz="2800" dirty="0" err="1"/>
              <a:t>Imidazolinone</a:t>
            </a:r>
            <a:r>
              <a:rPr lang="en-US" sz="2800" dirty="0"/>
              <a:t> -</a:t>
            </a:r>
            <a:r>
              <a:rPr lang="en-US" altLang="en-US" sz="2800" dirty="0"/>
              <a:t>Clearfield </a:t>
            </a:r>
          </a:p>
          <a:p>
            <a:r>
              <a:rPr lang="en-US" altLang="en-US" sz="2800" dirty="0"/>
              <a:t>Others – Balance and HT3</a:t>
            </a:r>
          </a:p>
        </p:txBody>
      </p:sp>
    </p:spTree>
    <p:extLst>
      <p:ext uri="{BB962C8B-B14F-4D97-AF65-F5344CB8AC3E}">
        <p14:creationId xmlns:p14="http://schemas.microsoft.com/office/powerpoint/2010/main" val="4046755640"/>
      </p:ext>
    </p:extLst>
  </p:cSld>
  <p:clrMapOvr>
    <a:masterClrMapping/>
  </p:clrMapOvr>
  <p:transition advTm="4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ctrTitle" idx="4294967295"/>
          </p:nvPr>
        </p:nvSpPr>
        <p:spPr>
          <a:xfrm>
            <a:off x="1357595" y="333376"/>
            <a:ext cx="6705600" cy="1001713"/>
          </a:xfrm>
        </p:spPr>
        <p:txBody>
          <a:bodyPr/>
          <a:lstStyle/>
          <a:p>
            <a:r>
              <a:rPr lang="en-US" sz="2800" dirty="0">
                <a:solidFill>
                  <a:srgbClr val="008000"/>
                </a:solidFill>
                <a:latin typeface="Arial" charset="0"/>
              </a:rPr>
              <a:t>Seeds – Trait Delivery </a:t>
            </a:r>
          </a:p>
        </p:txBody>
      </p:sp>
      <p:sp>
        <p:nvSpPr>
          <p:cNvPr id="4" name="Oval 3"/>
          <p:cNvSpPr/>
          <p:nvPr/>
        </p:nvSpPr>
        <p:spPr bwMode="auto">
          <a:xfrm>
            <a:off x="2362200" y="1335089"/>
            <a:ext cx="4419600" cy="4648200"/>
          </a:xfrm>
          <a:prstGeom prst="ellipse">
            <a:avLst/>
          </a:prstGeom>
          <a:solidFill>
            <a:srgbClr val="FF6118">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7413" name="Rectangle 1"/>
          <p:cNvSpPr>
            <a:spLocks noChangeArrowheads="1"/>
          </p:cNvSpPr>
          <p:nvPr/>
        </p:nvSpPr>
        <p:spPr bwMode="auto">
          <a:xfrm>
            <a:off x="3200400" y="2453426"/>
            <a:ext cx="3370385" cy="350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0" bIns="0" anchor="ctr">
            <a:spAutoFit/>
          </a:bodyPr>
          <a:lstStyle/>
          <a:p>
            <a:pPr algn="ctr" eaLnBrk="1" hangingPunct="1"/>
            <a:r>
              <a:rPr lang="en-US" sz="1000" dirty="0">
                <a:latin typeface="Arial" charset="0"/>
                <a:ea typeface="Calibri" charset="0"/>
              </a:rPr>
              <a:t> </a:t>
            </a:r>
          </a:p>
          <a:p>
            <a:r>
              <a:rPr lang="en-US" sz="1000" dirty="0">
                <a:latin typeface="Arial" charset="0"/>
                <a:ea typeface="Calibri" charset="0"/>
              </a:rPr>
              <a:t> </a:t>
            </a:r>
            <a:r>
              <a:rPr lang="en-US" sz="2000" dirty="0">
                <a:latin typeface="Arial" charset="0"/>
                <a:ea typeface="Calibri" charset="0"/>
              </a:rPr>
              <a:t>Input Traits:</a:t>
            </a:r>
            <a:endParaRPr lang="en-US" sz="2000" dirty="0">
              <a:latin typeface="Arial" charset="0"/>
            </a:endParaRPr>
          </a:p>
          <a:p>
            <a:pPr lvl="1">
              <a:buFontTx/>
              <a:buChar char="•"/>
            </a:pPr>
            <a:r>
              <a:rPr lang="en-US" sz="2000" dirty="0">
                <a:latin typeface="Arial" charset="0"/>
              </a:rPr>
              <a:t>Herbicide Tolerance</a:t>
            </a:r>
          </a:p>
          <a:p>
            <a:pPr lvl="1">
              <a:buFontTx/>
              <a:buChar char="•"/>
            </a:pPr>
            <a:r>
              <a:rPr lang="en-US" sz="2000" dirty="0">
                <a:latin typeface="Arial" charset="0"/>
              </a:rPr>
              <a:t>Insect Resistance </a:t>
            </a:r>
            <a:endParaRPr lang="en-US" altLang="ja-JP" sz="2000" dirty="0">
              <a:latin typeface="Arial" charset="0"/>
            </a:endParaRPr>
          </a:p>
          <a:p>
            <a:pPr lvl="1">
              <a:buFontTx/>
              <a:buChar char="•"/>
            </a:pPr>
            <a:r>
              <a:rPr lang="en-US" sz="2000" dirty="0"/>
              <a:t>Abiotic</a:t>
            </a:r>
            <a:r>
              <a:rPr lang="en-US" sz="2000" dirty="0">
                <a:latin typeface="Arial" charset="0"/>
              </a:rPr>
              <a:t> (Drought, yield, nitrogen)</a:t>
            </a:r>
          </a:p>
          <a:p>
            <a:pPr lvl="1"/>
            <a:endParaRPr lang="en-US" sz="2000" dirty="0">
              <a:latin typeface="Arial" charset="0"/>
            </a:endParaRPr>
          </a:p>
          <a:p>
            <a:r>
              <a:rPr lang="en-US" sz="2000" dirty="0">
                <a:latin typeface="Arial" charset="0"/>
              </a:rPr>
              <a:t>Modified Product Quality:</a:t>
            </a:r>
          </a:p>
          <a:p>
            <a:pPr lvl="1">
              <a:buFontTx/>
              <a:buChar char="•"/>
            </a:pPr>
            <a:r>
              <a:rPr lang="en-US" sz="2000" dirty="0"/>
              <a:t>O</a:t>
            </a:r>
            <a:r>
              <a:rPr lang="en-US" sz="2000" dirty="0">
                <a:latin typeface="Arial" charset="0"/>
              </a:rPr>
              <a:t>ils</a:t>
            </a:r>
          </a:p>
          <a:p>
            <a:pPr lvl="1">
              <a:buFontTx/>
              <a:buChar char="•"/>
            </a:pPr>
            <a:r>
              <a:rPr lang="en-US" sz="2000" dirty="0">
                <a:latin typeface="Arial" charset="0"/>
              </a:rPr>
              <a:t>Protein</a:t>
            </a:r>
          </a:p>
          <a:p>
            <a:pPr lvl="1">
              <a:buFontTx/>
              <a:buChar char="•"/>
            </a:pPr>
            <a:r>
              <a:rPr lang="en-US" sz="2000" dirty="0">
                <a:latin typeface="Arial" charset="0"/>
              </a:rPr>
              <a:t>Starches</a:t>
            </a:r>
          </a:p>
          <a:p>
            <a:endParaRPr lang="en-US" sz="1800" dirty="0">
              <a:latin typeface="Arial" charset="0"/>
            </a:endParaRPr>
          </a:p>
        </p:txBody>
      </p:sp>
      <p:sp>
        <p:nvSpPr>
          <p:cNvPr id="7" name="TextBox 6"/>
          <p:cNvSpPr txBox="1"/>
          <p:nvPr/>
        </p:nvSpPr>
        <p:spPr bwMode="auto">
          <a:xfrm>
            <a:off x="2912368" y="2011506"/>
            <a:ext cx="3596054" cy="708025"/>
          </a:xfrm>
          <a:prstGeom prst="rect">
            <a:avLst/>
          </a:prstGeom>
          <a:noFill/>
        </p:spPr>
        <p:txBody>
          <a:bodyPr>
            <a:spAutoFit/>
          </a:bodyPr>
          <a:lstStyle/>
          <a:p>
            <a:pPr algn="ctr" eaLnBrk="1" fontAlgn="auto" hangingPunct="1">
              <a:spcBef>
                <a:spcPts val="0"/>
              </a:spcBef>
              <a:spcAft>
                <a:spcPts val="0"/>
              </a:spcAft>
              <a:defRPr/>
            </a:pPr>
            <a:r>
              <a:rPr lang="en-US" sz="4000" b="1" spc="200" dirty="0">
                <a:solidFill>
                  <a:schemeClr val="bg1"/>
                </a:solidFill>
                <a:latin typeface="Juice ITC" pitchFamily="82" charset="0"/>
                <a:ea typeface="+mn-ea"/>
                <a:cs typeface="Arial" pitchFamily="34" charset="0"/>
              </a:rPr>
              <a:t>Inside</a:t>
            </a:r>
            <a:r>
              <a:rPr lang="en-US" sz="2800" b="1" spc="200" dirty="0">
                <a:solidFill>
                  <a:schemeClr val="accent3">
                    <a:lumMod val="50000"/>
                  </a:schemeClr>
                </a:solidFill>
                <a:latin typeface="Arial" pitchFamily="34" charset="0"/>
                <a:ea typeface="+mn-ea"/>
                <a:cs typeface="Arial" pitchFamily="34" charset="0"/>
              </a:rPr>
              <a:t> </a:t>
            </a:r>
            <a:r>
              <a:rPr lang="en-US" sz="2800" b="1" dirty="0">
                <a:solidFill>
                  <a:schemeClr val="bg1"/>
                </a:solidFill>
                <a:latin typeface="Arial" pitchFamily="34" charset="0"/>
                <a:ea typeface="+mn-ea"/>
                <a:cs typeface="Arial" pitchFamily="34" charset="0"/>
              </a:rPr>
              <a:t>the Seed:</a:t>
            </a:r>
          </a:p>
        </p:txBody>
      </p:sp>
      <p:sp>
        <p:nvSpPr>
          <p:cNvPr id="8" name="Oval 7"/>
          <p:cNvSpPr>
            <a:spLocks noChangeArrowheads="1"/>
          </p:cNvSpPr>
          <p:nvPr/>
        </p:nvSpPr>
        <p:spPr bwMode="auto">
          <a:xfrm>
            <a:off x="4658444" y="1779458"/>
            <a:ext cx="373673" cy="228600"/>
          </a:xfrm>
          <a:prstGeom prst="ellipse">
            <a:avLst/>
          </a:prstGeom>
          <a:solidFill>
            <a:schemeClr val="accent1"/>
          </a:solidFill>
          <a:ln w="25400">
            <a:solidFill>
              <a:srgbClr val="00956F"/>
            </a:solidFill>
            <a:round/>
            <a:headEnd/>
            <a:tailEnd/>
          </a:ln>
          <a:effectLst>
            <a:outerShdw blurRad="63500" dist="38100" dir="2700000" algn="tl" rotWithShape="0">
              <a:srgbClr val="000000">
                <a:alpha val="39999"/>
              </a:srgbClr>
            </a:outerShdw>
          </a:effectLst>
          <a:scene3d>
            <a:camera prst="orthographicFront"/>
            <a:lightRig rig="threePt" dir="t"/>
          </a:scene3d>
          <a:sp3d>
            <a:bevelT prst="relaxedInset"/>
          </a:sp3d>
        </p:spPr>
        <p:txBody>
          <a:bodyPr anchor="ctr"/>
          <a:lstStyle/>
          <a:p>
            <a:pPr algn="ctr" eaLnBrk="1" fontAlgn="auto" hangingPunct="1">
              <a:spcBef>
                <a:spcPts val="0"/>
              </a:spcBef>
              <a:spcAft>
                <a:spcPts val="0"/>
              </a:spcAft>
              <a:defRPr/>
            </a:pPr>
            <a:endParaRPr lang="en-US" sz="1800">
              <a:solidFill>
                <a:schemeClr val="lt1"/>
              </a:solidFill>
              <a:latin typeface="+mn-lt"/>
              <a:ea typeface="+mn-ea"/>
              <a:cs typeface="+mn-cs"/>
            </a:endParaRPr>
          </a:p>
        </p:txBody>
      </p:sp>
    </p:spTree>
    <p:extLst>
      <p:ext uri="{BB962C8B-B14F-4D97-AF65-F5344CB8AC3E}">
        <p14:creationId xmlns:p14="http://schemas.microsoft.com/office/powerpoint/2010/main" val="2058963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F0B66CE-9FD7-4D67-94B3-187606FC5B43}"/>
              </a:ext>
            </a:extLst>
          </p:cNvPr>
          <p:cNvSpPr>
            <a:spLocks noGrp="1" noChangeArrowheads="1"/>
          </p:cNvSpPr>
          <p:nvPr>
            <p:ph type="title"/>
          </p:nvPr>
        </p:nvSpPr>
        <p:spPr>
          <a:xfrm>
            <a:off x="1981200" y="533400"/>
            <a:ext cx="6611056" cy="812800"/>
          </a:xfrm>
        </p:spPr>
        <p:txBody>
          <a:bodyPr/>
          <a:lstStyle/>
          <a:p>
            <a:r>
              <a:rPr lang="en-US" altLang="en-US" dirty="0"/>
              <a:t>  The Herbicide Solution</a:t>
            </a:r>
          </a:p>
        </p:txBody>
      </p:sp>
      <p:sp>
        <p:nvSpPr>
          <p:cNvPr id="8195" name="Rectangle 3">
            <a:extLst>
              <a:ext uri="{FF2B5EF4-FFF2-40B4-BE49-F238E27FC236}">
                <a16:creationId xmlns:a16="http://schemas.microsoft.com/office/drawing/2014/main" id="{C24632FE-CF0E-411F-98CB-944960C2A630}"/>
              </a:ext>
            </a:extLst>
          </p:cNvPr>
          <p:cNvSpPr>
            <a:spLocks noGrp="1" noChangeArrowheads="1"/>
          </p:cNvSpPr>
          <p:nvPr>
            <p:ph idx="1"/>
          </p:nvPr>
        </p:nvSpPr>
        <p:spPr>
          <a:xfrm>
            <a:off x="516467" y="1447800"/>
            <a:ext cx="8111066" cy="4741333"/>
          </a:xfrm>
        </p:spPr>
        <p:txBody>
          <a:bodyPr/>
          <a:lstStyle/>
          <a:p>
            <a:r>
              <a:rPr lang="en-US" altLang="en-US" sz="2800" dirty="0"/>
              <a:t>Concentration of herbicide must allow all seedlings to grow normally while non-tolerant seedlings express non-tolerant symptoms.</a:t>
            </a:r>
          </a:p>
          <a:p>
            <a:r>
              <a:rPr lang="en-US" altLang="en-US" sz="2800" dirty="0"/>
              <a:t>Can be a challenge, as laboratory and field concentrations do not correlate.</a:t>
            </a:r>
          </a:p>
          <a:p>
            <a:r>
              <a:rPr lang="en-US" altLang="en-US" sz="2800" dirty="0"/>
              <a:t>May require surfactants, buffers and/or stock solutions.</a:t>
            </a:r>
          </a:p>
          <a:p>
            <a:r>
              <a:rPr lang="en-US" altLang="en-US" sz="2800" dirty="0"/>
              <a:t>Calculating and Mixing correct concentration critical step. </a:t>
            </a:r>
          </a:p>
        </p:txBody>
      </p:sp>
    </p:spTree>
    <p:extLst>
      <p:ext uri="{BB962C8B-B14F-4D97-AF65-F5344CB8AC3E}">
        <p14:creationId xmlns:p14="http://schemas.microsoft.com/office/powerpoint/2010/main" val="3562681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2133600" y="381000"/>
            <a:ext cx="6376988" cy="914400"/>
          </a:xfrm>
        </p:spPr>
        <p:txBody>
          <a:bodyPr/>
          <a:lstStyle/>
          <a:p>
            <a:r>
              <a:rPr lang="en-US" sz="2800" dirty="0"/>
              <a:t>Herbicide Concentration Roundup Ultra</a:t>
            </a:r>
            <a:r>
              <a:rPr lang="en-US" sz="2800" baseline="30000" dirty="0"/>
              <a:t>®</a:t>
            </a:r>
            <a:r>
              <a:rPr lang="en-US" sz="2800" dirty="0"/>
              <a:t> 41%</a:t>
            </a:r>
          </a:p>
        </p:txBody>
      </p:sp>
      <p:sp>
        <p:nvSpPr>
          <p:cNvPr id="6" name="TextBox 5">
            <a:extLst>
              <a:ext uri="{FF2B5EF4-FFF2-40B4-BE49-F238E27FC236}">
                <a16:creationId xmlns:a16="http://schemas.microsoft.com/office/drawing/2014/main" id="{7D47C341-D535-428F-B62A-DAE97FBC3D2D}"/>
              </a:ext>
            </a:extLst>
          </p:cNvPr>
          <p:cNvSpPr txBox="1"/>
          <p:nvPr/>
        </p:nvSpPr>
        <p:spPr>
          <a:xfrm>
            <a:off x="465274" y="2098387"/>
            <a:ext cx="7694802" cy="923330"/>
          </a:xfrm>
          <a:prstGeom prst="rect">
            <a:avLst/>
          </a:prstGeom>
          <a:noFill/>
        </p:spPr>
        <p:txBody>
          <a:bodyPr wrap="square" rtlCol="0">
            <a:spAutoFit/>
          </a:bodyPr>
          <a:lstStyle/>
          <a:p>
            <a:r>
              <a:rPr lang="en-US" sz="2700" b="1" dirty="0"/>
              <a:t>Determining Amount of Herbicide - Calculation</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27A5E4D2-2242-4514-9EE3-A12F2263EF07}"/>
                  </a:ext>
                </a:extLst>
              </p:cNvPr>
              <p:cNvSpPr/>
              <p:nvPr/>
            </p:nvSpPr>
            <p:spPr>
              <a:xfrm>
                <a:off x="465274" y="3115631"/>
                <a:ext cx="8297726" cy="582660"/>
              </a:xfrm>
              <a:prstGeom prst="rect">
                <a:avLst/>
              </a:prstGeom>
            </p:spPr>
            <p:txBody>
              <a:bodyPr wrap="square">
                <a:spAutoFit/>
              </a:bodyPr>
              <a:lstStyle/>
              <a:p>
                <a14:m>
                  <m:oMath xmlns:m="http://schemas.openxmlformats.org/officeDocument/2006/math">
                    <m:f>
                      <m:fPr>
                        <m:ctrlPr>
                          <a:rPr lang="en-US" sz="2000" i="1" smtClean="0">
                            <a:latin typeface="Cambria Math" panose="02040503050406030204" pitchFamily="18" charset="0"/>
                          </a:rPr>
                        </m:ctrlPr>
                      </m:fPr>
                      <m:num>
                        <m:r>
                          <a:rPr lang="en-US" sz="2000" i="1">
                            <a:latin typeface="Cambria Math" panose="02040503050406030204" pitchFamily="18" charset="0"/>
                          </a:rPr>
                          <m:t>(</m:t>
                        </m:r>
                        <m:r>
                          <a:rPr lang="en-US" sz="2000" b="0" i="1" smtClean="0">
                            <a:latin typeface="Cambria Math" panose="02040503050406030204" pitchFamily="18" charset="0"/>
                          </a:rPr>
                          <m:t>𝐷𝑒𝑠𝑖𝑟𝑒𝑑</m:t>
                        </m:r>
                        <m:r>
                          <a:rPr lang="en-US" sz="2000" b="0" i="1" smtClean="0">
                            <a:latin typeface="Cambria Math" panose="02040503050406030204" pitchFamily="18" charset="0"/>
                          </a:rPr>
                          <m:t> </m:t>
                        </m:r>
                        <m:r>
                          <a:rPr lang="en-US" sz="2000" b="0" i="1" smtClean="0">
                            <a:latin typeface="Cambria Math" panose="02040503050406030204" pitchFamily="18" charset="0"/>
                          </a:rPr>
                          <m:t>𝐶𝑜𝑛𝑐𝑒𝑛𝑡𝑟𝑎𝑡𝑖𝑜𝑛</m:t>
                        </m:r>
                        <m:r>
                          <a:rPr lang="en-US" sz="2000" b="0" i="1" smtClean="0">
                            <a:latin typeface="Cambria Math" panose="02040503050406030204" pitchFamily="18" charset="0"/>
                          </a:rPr>
                          <m:t> </m:t>
                        </m:r>
                        <m:r>
                          <a:rPr lang="en-US" sz="2000" b="0" i="1" smtClean="0">
                            <a:latin typeface="Cambria Math" panose="02040503050406030204" pitchFamily="18" charset="0"/>
                          </a:rPr>
                          <m:t>𝑝𝑝𝑚</m:t>
                        </m:r>
                        <m:r>
                          <a:rPr lang="en-US" sz="2000" b="0" i="1" smtClean="0">
                            <a:latin typeface="Cambria Math" panose="02040503050406030204" pitchFamily="18" charset="0"/>
                          </a:rPr>
                          <m:t>)(</m:t>
                        </m:r>
                        <m:r>
                          <a:rPr lang="en-US" sz="2000" b="0" i="1" smtClean="0">
                            <a:latin typeface="Cambria Math" panose="02040503050406030204" pitchFamily="18" charset="0"/>
                          </a:rPr>
                          <m:t>𝑇𝑜𝑡𝑎𝑙</m:t>
                        </m:r>
                        <m:r>
                          <a:rPr lang="en-US" sz="2000" b="0" i="1" smtClean="0">
                            <a:latin typeface="Cambria Math" panose="02040503050406030204" pitchFamily="18" charset="0"/>
                          </a:rPr>
                          <m:t>  </m:t>
                        </m:r>
                        <m:r>
                          <a:rPr lang="en-US" sz="2000" b="0" i="1" smtClean="0">
                            <a:latin typeface="Cambria Math" panose="02040503050406030204" pitchFamily="18" charset="0"/>
                          </a:rPr>
                          <m:t>𝑚𝐿𝑠</m:t>
                        </m:r>
                        <m:r>
                          <a:rPr lang="en-US" sz="2000" b="0" i="1" smtClean="0">
                            <a:latin typeface="Cambria Math" panose="02040503050406030204" pitchFamily="18" charset="0"/>
                          </a:rPr>
                          <m:t>  </m:t>
                        </m:r>
                        <m:r>
                          <a:rPr lang="en-US" sz="2000" b="0" i="1" smtClean="0">
                            <a:latin typeface="Cambria Math" panose="02040503050406030204" pitchFamily="18" charset="0"/>
                          </a:rPr>
                          <m:t>𝑑𝑒𝑠𝑖𝑟𝑒𝑑</m:t>
                        </m:r>
                        <m:r>
                          <a:rPr lang="en-US" sz="2000" b="0" i="1" smtClean="0">
                            <a:latin typeface="Cambria Math" panose="02040503050406030204" pitchFamily="18" charset="0"/>
                          </a:rPr>
                          <m:t>)</m:t>
                        </m:r>
                      </m:num>
                      <m:den>
                        <m:r>
                          <a:rPr lang="en-US" sz="2000" i="1">
                            <a:latin typeface="Cambria Math" panose="02040503050406030204" pitchFamily="18" charset="0"/>
                          </a:rPr>
                          <m:t>(</m:t>
                        </m:r>
                        <m:r>
                          <a:rPr lang="en-US" sz="2000" b="0" i="1" smtClean="0">
                            <a:latin typeface="Cambria Math" panose="02040503050406030204" pitchFamily="18" charset="0"/>
                          </a:rPr>
                          <m:t>𝑝𝑝𝑚</m:t>
                        </m:r>
                        <m:r>
                          <a:rPr lang="en-US" sz="2000" b="0" i="1" smtClean="0">
                            <a:latin typeface="Cambria Math" panose="02040503050406030204" pitchFamily="18" charset="0"/>
                          </a:rPr>
                          <m:t> </m:t>
                        </m:r>
                        <m:r>
                          <a:rPr lang="en-US" sz="2000" b="0" i="1" smtClean="0">
                            <a:latin typeface="Cambria Math" panose="02040503050406030204" pitchFamily="18" charset="0"/>
                          </a:rPr>
                          <m:t>𝑜𝑓</m:t>
                        </m:r>
                        <m:r>
                          <a:rPr lang="en-US" sz="2000" b="0" i="1" smtClean="0">
                            <a:latin typeface="Cambria Math" panose="02040503050406030204" pitchFamily="18" charset="0"/>
                          </a:rPr>
                          <m:t> </m:t>
                        </m:r>
                        <m:r>
                          <a:rPr lang="en-US" sz="2000" b="0" i="1" smtClean="0">
                            <a:latin typeface="Cambria Math" panose="02040503050406030204" pitchFamily="18" charset="0"/>
                          </a:rPr>
                          <m:t>𝐴𝐼</m:t>
                        </m:r>
                        <m:r>
                          <a:rPr lang="en-US" sz="2000" i="1">
                            <a:latin typeface="Cambria Math" panose="02040503050406030204" pitchFamily="18" charset="0"/>
                          </a:rPr>
                          <m:t>)</m:t>
                        </m:r>
                      </m:den>
                    </m:f>
                  </m:oMath>
                </a14:m>
                <a:r>
                  <a:rPr lang="en-US" sz="2000" dirty="0"/>
                  <a:t> = Amount of Herbicide needed</a:t>
                </a:r>
              </a:p>
            </p:txBody>
          </p:sp>
        </mc:Choice>
        <mc:Fallback xmlns="">
          <p:sp>
            <p:nvSpPr>
              <p:cNvPr id="4" name="Rectangle 3">
                <a:extLst>
                  <a:ext uri="{FF2B5EF4-FFF2-40B4-BE49-F238E27FC236}">
                    <a16:creationId xmlns:a16="http://schemas.microsoft.com/office/drawing/2014/main" id="{27A5E4D2-2242-4514-9EE3-A12F2263EF07}"/>
                  </a:ext>
                </a:extLst>
              </p:cNvPr>
              <p:cNvSpPr>
                <a:spLocks noRot="1" noChangeAspect="1" noMove="1" noResize="1" noEditPoints="1" noAdjustHandles="1" noChangeArrowheads="1" noChangeShapeType="1" noTextEdit="1"/>
              </p:cNvSpPr>
              <p:nvPr/>
            </p:nvSpPr>
            <p:spPr>
              <a:xfrm>
                <a:off x="465274" y="3115631"/>
                <a:ext cx="8297726" cy="58266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6C8D0A8-D4CD-4118-ABE0-B799EBE885F9}"/>
                  </a:ext>
                </a:extLst>
              </p:cNvPr>
              <p:cNvSpPr txBox="1"/>
              <p:nvPr/>
            </p:nvSpPr>
            <p:spPr>
              <a:xfrm>
                <a:off x="3520666" y="4071263"/>
                <a:ext cx="4953000" cy="678071"/>
              </a:xfrm>
              <a:prstGeom prst="rect">
                <a:avLst/>
              </a:prstGeom>
              <a:noFill/>
            </p:spPr>
            <p:txBody>
              <a:bodyPr wrap="square" lIns="0" tIns="0" rIns="0" bIns="0" rtlCol="0">
                <a:spAutoFit/>
              </a:bodyPr>
              <a:lstStyle/>
              <a:p>
                <a14:m>
                  <m:oMath xmlns:m="http://schemas.openxmlformats.org/officeDocument/2006/math">
                    <m:f>
                      <m:fPr>
                        <m:ctrlPr>
                          <a:rPr lang="en-US" sz="2800" i="1" smtClean="0">
                            <a:latin typeface="Cambria Math" panose="02040503050406030204" pitchFamily="18" charset="0"/>
                          </a:rPr>
                        </m:ctrlPr>
                      </m:fPr>
                      <m:num>
                        <m:r>
                          <a:rPr lang="en-US" sz="2800" i="1">
                            <a:latin typeface="Cambria Math" panose="02040503050406030204" pitchFamily="18" charset="0"/>
                          </a:rPr>
                          <m:t>(</m:t>
                        </m:r>
                        <m:r>
                          <a:rPr lang="en-US" sz="2800" b="0" i="1" smtClean="0">
                            <a:latin typeface="Cambria Math" panose="02040503050406030204" pitchFamily="18" charset="0"/>
                          </a:rPr>
                          <m:t>400 </m:t>
                        </m:r>
                        <m:r>
                          <a:rPr lang="en-US" sz="2800" b="0" i="1" smtClean="0">
                            <a:latin typeface="Cambria Math" panose="02040503050406030204" pitchFamily="18" charset="0"/>
                          </a:rPr>
                          <m:t>𝑝𝑝𝑚</m:t>
                        </m:r>
                        <m:r>
                          <a:rPr lang="en-US" sz="2800" b="0" i="1" smtClean="0">
                            <a:latin typeface="Cambria Math" panose="02040503050406030204" pitchFamily="18" charset="0"/>
                          </a:rPr>
                          <m:t> </m:t>
                        </m:r>
                        <m:r>
                          <a:rPr lang="en-US" sz="2800" b="0" i="1" smtClean="0">
                            <a:latin typeface="Cambria Math" panose="02040503050406030204" pitchFamily="18" charset="0"/>
                          </a:rPr>
                          <m:t>𝑥</m:t>
                        </m:r>
                        <m:r>
                          <a:rPr lang="en-US" sz="2800" b="0" i="1" smtClean="0">
                            <a:latin typeface="Cambria Math" panose="02040503050406030204" pitchFamily="18" charset="0"/>
                          </a:rPr>
                          <m:t> 500</m:t>
                        </m:r>
                        <m:r>
                          <a:rPr lang="en-US" sz="2800" b="0" i="1" smtClean="0">
                            <a:latin typeface="Cambria Math" panose="02040503050406030204" pitchFamily="18" charset="0"/>
                          </a:rPr>
                          <m:t>𝑚𝐿</m:t>
                        </m:r>
                        <m:r>
                          <a:rPr lang="en-US" sz="2800" i="1">
                            <a:latin typeface="Cambria Math" panose="02040503050406030204" pitchFamily="18" charset="0"/>
                          </a:rPr>
                          <m:t>)</m:t>
                        </m:r>
                      </m:num>
                      <m:den>
                        <m:r>
                          <a:rPr lang="en-US" sz="2800" b="0" i="1" smtClean="0">
                            <a:latin typeface="Cambria Math" panose="02040503050406030204" pitchFamily="18" charset="0"/>
                          </a:rPr>
                          <m:t>410,000 </m:t>
                        </m:r>
                        <m:r>
                          <a:rPr lang="en-US" sz="2800" b="0" i="1" smtClean="0">
                            <a:latin typeface="Cambria Math" panose="02040503050406030204" pitchFamily="18" charset="0"/>
                          </a:rPr>
                          <m:t>𝑝𝑝𝑚</m:t>
                        </m:r>
                      </m:den>
                    </m:f>
                  </m:oMath>
                </a14:m>
                <a:r>
                  <a:rPr lang="en-US" sz="2800" dirty="0"/>
                  <a:t> = 0.4878mL</a:t>
                </a:r>
              </a:p>
            </p:txBody>
          </p:sp>
        </mc:Choice>
        <mc:Fallback xmlns="">
          <p:sp>
            <p:nvSpPr>
              <p:cNvPr id="9" name="TextBox 8">
                <a:extLst>
                  <a:ext uri="{FF2B5EF4-FFF2-40B4-BE49-F238E27FC236}">
                    <a16:creationId xmlns:a16="http://schemas.microsoft.com/office/drawing/2014/main" id="{46C8D0A8-D4CD-4118-ABE0-B799EBE885F9}"/>
                  </a:ext>
                </a:extLst>
              </p:cNvPr>
              <p:cNvSpPr txBox="1">
                <a:spLocks noRot="1" noChangeAspect="1" noMove="1" noResize="1" noEditPoints="1" noAdjustHandles="1" noChangeArrowheads="1" noChangeShapeType="1" noTextEdit="1"/>
              </p:cNvSpPr>
              <p:nvPr/>
            </p:nvSpPr>
            <p:spPr>
              <a:xfrm>
                <a:off x="3520666" y="4071263"/>
                <a:ext cx="4953000" cy="678071"/>
              </a:xfrm>
              <a:prstGeom prst="rect">
                <a:avLst/>
              </a:prstGeom>
              <a:blipFill>
                <a:blip r:embed="rId3"/>
                <a:stretch>
                  <a:fillRect l="-123" t="-1802" b="-9009"/>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EF24C5C-BA21-4D61-8A93-CB823B6BFBE0}"/>
              </a:ext>
            </a:extLst>
          </p:cNvPr>
          <p:cNvSpPr/>
          <p:nvPr/>
        </p:nvSpPr>
        <p:spPr>
          <a:xfrm>
            <a:off x="381000" y="4114800"/>
            <a:ext cx="3048000" cy="2246769"/>
          </a:xfrm>
          <a:prstGeom prst="rect">
            <a:avLst/>
          </a:prstGeom>
        </p:spPr>
        <p:txBody>
          <a:bodyPr wrap="square">
            <a:spAutoFit/>
          </a:bodyPr>
          <a:lstStyle/>
          <a:p>
            <a:pPr marL="0" indent="0">
              <a:buNone/>
            </a:pPr>
            <a:r>
              <a:rPr lang="en-US" sz="2000" b="1" dirty="0"/>
              <a:t>Example:</a:t>
            </a:r>
          </a:p>
          <a:p>
            <a:pPr marL="0" indent="0">
              <a:buNone/>
            </a:pPr>
            <a:r>
              <a:rPr lang="en-US" sz="2000" dirty="0"/>
              <a:t>Desired Concentration =400ppm</a:t>
            </a:r>
          </a:p>
          <a:p>
            <a:pPr marL="0" indent="0">
              <a:buNone/>
            </a:pPr>
            <a:r>
              <a:rPr lang="en-US" sz="2000" dirty="0"/>
              <a:t>Desired Milliliters of Solution = 500mL</a:t>
            </a:r>
          </a:p>
          <a:p>
            <a:pPr marL="0" indent="0">
              <a:buNone/>
            </a:pPr>
            <a:r>
              <a:rPr lang="en-US" sz="2000" dirty="0"/>
              <a:t>% AI= 41% x 10,000 = 410,000ppm</a:t>
            </a:r>
          </a:p>
        </p:txBody>
      </p:sp>
      <p:sp>
        <p:nvSpPr>
          <p:cNvPr id="7" name="TextBox 6">
            <a:extLst>
              <a:ext uri="{FF2B5EF4-FFF2-40B4-BE49-F238E27FC236}">
                <a16:creationId xmlns:a16="http://schemas.microsoft.com/office/drawing/2014/main" id="{E0DA790B-270B-4A29-B4DE-50BCD9E121A6}"/>
              </a:ext>
            </a:extLst>
          </p:cNvPr>
          <p:cNvSpPr txBox="1"/>
          <p:nvPr/>
        </p:nvSpPr>
        <p:spPr>
          <a:xfrm>
            <a:off x="3492141" y="5122306"/>
            <a:ext cx="4953000" cy="1107996"/>
          </a:xfrm>
          <a:prstGeom prst="rect">
            <a:avLst/>
          </a:prstGeom>
          <a:noFill/>
        </p:spPr>
        <p:txBody>
          <a:bodyPr wrap="square" lIns="0" tIns="0" rIns="0" bIns="0" rtlCol="0">
            <a:spAutoFit/>
          </a:bodyPr>
          <a:lstStyle/>
          <a:p>
            <a:r>
              <a:rPr lang="en-US" sz="2400" dirty="0"/>
              <a:t>Mix 499.5122 H2O plus 0.4878mL of Roundup Ultra Herbicide 41% to make 400ppm solution of 500mL</a:t>
            </a:r>
          </a:p>
        </p:txBody>
      </p:sp>
    </p:spTree>
    <p:extLst>
      <p:ext uri="{BB962C8B-B14F-4D97-AF65-F5344CB8AC3E}">
        <p14:creationId xmlns:p14="http://schemas.microsoft.com/office/powerpoint/2010/main" val="1038913406"/>
      </p:ext>
    </p:extLst>
  </p:cSld>
  <p:clrMapOvr>
    <a:masterClrMapping/>
  </p:clrMapOvr>
  <p:transition advTm="4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1670050" y="609600"/>
            <a:ext cx="6711950" cy="914400"/>
          </a:xfrm>
        </p:spPr>
        <p:txBody>
          <a:bodyPr anchor="t"/>
          <a:lstStyle/>
          <a:p>
            <a:pPr algn="ctr"/>
            <a:r>
              <a:rPr lang="en-US" altLang="en-US" dirty="0"/>
              <a:t>Herbicide Testing Methods</a:t>
            </a:r>
            <a:endParaRPr lang="en-US" dirty="0"/>
          </a:p>
        </p:txBody>
      </p:sp>
      <p:graphicFrame>
        <p:nvGraphicFramePr>
          <p:cNvPr id="201766" name="Group 38"/>
          <p:cNvGraphicFramePr>
            <a:graphicFrameLocks noGrp="1"/>
          </p:cNvGraphicFramePr>
          <p:nvPr>
            <p:ph idx="1"/>
            <p:extLst>
              <p:ext uri="{D42A27DB-BD31-4B8C-83A1-F6EECF244321}">
                <p14:modId xmlns:p14="http://schemas.microsoft.com/office/powerpoint/2010/main" val="448780027"/>
              </p:ext>
            </p:extLst>
          </p:nvPr>
        </p:nvGraphicFramePr>
        <p:xfrm>
          <a:off x="457200" y="1676400"/>
          <a:ext cx="7924800" cy="4023360"/>
        </p:xfrm>
        <a:graphic>
          <a:graphicData uri="http://schemas.openxmlformats.org/drawingml/2006/table">
            <a:tbl>
              <a:tblPr/>
              <a:tblGrid>
                <a:gridCol w="60198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tblGrid>
              <a:tr h="609600">
                <a:tc>
                  <a:txBody>
                    <a:bodyPr/>
                    <a:lstStyle/>
                    <a:p>
                      <a:pPr marL="0" marR="0" lvl="0" indent="0" algn="ctr" defTabSz="914400" rtl="0" eaLnBrk="0" fontAlgn="base" latinLnBrk="0" hangingPunct="0">
                        <a:lnSpc>
                          <a:spcPct val="100000"/>
                        </a:lnSpc>
                        <a:spcBef>
                          <a:spcPts val="600"/>
                        </a:spcBef>
                        <a:spcAft>
                          <a:spcPts val="600"/>
                        </a:spcAft>
                        <a:buClr>
                          <a:srgbClr val="FF3F00"/>
                        </a:buClr>
                        <a:buSzTx/>
                        <a:buFont typeface="Wingdings" pitchFamily="2" charset="2"/>
                        <a:buNone/>
                        <a:tabLst/>
                      </a:pPr>
                      <a:r>
                        <a:rPr kumimoji="0" lang="en-US" sz="2800" b="1" i="0" u="none" strike="noStrike" cap="none" normalizeH="0" baseline="0" dirty="0">
                          <a:ln>
                            <a:noFill/>
                          </a:ln>
                          <a:solidFill>
                            <a:schemeClr val="tx1"/>
                          </a:solidFill>
                          <a:effectLst/>
                          <a:latin typeface="Arial" charset="0"/>
                        </a:rPr>
                        <a:t>Method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ts val="600"/>
                        </a:spcBef>
                        <a:spcAft>
                          <a:spcPts val="600"/>
                        </a:spcAft>
                        <a:buClr>
                          <a:srgbClr val="FF3F00"/>
                        </a:buClr>
                        <a:buSzTx/>
                        <a:buFont typeface="Wingdings" pitchFamily="2" charset="2"/>
                        <a:buNone/>
                        <a:tabLst/>
                      </a:pPr>
                      <a:r>
                        <a:rPr kumimoji="0" lang="en-US" sz="2800" b="1" i="0" u="none" strike="noStrike" cap="none" normalizeH="0" baseline="0" dirty="0">
                          <a:ln>
                            <a:noFill/>
                          </a:ln>
                          <a:solidFill>
                            <a:schemeClr val="tx1"/>
                          </a:solidFill>
                          <a:effectLst/>
                          <a:latin typeface="Arial" charset="0"/>
                        </a:rPr>
                        <a:t>~Length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969963">
                <a:tc>
                  <a:txBody>
                    <a:bodyPr/>
                    <a:lstStyle/>
                    <a:p>
                      <a:pPr marL="0" marR="0" lvl="0" indent="0" algn="l" defTabSz="914400" rtl="0" eaLnBrk="0" fontAlgn="base" latinLnBrk="0" hangingPunct="0">
                        <a:lnSpc>
                          <a:spcPct val="100000"/>
                        </a:lnSpc>
                        <a:spcBef>
                          <a:spcPts val="0"/>
                        </a:spcBef>
                        <a:spcAft>
                          <a:spcPct val="0"/>
                        </a:spcAft>
                        <a:buClr>
                          <a:srgbClr val="FF3F00"/>
                        </a:buClr>
                        <a:buSzTx/>
                        <a:buFont typeface="Wingdings" pitchFamily="2" charset="2"/>
                        <a:buNone/>
                        <a:tabLst/>
                        <a:defRPr/>
                      </a:pPr>
                      <a:r>
                        <a:rPr lang="en-US" altLang="en-US" sz="2800" b="1" dirty="0"/>
                        <a:t>Seed Soak</a:t>
                      </a:r>
                      <a:endParaRPr lang="en-US" altLang="en-US" sz="2000" b="1" dirty="0"/>
                    </a:p>
                    <a:p>
                      <a:pPr marL="0" marR="0" lvl="0" indent="0" algn="l" defTabSz="914400" rtl="0" eaLnBrk="0" fontAlgn="base" latinLnBrk="0" hangingPunct="0">
                        <a:lnSpc>
                          <a:spcPct val="100000"/>
                        </a:lnSpc>
                        <a:spcBef>
                          <a:spcPts val="0"/>
                        </a:spcBef>
                        <a:spcAft>
                          <a:spcPct val="0"/>
                        </a:spcAft>
                        <a:buClr>
                          <a:srgbClr val="FF3F00"/>
                        </a:buClr>
                        <a:buSzTx/>
                        <a:buFont typeface="Wingdings" pitchFamily="2" charset="2"/>
                        <a:buNone/>
                        <a:tabLst/>
                        <a:defRPr/>
                      </a:pPr>
                      <a:r>
                        <a:rPr lang="en-US" altLang="en-US" sz="2000" b="1" dirty="0"/>
                        <a:t>Seeds soaked in herbicide, then planted on watered media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FF3F00"/>
                        </a:buClr>
                        <a:buSzTx/>
                        <a:buFont typeface="Wingdings" pitchFamily="2" charset="2"/>
                        <a:buNone/>
                        <a:tabLst/>
                        <a:defRPr/>
                      </a:pPr>
                      <a:r>
                        <a:rPr lang="en-US" altLang="en-US" sz="2800" b="1" dirty="0"/>
                        <a:t>16h / 7d</a:t>
                      </a:r>
                      <a:endParaRPr lang="en-US" altLang="en-US" sz="1800" b="1" dirty="0"/>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69963">
                <a:tc>
                  <a:txBody>
                    <a:bodyPr/>
                    <a:lstStyle/>
                    <a:p>
                      <a:pPr>
                        <a:buFontTx/>
                        <a:buNone/>
                      </a:pPr>
                      <a:r>
                        <a:rPr lang="en-US" altLang="en-US" sz="2800" b="1" dirty="0"/>
                        <a:t>Spray Over Method </a:t>
                      </a:r>
                    </a:p>
                    <a:p>
                      <a:pPr>
                        <a:buFontTx/>
                        <a:buNone/>
                      </a:pPr>
                      <a:r>
                        <a:rPr lang="en-US" altLang="en-US" sz="2000" b="1" dirty="0"/>
                        <a:t>Seeds grown out and seedlings are sprayed with herbicide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FF3F00"/>
                        </a:buClr>
                        <a:buSzTx/>
                        <a:buFont typeface="Wingdings" pitchFamily="2" charset="2"/>
                        <a:buNone/>
                        <a:tabLst/>
                        <a:defRPr/>
                      </a:pPr>
                      <a:r>
                        <a:rPr lang="en-US" altLang="en-US" sz="2800" b="1" dirty="0"/>
                        <a:t>5d / 5d</a:t>
                      </a:r>
                      <a:endParaRPr lang="en-US" altLang="en-US" sz="1800" b="1" dirty="0"/>
                    </a:p>
                    <a:p>
                      <a:pPr marL="0" marR="0" lvl="0" indent="0" algn="ctr" defTabSz="914400" rtl="0" eaLnBrk="0" fontAlgn="base" latinLnBrk="0" hangingPunct="0">
                        <a:lnSpc>
                          <a:spcPct val="100000"/>
                        </a:lnSpc>
                        <a:spcBef>
                          <a:spcPct val="50000"/>
                        </a:spcBef>
                        <a:spcAft>
                          <a:spcPct val="0"/>
                        </a:spcAft>
                        <a:buClr>
                          <a:srgbClr val="FF3F00"/>
                        </a:buClr>
                        <a:buSzTx/>
                        <a:buFont typeface="Wingdings" pitchFamily="2" charset="2"/>
                        <a:buNone/>
                        <a:tabLst/>
                      </a:pPr>
                      <a:r>
                        <a:rPr kumimoji="0" lang="en-US" sz="2800" b="0" i="0" u="none" strike="noStrike" cap="none" normalizeH="0" baseline="0" dirty="0">
                          <a:ln>
                            <a:noFill/>
                          </a:ln>
                          <a:solidFill>
                            <a:schemeClr val="tx1"/>
                          </a:solidFill>
                          <a:effectLst/>
                          <a:latin typeface="Arial" charset="0"/>
                        </a:rPr>
                        <a:t>10d to 21d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98513">
                <a:tc>
                  <a:txBody>
                    <a:bodyPr/>
                    <a:lstStyle/>
                    <a:p>
                      <a:pPr>
                        <a:buFontTx/>
                        <a:buNone/>
                      </a:pPr>
                      <a:r>
                        <a:rPr lang="en-US" altLang="en-US" sz="2800" b="1" dirty="0"/>
                        <a:t>Substrate Imbibition Method </a:t>
                      </a:r>
                    </a:p>
                    <a:p>
                      <a:pPr>
                        <a:buFontTx/>
                        <a:buNone/>
                      </a:pPr>
                      <a:r>
                        <a:rPr lang="en-US" altLang="en-US" sz="2000" b="1" dirty="0"/>
                        <a:t>Seeds are exposed to herbicide during entire test period</a:t>
                      </a:r>
                      <a:endParaRPr kumimoji="0" lang="en-US" sz="2000" b="0" i="0" u="none" strike="noStrike" cap="none" normalizeH="0" baseline="0" dirty="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FF3F00"/>
                        </a:buClr>
                        <a:buSzTx/>
                        <a:buFont typeface="Wingdings" pitchFamily="2" charset="2"/>
                        <a:buNone/>
                        <a:tabLst/>
                        <a:defRPr/>
                      </a:pPr>
                      <a:r>
                        <a:rPr lang="en-US" altLang="en-US" sz="2800" b="1" dirty="0"/>
                        <a:t>7d</a:t>
                      </a:r>
                      <a:endParaRPr lang="en-US" altLang="en-US" sz="1800" b="1" dirty="0"/>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4080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219200" y="1371600"/>
            <a:ext cx="6172200" cy="3429000"/>
          </a:xfrm>
        </p:spPr>
        <p:txBody>
          <a:bodyPr/>
          <a:lstStyle/>
          <a:p>
            <a:pPr algn="ctr"/>
            <a:r>
              <a:rPr lang="en-US" sz="3200" dirty="0"/>
              <a:t>Tray Bioassay Tests</a:t>
            </a:r>
            <a:br>
              <a:rPr lang="en-US" sz="3200" dirty="0"/>
            </a:br>
            <a:r>
              <a:rPr lang="en-US" sz="3200" dirty="0"/>
              <a:t>Corn and Soybean</a:t>
            </a:r>
            <a:br>
              <a:rPr lang="en-US" sz="3200" dirty="0"/>
            </a:br>
            <a:r>
              <a:rPr lang="en-US" sz="3200" dirty="0"/>
              <a:t>LL, GT, STS, CL, </a:t>
            </a:r>
            <a:br>
              <a:rPr lang="en-US" sz="3200" dirty="0"/>
            </a:br>
            <a:r>
              <a:rPr lang="en-US" sz="3200" dirty="0"/>
              <a:t>Dicamba, 2,4 D</a:t>
            </a:r>
            <a:br>
              <a:rPr lang="en-US" sz="3200" dirty="0"/>
            </a:br>
            <a:endParaRPr lang="en-US" sz="3200" dirty="0"/>
          </a:p>
        </p:txBody>
      </p:sp>
    </p:spTree>
    <p:extLst>
      <p:ext uri="{BB962C8B-B14F-4D97-AF65-F5344CB8AC3E}">
        <p14:creationId xmlns:p14="http://schemas.microsoft.com/office/powerpoint/2010/main" val="2351074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5784A09-196E-4D29-9C09-90113DEB4B7A}"/>
              </a:ext>
            </a:extLst>
          </p:cNvPr>
          <p:cNvSpPr>
            <a:spLocks noGrp="1" noChangeArrowheads="1"/>
          </p:cNvSpPr>
          <p:nvPr>
            <p:ph type="title"/>
          </p:nvPr>
        </p:nvSpPr>
        <p:spPr>
          <a:xfrm>
            <a:off x="2057400" y="533400"/>
            <a:ext cx="6611055" cy="812800"/>
          </a:xfrm>
        </p:spPr>
        <p:txBody>
          <a:bodyPr/>
          <a:lstStyle/>
          <a:p>
            <a:pPr>
              <a:buFontTx/>
              <a:buNone/>
            </a:pPr>
            <a:r>
              <a:rPr lang="en-US" altLang="en-US" dirty="0"/>
              <a:t>Substrate Imbibition Method </a:t>
            </a:r>
          </a:p>
        </p:txBody>
      </p:sp>
      <p:sp>
        <p:nvSpPr>
          <p:cNvPr id="10243" name="Rectangle 3">
            <a:extLst>
              <a:ext uri="{FF2B5EF4-FFF2-40B4-BE49-F238E27FC236}">
                <a16:creationId xmlns:a16="http://schemas.microsoft.com/office/drawing/2014/main" id="{0677297D-B0D7-4EE1-8CCA-9C5A9037BD69}"/>
              </a:ext>
            </a:extLst>
          </p:cNvPr>
          <p:cNvSpPr>
            <a:spLocks noGrp="1" noChangeArrowheads="1"/>
          </p:cNvSpPr>
          <p:nvPr>
            <p:ph idx="1"/>
          </p:nvPr>
        </p:nvSpPr>
        <p:spPr>
          <a:xfrm>
            <a:off x="762000" y="1447800"/>
            <a:ext cx="7675034" cy="4648200"/>
          </a:xfrm>
        </p:spPr>
        <p:txBody>
          <a:bodyPr/>
          <a:lstStyle/>
          <a:p>
            <a:pPr>
              <a:buFontTx/>
              <a:buNone/>
            </a:pPr>
            <a:r>
              <a:rPr lang="en-US" altLang="en-US" b="1" dirty="0"/>
              <a:t>	</a:t>
            </a:r>
            <a:r>
              <a:rPr lang="en-US" altLang="en-US" sz="2800" dirty="0">
                <a:latin typeface="Arial" panose="020B0604020202020204" pitchFamily="34" charset="0"/>
                <a:cs typeface="Arial" panose="020B0604020202020204" pitchFamily="34" charset="0"/>
              </a:rPr>
              <a:t>Laboratory bioassays with herbicide solution placed directly into the media.  The seed in placed on the media to allow the herbicide solution to imbibe.</a:t>
            </a:r>
          </a:p>
          <a:p>
            <a:r>
              <a:rPr lang="en-US" altLang="en-US" sz="2800" dirty="0">
                <a:latin typeface="Arial" panose="020B0604020202020204" pitchFamily="34" charset="0"/>
                <a:cs typeface="Arial" panose="020B0604020202020204" pitchFamily="34" charset="0"/>
              </a:rPr>
              <a:t>Seven-day test </a:t>
            </a:r>
          </a:p>
          <a:p>
            <a:r>
              <a:rPr lang="en-US" sz="2800" dirty="0">
                <a:latin typeface="Arial" panose="020B0604020202020204" pitchFamily="34" charset="0"/>
                <a:cs typeface="Arial" panose="020B0604020202020204" pitchFamily="34" charset="0"/>
              </a:rPr>
              <a:t>Four hundred seeds tested</a:t>
            </a:r>
          </a:p>
          <a:p>
            <a:r>
              <a:rPr lang="en-US" altLang="en-US" sz="2800" dirty="0">
                <a:latin typeface="Arial" panose="020B0604020202020204" pitchFamily="34" charset="0"/>
                <a:cs typeface="Arial" panose="020B0604020202020204" pitchFamily="34" charset="0"/>
              </a:rPr>
              <a:t>Negative and positive check seeds used to verify herbicide presence and appropriate levels.</a:t>
            </a:r>
          </a:p>
          <a:p>
            <a:pPr>
              <a:buFontTx/>
              <a:buNone/>
            </a:pPr>
            <a:endParaRPr lang="en-US" altLang="en-US" b="1" dirty="0"/>
          </a:p>
          <a:p>
            <a:endParaRPr lang="en-US" altLang="en-US" b="1" dirty="0"/>
          </a:p>
        </p:txBody>
      </p:sp>
    </p:spTree>
    <p:extLst>
      <p:ext uri="{BB962C8B-B14F-4D97-AF65-F5344CB8AC3E}">
        <p14:creationId xmlns:p14="http://schemas.microsoft.com/office/powerpoint/2010/main" val="2133869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1113631" y="457200"/>
            <a:ext cx="6611938" cy="914400"/>
          </a:xfrm>
        </p:spPr>
        <p:txBody>
          <a:bodyPr/>
          <a:lstStyle/>
          <a:p>
            <a:pPr algn="ctr"/>
            <a:r>
              <a:rPr lang="en-US" dirty="0"/>
              <a:t>Herbicide Watering Table</a:t>
            </a:r>
          </a:p>
        </p:txBody>
      </p:sp>
      <p:pic>
        <p:nvPicPr>
          <p:cNvPr id="67586" name="Picture 7" descr="PDRM0001"/>
          <p:cNvPicPr>
            <a:picLocks noGrp="1" noChangeAspect="1" noChangeArrowheads="1"/>
          </p:cNvPicPr>
          <p:nvPr>
            <p:ph sz="half" idx="1"/>
          </p:nvPr>
        </p:nvPicPr>
        <p:blipFill>
          <a:blip r:embed="rId2"/>
          <a:srcRect/>
          <a:stretch>
            <a:fillRect/>
          </a:stretch>
        </p:blipFill>
        <p:spPr>
          <a:xfrm>
            <a:off x="4800600" y="2362200"/>
            <a:ext cx="3810000" cy="3048000"/>
          </a:xfrm>
        </p:spPr>
      </p:pic>
      <p:pic>
        <p:nvPicPr>
          <p:cNvPr id="67587" name="Picture 8" descr="PDRM0018"/>
          <p:cNvPicPr>
            <a:picLocks noGrp="1" noChangeAspect="1" noChangeArrowheads="1"/>
          </p:cNvPicPr>
          <p:nvPr>
            <p:ph sz="half" idx="2"/>
          </p:nvPr>
        </p:nvPicPr>
        <p:blipFill>
          <a:blip r:embed="rId3"/>
          <a:srcRect/>
          <a:stretch>
            <a:fillRect/>
          </a:stretch>
        </p:blipFill>
        <p:spPr>
          <a:xfrm>
            <a:off x="1371600" y="2057400"/>
            <a:ext cx="3048000" cy="3810000"/>
          </a:xfrm>
        </p:spPr>
      </p:pic>
    </p:spTree>
    <p:extLst>
      <p:ext uri="{BB962C8B-B14F-4D97-AF65-F5344CB8AC3E}">
        <p14:creationId xmlns:p14="http://schemas.microsoft.com/office/powerpoint/2010/main" val="929261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1898650" y="381000"/>
            <a:ext cx="6611938" cy="914400"/>
          </a:xfrm>
        </p:spPr>
        <p:txBody>
          <a:bodyPr wrap="square" anchor="ctr">
            <a:normAutofit/>
          </a:bodyPr>
          <a:lstStyle/>
          <a:p>
            <a:r>
              <a:rPr lang="en-US" sz="3000"/>
              <a:t>Soybean Herbicide Bioassay Tests</a:t>
            </a:r>
          </a:p>
        </p:txBody>
      </p:sp>
      <p:pic>
        <p:nvPicPr>
          <p:cNvPr id="64514" name="Picture 4" descr="soybeans"/>
          <p:cNvPicPr>
            <a:picLocks noChangeAspect="1" noChangeArrowheads="1"/>
          </p:cNvPicPr>
          <p:nvPr/>
        </p:nvPicPr>
        <p:blipFill rotWithShape="1">
          <a:blip r:embed="rId3"/>
          <a:srcRect r="-1" b="19043"/>
          <a:stretch/>
        </p:blipFill>
        <p:spPr bwMode="auto">
          <a:xfrm>
            <a:off x="849313" y="1412875"/>
            <a:ext cx="3760787" cy="4648200"/>
          </a:xfrm>
          <a:prstGeom prst="rect">
            <a:avLst/>
          </a:prstGeom>
          <a:noFill/>
          <a:ln w="9525">
            <a:noFill/>
            <a:miter lim="800000"/>
            <a:headEnd/>
            <a:tailEnd/>
          </a:ln>
        </p:spPr>
      </p:pic>
      <p:pic>
        <p:nvPicPr>
          <p:cNvPr id="3" name="Picture 2">
            <a:extLst>
              <a:ext uri="{FF2B5EF4-FFF2-40B4-BE49-F238E27FC236}">
                <a16:creationId xmlns:a16="http://schemas.microsoft.com/office/drawing/2014/main" id="{AA7BC96C-464F-40A1-9C6F-31DE2A1A15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418" r="24754" b="-2"/>
          <a:stretch/>
        </p:blipFill>
        <p:spPr>
          <a:xfrm>
            <a:off x="4762500" y="1412875"/>
            <a:ext cx="3762375" cy="4648200"/>
          </a:xfrm>
          <a:prstGeom prst="rect">
            <a:avLst/>
          </a:prstGeom>
          <a:noFill/>
        </p:spPr>
      </p:pic>
    </p:spTree>
    <p:extLst>
      <p:ext uri="{BB962C8B-B14F-4D97-AF65-F5344CB8AC3E}">
        <p14:creationId xmlns:p14="http://schemas.microsoft.com/office/powerpoint/2010/main" val="3185639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F515DAA7-5E2A-4A52-B325-7E4A890EE6A1}"/>
              </a:ext>
            </a:extLst>
          </p:cNvPr>
          <p:cNvSpPr>
            <a:spLocks noGrp="1"/>
          </p:cNvSpPr>
          <p:nvPr>
            <p:ph type="title"/>
          </p:nvPr>
        </p:nvSpPr>
        <p:spPr>
          <a:xfrm>
            <a:off x="2057400" y="457200"/>
            <a:ext cx="6477000" cy="914400"/>
          </a:xfrm>
        </p:spPr>
        <p:txBody>
          <a:bodyPr/>
          <a:lstStyle/>
          <a:p>
            <a:pPr algn="ctr" eaLnBrk="1" hangingPunct="1"/>
            <a:r>
              <a:rPr lang="en-US" altLang="en-US" dirty="0"/>
              <a:t>Soybean Herbicide Bioassays: Glyphosate</a:t>
            </a:r>
            <a:br>
              <a:rPr lang="en-US" altLang="en-US" sz="4000" dirty="0"/>
            </a:br>
            <a:r>
              <a:rPr lang="en-US" altLang="en-US" dirty="0"/>
              <a:t>Sulfonylurea Tolerant Soybean</a:t>
            </a:r>
          </a:p>
        </p:txBody>
      </p:sp>
      <p:pic>
        <p:nvPicPr>
          <p:cNvPr id="3075" name="Picture 6" descr="slide #11">
            <a:extLst>
              <a:ext uri="{FF2B5EF4-FFF2-40B4-BE49-F238E27FC236}">
                <a16:creationId xmlns:a16="http://schemas.microsoft.com/office/drawing/2014/main" id="{3A947CD3-794F-4477-9EC6-8FA5034F5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713" y="1828800"/>
            <a:ext cx="62753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2140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A2246781-6478-47E5-81D9-C8EE29498E41}"/>
              </a:ext>
            </a:extLst>
          </p:cNvPr>
          <p:cNvSpPr>
            <a:spLocks noGrp="1"/>
          </p:cNvSpPr>
          <p:nvPr>
            <p:ph type="title"/>
          </p:nvPr>
        </p:nvSpPr>
        <p:spPr/>
        <p:txBody>
          <a:bodyPr/>
          <a:lstStyle/>
          <a:p>
            <a:r>
              <a:rPr lang="en-US" altLang="en-US" dirty="0"/>
              <a:t>Glyphosate Soybeans</a:t>
            </a:r>
          </a:p>
        </p:txBody>
      </p:sp>
      <p:sp>
        <p:nvSpPr>
          <p:cNvPr id="3" name="Rectangle 3">
            <a:extLst>
              <a:ext uri="{FF2B5EF4-FFF2-40B4-BE49-F238E27FC236}">
                <a16:creationId xmlns:a16="http://schemas.microsoft.com/office/drawing/2014/main" id="{0076F419-6A0B-457B-B29E-EE5D7B61BC00}"/>
              </a:ext>
            </a:extLst>
          </p:cNvPr>
          <p:cNvSpPr txBox="1">
            <a:spLocks noChangeArrowheads="1"/>
          </p:cNvSpPr>
          <p:nvPr/>
        </p:nvSpPr>
        <p:spPr>
          <a:xfrm>
            <a:off x="457200" y="1219200"/>
            <a:ext cx="7924800" cy="4525963"/>
          </a:xfrm>
          <a:prstGeom prst="rect">
            <a:avLst/>
          </a:prstGeom>
        </p:spPr>
        <p:txBody>
          <a:bodyPr/>
          <a:lstStyle/>
          <a:p>
            <a:pPr marL="800100" lvl="1" indent="-342900" eaLnBrk="0" hangingPunct="0">
              <a:spcBef>
                <a:spcPct val="50000"/>
              </a:spcBef>
              <a:buClr>
                <a:srgbClr val="FF3F00"/>
              </a:buClr>
              <a:buFont typeface="Wingdings" pitchFamily="2" charset="2"/>
              <a:buChar char="n"/>
              <a:defRPr/>
            </a:pPr>
            <a:r>
              <a:rPr lang="en-US" sz="2400" dirty="0"/>
              <a:t>Herbicide inhibits an enzyme involved in synthesis of amino acids (tyrosine, tryptophan, phenylalanine)</a:t>
            </a:r>
          </a:p>
          <a:p>
            <a:pPr marL="800100" lvl="1" indent="-342900" eaLnBrk="0" hangingPunct="0">
              <a:spcBef>
                <a:spcPct val="50000"/>
              </a:spcBef>
              <a:buClr>
                <a:srgbClr val="FF3F00"/>
              </a:buClr>
              <a:buFont typeface="Wingdings" pitchFamily="2" charset="2"/>
              <a:buChar char="n"/>
              <a:defRPr/>
            </a:pPr>
            <a:r>
              <a:rPr lang="en-US" sz="2400" dirty="0"/>
              <a:t>Herbicide absorbed through foliage and </a:t>
            </a:r>
            <a:r>
              <a:rPr lang="en-US" sz="2400" dirty="0" err="1"/>
              <a:t>translocates</a:t>
            </a:r>
            <a:r>
              <a:rPr lang="en-US" sz="2400" dirty="0"/>
              <a:t> to growing points</a:t>
            </a:r>
          </a:p>
          <a:p>
            <a:pPr marL="800100" lvl="1" indent="-342900" eaLnBrk="0" hangingPunct="0">
              <a:spcBef>
                <a:spcPct val="50000"/>
              </a:spcBef>
              <a:buClr>
                <a:srgbClr val="FF3F00"/>
              </a:buClr>
              <a:buFont typeface="Wingdings" pitchFamily="2" charset="2"/>
              <a:buChar char="n"/>
              <a:defRPr/>
            </a:pPr>
            <a:r>
              <a:rPr lang="en-US" sz="2400" dirty="0"/>
              <a:t>It’s only effective on actively growing plants, not effective as a pre-emergence herbicide</a:t>
            </a:r>
          </a:p>
          <a:p>
            <a:pPr marL="800100" lvl="1" indent="-342900" eaLnBrk="0" hangingPunct="0">
              <a:spcBef>
                <a:spcPct val="50000"/>
              </a:spcBef>
              <a:buClr>
                <a:srgbClr val="FF3F00"/>
              </a:buClr>
              <a:buFont typeface="Wingdings" pitchFamily="2" charset="2"/>
              <a:buChar char="n"/>
              <a:defRPr/>
            </a:pPr>
            <a:r>
              <a:rPr lang="en-US" sz="2400" dirty="0"/>
              <a:t>RR Herbicide introduced in 1974</a:t>
            </a:r>
          </a:p>
          <a:p>
            <a:pPr marL="800100" lvl="1" indent="-342900" eaLnBrk="0" hangingPunct="0">
              <a:spcBef>
                <a:spcPct val="50000"/>
              </a:spcBef>
              <a:buClr>
                <a:srgbClr val="FF3F00"/>
              </a:buClr>
              <a:buFont typeface="Wingdings" pitchFamily="2" charset="2"/>
              <a:buChar char="n"/>
              <a:defRPr/>
            </a:pPr>
            <a:r>
              <a:rPr lang="en-US" sz="2400" dirty="0"/>
              <a:t>Glyphosate Soybeans introduced in 1995</a:t>
            </a:r>
          </a:p>
          <a:p>
            <a:pPr marL="342900" indent="-342900" eaLnBrk="0" hangingPunct="0">
              <a:spcBef>
                <a:spcPct val="50000"/>
              </a:spcBef>
              <a:buClr>
                <a:srgbClr val="FF3F00"/>
              </a:buClr>
              <a:buFont typeface="Wingdings" pitchFamily="2" charset="2"/>
              <a:buChar char="n"/>
              <a:defRPr/>
            </a:pPr>
            <a:endParaRPr lang="en-US" sz="2400" kern="0" dirty="0">
              <a:latin typeface="+mn-lt"/>
            </a:endParaRPr>
          </a:p>
        </p:txBody>
      </p:sp>
    </p:spTree>
    <p:extLst>
      <p:ext uri="{BB962C8B-B14F-4D97-AF65-F5344CB8AC3E}">
        <p14:creationId xmlns:p14="http://schemas.microsoft.com/office/powerpoint/2010/main" val="2054630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482EA167-03BB-4791-B72F-94C35B936D30}"/>
              </a:ext>
            </a:extLst>
          </p:cNvPr>
          <p:cNvSpPr>
            <a:spLocks noGrp="1"/>
          </p:cNvSpPr>
          <p:nvPr>
            <p:ph type="title"/>
          </p:nvPr>
        </p:nvSpPr>
        <p:spPr>
          <a:xfrm>
            <a:off x="1676400" y="457200"/>
            <a:ext cx="7254668" cy="914400"/>
          </a:xfrm>
        </p:spPr>
        <p:txBody>
          <a:bodyPr/>
          <a:lstStyle/>
          <a:p>
            <a:pPr algn="ctr"/>
            <a:r>
              <a:rPr lang="en-US" altLang="en-US" dirty="0"/>
              <a:t>Glyphosate </a:t>
            </a:r>
            <a:r>
              <a:rPr lang="en-US" dirty="0"/>
              <a:t>Soybean Herbicide Trait Bioassay Method</a:t>
            </a:r>
            <a:endParaRPr lang="en-US" altLang="en-US" dirty="0"/>
          </a:p>
        </p:txBody>
      </p:sp>
      <p:sp>
        <p:nvSpPr>
          <p:cNvPr id="3" name="Rectangle 3">
            <a:extLst>
              <a:ext uri="{FF2B5EF4-FFF2-40B4-BE49-F238E27FC236}">
                <a16:creationId xmlns:a16="http://schemas.microsoft.com/office/drawing/2014/main" id="{08E69013-DCB5-4F9C-A7C2-E0650ED04707}"/>
              </a:ext>
            </a:extLst>
          </p:cNvPr>
          <p:cNvSpPr txBox="1">
            <a:spLocks noChangeArrowheads="1"/>
          </p:cNvSpPr>
          <p:nvPr/>
        </p:nvSpPr>
        <p:spPr>
          <a:xfrm>
            <a:off x="457200" y="1371600"/>
            <a:ext cx="7924800" cy="4525963"/>
          </a:xfrm>
          <a:prstGeom prst="rect">
            <a:avLst/>
          </a:prstGeom>
        </p:spPr>
        <p:txBody>
          <a:bodyPr/>
          <a:lstStyle/>
          <a:p>
            <a:pPr eaLnBrk="0" hangingPunct="0">
              <a:spcBef>
                <a:spcPct val="50000"/>
              </a:spcBef>
              <a:buClr>
                <a:srgbClr val="FF3F00"/>
              </a:buClr>
              <a:defRPr/>
            </a:pPr>
            <a:r>
              <a:rPr lang="en-US" sz="2400" dirty="0"/>
              <a:t>Supplies</a:t>
            </a:r>
          </a:p>
          <a:p>
            <a:pPr marL="342900" indent="-342900" eaLnBrk="0" hangingPunct="0">
              <a:spcBef>
                <a:spcPct val="50000"/>
              </a:spcBef>
              <a:buClr>
                <a:srgbClr val="FF3F00"/>
              </a:buClr>
              <a:buFont typeface="Wingdings" pitchFamily="2" charset="2"/>
              <a:buChar char="n"/>
              <a:defRPr/>
            </a:pPr>
            <a:r>
              <a:rPr lang="en-US" sz="2400" dirty="0"/>
              <a:t>Large tray, 14-ply </a:t>
            </a:r>
            <a:r>
              <a:rPr lang="en-US" sz="2400" dirty="0" err="1"/>
              <a:t>Versapak</a:t>
            </a:r>
            <a:endParaRPr lang="en-US" sz="2400" dirty="0"/>
          </a:p>
          <a:p>
            <a:pPr marL="342900" indent="-342900" eaLnBrk="0" hangingPunct="0">
              <a:spcBef>
                <a:spcPct val="50000"/>
              </a:spcBef>
              <a:buClr>
                <a:srgbClr val="FF3F00"/>
              </a:buClr>
              <a:buFont typeface="Wingdings" pitchFamily="2" charset="2"/>
              <a:buChar char="n"/>
              <a:defRPr/>
            </a:pPr>
            <a:r>
              <a:rPr lang="en-US" sz="2400" dirty="0"/>
              <a:t>Plant 4 replicates of 100 seeds on tray, after wetting </a:t>
            </a:r>
            <a:r>
              <a:rPr lang="en-US" sz="2400" dirty="0" err="1"/>
              <a:t>Versapak</a:t>
            </a:r>
            <a:r>
              <a:rPr lang="en-US" sz="2400" dirty="0"/>
              <a:t> with herbicide solution</a:t>
            </a:r>
          </a:p>
          <a:p>
            <a:pPr marL="342900" indent="-342900" eaLnBrk="0" hangingPunct="0">
              <a:spcBef>
                <a:spcPct val="50000"/>
              </a:spcBef>
              <a:buClr>
                <a:srgbClr val="FF3F00"/>
              </a:buClr>
              <a:buFont typeface="Wingdings" pitchFamily="2" charset="2"/>
              <a:buChar char="n"/>
              <a:defRPr/>
            </a:pPr>
            <a:r>
              <a:rPr lang="en-US" sz="2400" dirty="0"/>
              <a:t>Plant 5 check seeds of tolerant and non-tolerant seeds (Positive and Negative) on EVERY TRAY</a:t>
            </a:r>
          </a:p>
          <a:p>
            <a:pPr marL="342900" indent="-342900" eaLnBrk="0" hangingPunct="0">
              <a:spcBef>
                <a:spcPct val="50000"/>
              </a:spcBef>
              <a:buClr>
                <a:srgbClr val="FF3F00"/>
              </a:buClr>
              <a:buFont typeface="Wingdings" pitchFamily="2" charset="2"/>
              <a:buChar char="n"/>
              <a:defRPr/>
            </a:pPr>
            <a:r>
              <a:rPr lang="en-US" sz="2400" dirty="0"/>
              <a:t>Grow for 7 days at 25</a:t>
            </a:r>
            <a:r>
              <a:rPr lang="en-US" sz="2400" b="1" dirty="0">
                <a:cs typeface="Arial" charset="0"/>
              </a:rPr>
              <a:t>°</a:t>
            </a:r>
            <a:r>
              <a:rPr lang="en-US" sz="2400" dirty="0"/>
              <a:t>C</a:t>
            </a:r>
          </a:p>
          <a:p>
            <a:pPr marL="342900" indent="-342900" eaLnBrk="0" hangingPunct="0">
              <a:spcBef>
                <a:spcPct val="50000"/>
              </a:spcBef>
              <a:buClr>
                <a:srgbClr val="FF3F00"/>
              </a:buClr>
              <a:buFont typeface="Wingdings" pitchFamily="2" charset="2"/>
              <a:buChar char="n"/>
              <a:defRPr/>
            </a:pPr>
            <a:r>
              <a:rPr lang="en-US" sz="2400" dirty="0"/>
              <a:t>Evaluate for germination following AOSA Rules</a:t>
            </a:r>
          </a:p>
          <a:p>
            <a:pPr marL="342900" indent="-342900" eaLnBrk="0" hangingPunct="0">
              <a:spcBef>
                <a:spcPct val="50000"/>
              </a:spcBef>
              <a:buClr>
                <a:srgbClr val="FF3F00"/>
              </a:buClr>
              <a:buFont typeface="Wingdings" pitchFamily="2" charset="2"/>
              <a:buChar char="n"/>
              <a:defRPr/>
            </a:pPr>
            <a:r>
              <a:rPr lang="en-US" sz="2400" dirty="0"/>
              <a:t>Evaluate for tolerance to herbicide </a:t>
            </a:r>
          </a:p>
          <a:p>
            <a:pPr marL="342900" indent="-342900" eaLnBrk="0" hangingPunct="0">
              <a:spcBef>
                <a:spcPct val="50000"/>
              </a:spcBef>
              <a:buClr>
                <a:srgbClr val="FF3F00"/>
              </a:buClr>
              <a:buFont typeface="Wingdings" pitchFamily="2" charset="2"/>
              <a:buChar char="n"/>
              <a:defRPr/>
            </a:pPr>
            <a:endParaRPr lang="en-US" sz="2400" kern="0" dirty="0">
              <a:latin typeface="+mn-lt"/>
            </a:endParaRPr>
          </a:p>
        </p:txBody>
      </p:sp>
    </p:spTree>
    <p:extLst>
      <p:ext uri="{BB962C8B-B14F-4D97-AF65-F5344CB8AC3E}">
        <p14:creationId xmlns:p14="http://schemas.microsoft.com/office/powerpoint/2010/main" val="3575051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sz="quarter"/>
          </p:nvPr>
        </p:nvSpPr>
        <p:spPr>
          <a:xfrm>
            <a:off x="2286000" y="381000"/>
            <a:ext cx="6224588" cy="914400"/>
          </a:xfrm>
        </p:spPr>
        <p:txBody>
          <a:bodyPr/>
          <a:lstStyle/>
          <a:p>
            <a:r>
              <a:rPr lang="en-US"/>
              <a:t>From DNA to Trait</a:t>
            </a:r>
          </a:p>
        </p:txBody>
      </p:sp>
      <p:graphicFrame>
        <p:nvGraphicFramePr>
          <p:cNvPr id="5" name="Content Placeholder 6"/>
          <p:cNvGraphicFramePr>
            <a:graphicFrameLocks noGrp="1"/>
          </p:cNvGraphicFramePr>
          <p:nvPr>
            <p:ph sz="quarter" idx="1"/>
          </p:nvPr>
        </p:nvGraphicFramePr>
        <p:xfrm>
          <a:off x="730250" y="1468437"/>
          <a:ext cx="7608887" cy="4911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603" name="Text Box 4"/>
          <p:cNvSpPr txBox="1">
            <a:spLocks noChangeArrowheads="1"/>
          </p:cNvSpPr>
          <p:nvPr/>
        </p:nvSpPr>
        <p:spPr bwMode="auto">
          <a:xfrm>
            <a:off x="2667000" y="5410200"/>
            <a:ext cx="1066800" cy="304800"/>
          </a:xfrm>
          <a:prstGeom prst="rect">
            <a:avLst/>
          </a:prstGeom>
          <a:noFill/>
          <a:ln w="9525">
            <a:noFill/>
            <a:miter lim="800000"/>
            <a:headEnd/>
            <a:tailEnd/>
          </a:ln>
        </p:spPr>
        <p:txBody>
          <a:bodyPr>
            <a:spAutoFit/>
          </a:bodyPr>
          <a:lstStyle/>
          <a:p>
            <a:pPr>
              <a:spcBef>
                <a:spcPct val="50000"/>
              </a:spcBef>
            </a:pPr>
            <a:endParaRPr lang="en-US"/>
          </a:p>
        </p:txBody>
      </p:sp>
    </p:spTree>
    <p:extLst>
      <p:ext uri="{BB962C8B-B14F-4D97-AF65-F5344CB8AC3E}">
        <p14:creationId xmlns:p14="http://schemas.microsoft.com/office/powerpoint/2010/main" val="3151181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026"/>
          <p:cNvSpPr>
            <a:spLocks noGrp="1" noChangeArrowheads="1"/>
          </p:cNvSpPr>
          <p:nvPr>
            <p:ph type="title"/>
          </p:nvPr>
        </p:nvSpPr>
        <p:spPr>
          <a:xfrm>
            <a:off x="1905000" y="685800"/>
            <a:ext cx="6019800" cy="914400"/>
          </a:xfrm>
        </p:spPr>
        <p:txBody>
          <a:bodyPr/>
          <a:lstStyle/>
          <a:p>
            <a:pPr algn="ctr"/>
            <a:r>
              <a:rPr lang="en-US"/>
              <a:t>Positive and Negative </a:t>
            </a:r>
            <a:br>
              <a:rPr lang="en-US"/>
            </a:br>
            <a:r>
              <a:rPr lang="en-US"/>
              <a:t>Check Seeds</a:t>
            </a:r>
          </a:p>
        </p:txBody>
      </p:sp>
      <p:pic>
        <p:nvPicPr>
          <p:cNvPr id="68610" name="Picture 1029" descr="slide #7"/>
          <p:cNvPicPr>
            <a:picLocks noGrp="1" noChangeAspect="1" noChangeArrowheads="1"/>
          </p:cNvPicPr>
          <p:nvPr>
            <p:ph sz="half" idx="1"/>
          </p:nvPr>
        </p:nvPicPr>
        <p:blipFill>
          <a:blip r:embed="rId2"/>
          <a:srcRect/>
          <a:stretch>
            <a:fillRect/>
          </a:stretch>
        </p:blipFill>
        <p:spPr>
          <a:xfrm>
            <a:off x="228600" y="2667000"/>
            <a:ext cx="4640263" cy="3103563"/>
          </a:xfrm>
        </p:spPr>
      </p:pic>
      <p:pic>
        <p:nvPicPr>
          <p:cNvPr id="68611" name="Picture 1030" descr="PDRM0013"/>
          <p:cNvPicPr>
            <a:picLocks noGrp="1" noChangeAspect="1" noChangeArrowheads="1"/>
          </p:cNvPicPr>
          <p:nvPr>
            <p:ph sz="half" idx="2"/>
          </p:nvPr>
        </p:nvPicPr>
        <p:blipFill>
          <a:blip r:embed="rId3"/>
          <a:srcRect l="3001" t="9596" r="3001" b="4797"/>
          <a:stretch>
            <a:fillRect/>
          </a:stretch>
        </p:blipFill>
        <p:spPr>
          <a:xfrm>
            <a:off x="5140325" y="2209800"/>
            <a:ext cx="3462338" cy="3943350"/>
          </a:xfrm>
        </p:spPr>
      </p:pic>
    </p:spTree>
    <p:extLst>
      <p:ext uri="{BB962C8B-B14F-4D97-AF65-F5344CB8AC3E}">
        <p14:creationId xmlns:p14="http://schemas.microsoft.com/office/powerpoint/2010/main" val="1486449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026"/>
          <p:cNvSpPr>
            <a:spLocks noGrp="1" noChangeArrowheads="1"/>
          </p:cNvSpPr>
          <p:nvPr>
            <p:ph type="title"/>
          </p:nvPr>
        </p:nvSpPr>
        <p:spPr/>
        <p:txBody>
          <a:bodyPr/>
          <a:lstStyle/>
          <a:p>
            <a:pPr algn="ctr"/>
            <a:r>
              <a:rPr lang="en-US"/>
              <a:t>Evaluate on Seventh Test Day</a:t>
            </a:r>
          </a:p>
        </p:txBody>
      </p:sp>
      <p:pic>
        <p:nvPicPr>
          <p:cNvPr id="69634" name="Picture 1029" descr="slide #9"/>
          <p:cNvPicPr>
            <a:picLocks noGrp="1" noChangeAspect="1" noChangeArrowheads="1"/>
          </p:cNvPicPr>
          <p:nvPr>
            <p:ph idx="1"/>
          </p:nvPr>
        </p:nvPicPr>
        <p:blipFill>
          <a:blip r:embed="rId2"/>
          <a:srcRect/>
          <a:stretch>
            <a:fillRect/>
          </a:stretch>
        </p:blipFill>
        <p:spPr>
          <a:xfrm>
            <a:off x="1955800" y="1828800"/>
            <a:ext cx="6146800" cy="4114800"/>
          </a:xfrm>
        </p:spPr>
      </p:pic>
    </p:spTree>
    <p:extLst>
      <p:ext uri="{BB962C8B-B14F-4D97-AF65-F5344CB8AC3E}">
        <p14:creationId xmlns:p14="http://schemas.microsoft.com/office/powerpoint/2010/main" val="4235465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p:txBody>
          <a:bodyPr/>
          <a:lstStyle/>
          <a:p>
            <a:pPr algn="ctr"/>
            <a:r>
              <a:rPr lang="en-US"/>
              <a:t>Soybean Germination</a:t>
            </a:r>
          </a:p>
        </p:txBody>
      </p:sp>
      <p:sp>
        <p:nvSpPr>
          <p:cNvPr id="72706" name="Rectangle 3"/>
          <p:cNvSpPr>
            <a:spLocks noGrp="1" noChangeArrowheads="1"/>
          </p:cNvSpPr>
          <p:nvPr>
            <p:ph type="body" sz="half" idx="1"/>
          </p:nvPr>
        </p:nvSpPr>
        <p:spPr/>
        <p:txBody>
          <a:bodyPr/>
          <a:lstStyle/>
          <a:p>
            <a:pPr marL="0" indent="0">
              <a:buNone/>
            </a:pPr>
            <a:r>
              <a:rPr lang="en-US" dirty="0"/>
              <a:t>Seed/Seedling Classification</a:t>
            </a:r>
          </a:p>
          <a:p>
            <a:pPr lvl="1">
              <a:spcBef>
                <a:spcPts val="480"/>
              </a:spcBef>
              <a:buFont typeface="Arial" charset="0"/>
              <a:buChar char="•"/>
            </a:pPr>
            <a:r>
              <a:rPr lang="en-US" dirty="0"/>
              <a:t> Normal</a:t>
            </a:r>
          </a:p>
          <a:p>
            <a:pPr lvl="1">
              <a:spcBef>
                <a:spcPts val="480"/>
              </a:spcBef>
              <a:buFont typeface="Arial" charset="0"/>
              <a:buChar char="•"/>
            </a:pPr>
            <a:r>
              <a:rPr lang="en-US" dirty="0"/>
              <a:t>Abnormal</a:t>
            </a:r>
          </a:p>
          <a:p>
            <a:pPr lvl="1">
              <a:spcBef>
                <a:spcPts val="480"/>
              </a:spcBef>
              <a:spcAft>
                <a:spcPts val="0"/>
              </a:spcAft>
              <a:buFont typeface="Arial" charset="0"/>
              <a:buChar char="•"/>
            </a:pPr>
            <a:r>
              <a:rPr lang="en-US" dirty="0"/>
              <a:t>Dead</a:t>
            </a:r>
          </a:p>
          <a:p>
            <a:pPr lvl="1">
              <a:spcBef>
                <a:spcPts val="480"/>
              </a:spcBef>
              <a:spcAft>
                <a:spcPts val="0"/>
              </a:spcAft>
              <a:buFont typeface="Arial" charset="0"/>
              <a:buChar char="•"/>
            </a:pPr>
            <a:r>
              <a:rPr lang="en-US" dirty="0"/>
              <a:t>Dormant or Hard</a:t>
            </a:r>
          </a:p>
          <a:p>
            <a:pPr lvl="1">
              <a:spcBef>
                <a:spcPts val="480"/>
              </a:spcBef>
              <a:spcAft>
                <a:spcPts val="0"/>
              </a:spcAft>
              <a:buFont typeface="Arial" charset="0"/>
              <a:buChar char="•"/>
            </a:pPr>
            <a:r>
              <a:rPr lang="en-US" dirty="0"/>
              <a:t>Tolerant</a:t>
            </a:r>
          </a:p>
          <a:p>
            <a:pPr lvl="1">
              <a:spcBef>
                <a:spcPts val="480"/>
              </a:spcBef>
              <a:spcAft>
                <a:spcPts val="0"/>
              </a:spcAft>
              <a:buFont typeface="Arial" charset="0"/>
              <a:buChar char="•"/>
            </a:pPr>
            <a:r>
              <a:rPr lang="en-US" dirty="0"/>
              <a:t>Non-tolerant</a:t>
            </a:r>
          </a:p>
          <a:p>
            <a:pPr marL="0" indent="0">
              <a:buNone/>
            </a:pPr>
            <a:r>
              <a:rPr lang="en-US" dirty="0"/>
              <a:t>Quality Issues</a:t>
            </a:r>
          </a:p>
          <a:p>
            <a:pPr lvl="1">
              <a:buFont typeface="Arial" charset="0"/>
              <a:buChar char="•"/>
            </a:pPr>
            <a:r>
              <a:rPr lang="en-US" dirty="0"/>
              <a:t>Mechanical Damage</a:t>
            </a:r>
          </a:p>
          <a:p>
            <a:pPr lvl="1">
              <a:buFont typeface="Arial" charset="0"/>
              <a:buChar char="•"/>
            </a:pPr>
            <a:r>
              <a:rPr lang="en-US" dirty="0"/>
              <a:t>Seed-borne Fungi</a:t>
            </a:r>
          </a:p>
        </p:txBody>
      </p:sp>
      <p:pic>
        <p:nvPicPr>
          <p:cNvPr id="72707" name="Picture 6" descr="Rr soybean"/>
          <p:cNvPicPr>
            <a:picLocks noGrp="1" noChangeAspect="1" noChangeArrowheads="1"/>
          </p:cNvPicPr>
          <p:nvPr>
            <p:ph sz="half" idx="2"/>
          </p:nvPr>
        </p:nvPicPr>
        <p:blipFill>
          <a:blip r:embed="rId2"/>
          <a:srcRect/>
          <a:stretch>
            <a:fillRect/>
          </a:stretch>
        </p:blipFill>
        <p:spPr>
          <a:xfrm>
            <a:off x="4191000" y="1219200"/>
            <a:ext cx="4486275" cy="4903788"/>
          </a:xfrm>
        </p:spPr>
      </p:pic>
    </p:spTree>
    <p:extLst>
      <p:ext uri="{BB962C8B-B14F-4D97-AF65-F5344CB8AC3E}">
        <p14:creationId xmlns:p14="http://schemas.microsoft.com/office/powerpoint/2010/main" val="3395325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1898650" y="381000"/>
            <a:ext cx="5721350" cy="914400"/>
          </a:xfrm>
        </p:spPr>
        <p:txBody>
          <a:bodyPr/>
          <a:lstStyle/>
          <a:p>
            <a:pPr algn="ctr"/>
            <a:r>
              <a:rPr lang="en-US" sz="2800"/>
              <a:t>Seedling Classification</a:t>
            </a:r>
          </a:p>
        </p:txBody>
      </p:sp>
      <p:sp>
        <p:nvSpPr>
          <p:cNvPr id="73730" name="Rectangle 3"/>
          <p:cNvSpPr>
            <a:spLocks noGrp="1" noChangeArrowheads="1"/>
          </p:cNvSpPr>
          <p:nvPr>
            <p:ph type="body" idx="1"/>
          </p:nvPr>
        </p:nvSpPr>
        <p:spPr>
          <a:xfrm>
            <a:off x="2743200" y="1676400"/>
            <a:ext cx="5486400" cy="4114800"/>
          </a:xfrm>
        </p:spPr>
        <p:txBody>
          <a:bodyPr/>
          <a:lstStyle/>
          <a:p>
            <a:pPr>
              <a:buClr>
                <a:srgbClr val="CC6600"/>
              </a:buClr>
            </a:pPr>
            <a:r>
              <a:rPr lang="en-US" b="1"/>
              <a:t>AOSA normal seedlings </a:t>
            </a:r>
          </a:p>
          <a:p>
            <a:pPr lvl="1">
              <a:buClr>
                <a:srgbClr val="CC6600"/>
              </a:buClr>
              <a:buFontTx/>
              <a:buNone/>
            </a:pPr>
            <a:r>
              <a:rPr lang="en-US"/>
              <a:t>	(380/400) = 95.0 %</a:t>
            </a:r>
          </a:p>
          <a:p>
            <a:pPr lvl="1">
              <a:buClr>
                <a:srgbClr val="CC6600"/>
              </a:buClr>
              <a:buFontTx/>
              <a:buNone/>
            </a:pPr>
            <a:endParaRPr lang="en-US"/>
          </a:p>
          <a:p>
            <a:pPr>
              <a:buClr>
                <a:srgbClr val="CC6600"/>
              </a:buClr>
            </a:pPr>
            <a:r>
              <a:rPr lang="en-US" b="1"/>
              <a:t>Tolerant seedlings </a:t>
            </a:r>
          </a:p>
          <a:p>
            <a:pPr lvl="1">
              <a:buClr>
                <a:srgbClr val="CC6600"/>
              </a:buClr>
              <a:buFontTx/>
              <a:buNone/>
            </a:pPr>
            <a:r>
              <a:rPr lang="en-US"/>
              <a:t> 	(378/380) = 99.5%</a:t>
            </a:r>
          </a:p>
          <a:p>
            <a:pPr lvl="1">
              <a:buClr>
                <a:srgbClr val="CC6600"/>
              </a:buClr>
              <a:buFontTx/>
              <a:buNone/>
            </a:pPr>
            <a:endParaRPr lang="en-US"/>
          </a:p>
          <a:p>
            <a:pPr>
              <a:buClr>
                <a:srgbClr val="CC6600"/>
              </a:buClr>
            </a:pPr>
            <a:r>
              <a:rPr lang="en-US" b="1"/>
              <a:t>Non-tolerant seedlings </a:t>
            </a:r>
          </a:p>
          <a:p>
            <a:pPr lvl="1">
              <a:buClr>
                <a:srgbClr val="CC6600"/>
              </a:buClr>
              <a:buFontTx/>
              <a:buNone/>
            </a:pPr>
            <a:r>
              <a:rPr lang="en-US"/>
              <a:t>	(2/380) = 0.5%</a:t>
            </a:r>
          </a:p>
        </p:txBody>
      </p:sp>
    </p:spTree>
    <p:extLst>
      <p:ext uri="{BB962C8B-B14F-4D97-AF65-F5344CB8AC3E}">
        <p14:creationId xmlns:p14="http://schemas.microsoft.com/office/powerpoint/2010/main" val="73552901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2133600" y="381000"/>
            <a:ext cx="6376988" cy="914400"/>
          </a:xfrm>
        </p:spPr>
        <p:txBody>
          <a:bodyPr/>
          <a:lstStyle/>
          <a:p>
            <a:r>
              <a:rPr lang="en-US" sz="2800"/>
              <a:t>Evaluating Herbicide Trait Tests</a:t>
            </a:r>
          </a:p>
        </p:txBody>
      </p:sp>
      <p:sp>
        <p:nvSpPr>
          <p:cNvPr id="51202" name="Rectangle 3"/>
          <p:cNvSpPr>
            <a:spLocks noGrp="1" noChangeArrowheads="1"/>
          </p:cNvSpPr>
          <p:nvPr>
            <p:ph type="body" idx="1"/>
          </p:nvPr>
        </p:nvSpPr>
        <p:spPr>
          <a:xfrm>
            <a:off x="1676400" y="1676400"/>
            <a:ext cx="6848475" cy="4384675"/>
          </a:xfrm>
        </p:spPr>
        <p:txBody>
          <a:bodyPr/>
          <a:lstStyle/>
          <a:p>
            <a:pPr>
              <a:spcAft>
                <a:spcPts val="1200"/>
              </a:spcAft>
              <a:buClr>
                <a:srgbClr val="CC6600"/>
              </a:buClr>
              <a:buFont typeface="Wingdings" pitchFamily="2" charset="2"/>
              <a:buChar char="§"/>
            </a:pPr>
            <a:r>
              <a:rPr lang="en-US"/>
              <a:t>Find negative and positive check seeds</a:t>
            </a:r>
          </a:p>
          <a:p>
            <a:pPr>
              <a:buClr>
                <a:srgbClr val="CC6600"/>
              </a:buClr>
              <a:buFont typeface="Wingdings" pitchFamily="2" charset="2"/>
              <a:buChar char="§"/>
            </a:pPr>
            <a:r>
              <a:rPr lang="en-US"/>
              <a:t>Evaluate test sample</a:t>
            </a:r>
          </a:p>
          <a:p>
            <a:pPr lvl="1">
              <a:buClr>
                <a:srgbClr val="CC6600"/>
              </a:buClr>
            </a:pPr>
            <a:r>
              <a:rPr lang="en-US"/>
              <a:t>Count normal seedlings</a:t>
            </a:r>
          </a:p>
          <a:p>
            <a:pPr lvl="1">
              <a:spcAft>
                <a:spcPts val="1200"/>
              </a:spcAft>
              <a:buClr>
                <a:srgbClr val="CC6600"/>
              </a:buClr>
            </a:pPr>
            <a:r>
              <a:rPr lang="en-US"/>
              <a:t>Count non-trait seedlings</a:t>
            </a:r>
          </a:p>
          <a:p>
            <a:pPr>
              <a:buClr>
                <a:srgbClr val="CC6600"/>
              </a:buClr>
              <a:buFont typeface="Wingdings" pitchFamily="2" charset="2"/>
              <a:buChar char="§"/>
            </a:pPr>
            <a:r>
              <a:rPr lang="en-US"/>
              <a:t>Calculate the percentage of trait seedlings</a:t>
            </a:r>
          </a:p>
          <a:p>
            <a:pPr algn="ctr">
              <a:buFontTx/>
              <a:buNone/>
            </a:pPr>
            <a:r>
              <a:rPr lang="en-US"/>
              <a:t>	</a:t>
            </a:r>
            <a:r>
              <a:rPr lang="en-US" u="sng"/>
              <a:t># trait seedlings</a:t>
            </a:r>
          </a:p>
          <a:p>
            <a:pPr algn="ctr">
              <a:spcBef>
                <a:spcPct val="0"/>
              </a:spcBef>
              <a:buFontTx/>
              <a:buNone/>
            </a:pPr>
            <a:r>
              <a:rPr lang="en-US"/>
              <a:t>    # normal seedlings</a:t>
            </a:r>
          </a:p>
          <a:p>
            <a:pPr algn="ctr">
              <a:spcBef>
                <a:spcPct val="0"/>
              </a:spcBef>
              <a:buFontTx/>
              <a:buNone/>
            </a:pPr>
            <a:endParaRPr lang="en-US"/>
          </a:p>
          <a:p>
            <a:pPr algn="ctr">
              <a:spcBef>
                <a:spcPct val="0"/>
              </a:spcBef>
              <a:buFontTx/>
              <a:buNone/>
            </a:pPr>
            <a:r>
              <a:rPr lang="en-US"/>
              <a:t>375/380 = 98.7%</a:t>
            </a:r>
          </a:p>
        </p:txBody>
      </p:sp>
    </p:spTree>
    <p:extLst>
      <p:ext uri="{BB962C8B-B14F-4D97-AF65-F5344CB8AC3E}">
        <p14:creationId xmlns:p14="http://schemas.microsoft.com/office/powerpoint/2010/main" val="3068418291"/>
      </p:ext>
    </p:extLst>
  </p:cSld>
  <p:clrMapOvr>
    <a:masterClrMapping/>
  </p:clrMapOvr>
  <p:transition advTm="4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2133600" y="381000"/>
            <a:ext cx="6376988" cy="914400"/>
          </a:xfrm>
        </p:spPr>
        <p:txBody>
          <a:bodyPr/>
          <a:lstStyle/>
          <a:p>
            <a:r>
              <a:rPr lang="en-US" sz="2800"/>
              <a:t>Evaluating Herbicide Trait Tests</a:t>
            </a:r>
          </a:p>
        </p:txBody>
      </p:sp>
      <p:sp>
        <p:nvSpPr>
          <p:cNvPr id="6" name="TextBox 5">
            <a:extLst>
              <a:ext uri="{FF2B5EF4-FFF2-40B4-BE49-F238E27FC236}">
                <a16:creationId xmlns:a16="http://schemas.microsoft.com/office/drawing/2014/main" id="{7D47C341-D535-428F-B62A-DAE97FBC3D2D}"/>
              </a:ext>
            </a:extLst>
          </p:cNvPr>
          <p:cNvSpPr txBox="1"/>
          <p:nvPr/>
        </p:nvSpPr>
        <p:spPr>
          <a:xfrm>
            <a:off x="465274" y="2098387"/>
            <a:ext cx="7694802" cy="507831"/>
          </a:xfrm>
          <a:prstGeom prst="rect">
            <a:avLst/>
          </a:prstGeom>
          <a:noFill/>
        </p:spPr>
        <p:txBody>
          <a:bodyPr wrap="square" rtlCol="0">
            <a:spAutoFit/>
          </a:bodyPr>
          <a:lstStyle/>
          <a:p>
            <a:r>
              <a:rPr lang="en-US" sz="2700" b="1" dirty="0"/>
              <a:t>Determining Tolerance - Calculation</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27A5E4D2-2242-4514-9EE3-A12F2263EF07}"/>
                  </a:ext>
                </a:extLst>
              </p:cNvPr>
              <p:cNvSpPr/>
              <p:nvPr/>
            </p:nvSpPr>
            <p:spPr>
              <a:xfrm>
                <a:off x="1516625" y="3162934"/>
                <a:ext cx="6019800" cy="631648"/>
              </a:xfrm>
              <a:prstGeom prst="rect">
                <a:avLst/>
              </a:prstGeom>
            </p:spPr>
            <p:txBody>
              <a:bodyPr wrap="square">
                <a:spAutoFit/>
              </a:bodyPr>
              <a:lstStyle/>
              <a:p>
                <a14:m>
                  <m:oMath xmlns:m="http://schemas.openxmlformats.org/officeDocument/2006/math">
                    <m:f>
                      <m:fPr>
                        <m:ctrlPr>
                          <a:rPr lang="en-US" sz="2200" i="1">
                            <a:latin typeface="Cambria Math" panose="02040503050406030204" pitchFamily="18" charset="0"/>
                          </a:rPr>
                        </m:ctrlPr>
                      </m:fPr>
                      <m:num>
                        <m:r>
                          <a:rPr lang="en-US" sz="2200" i="1">
                            <a:latin typeface="Cambria Math" panose="02040503050406030204" pitchFamily="18" charset="0"/>
                          </a:rPr>
                          <m:t>(</m:t>
                        </m:r>
                        <m:r>
                          <a:rPr lang="en-US" sz="2200" i="1">
                            <a:latin typeface="Cambria Math" panose="02040503050406030204" pitchFamily="18" charset="0"/>
                          </a:rPr>
                          <m:t>𝑁𝑜𝑟𝑚𝑎𝑙</m:t>
                        </m:r>
                        <m:r>
                          <a:rPr lang="en-US" sz="2200" i="1">
                            <a:latin typeface="Cambria Math" panose="02040503050406030204" pitchFamily="18" charset="0"/>
                          </a:rPr>
                          <m:t>−</m:t>
                        </m:r>
                        <m:r>
                          <a:rPr lang="en-US" sz="2200" i="1">
                            <a:latin typeface="Cambria Math" panose="02040503050406030204" pitchFamily="18" charset="0"/>
                          </a:rPr>
                          <m:t>𝑁𝑜𝑛</m:t>
                        </m:r>
                        <m:r>
                          <a:rPr lang="en-US" sz="2200" i="1">
                            <a:latin typeface="Cambria Math" panose="02040503050406030204" pitchFamily="18" charset="0"/>
                          </a:rPr>
                          <m:t> </m:t>
                        </m:r>
                        <m:r>
                          <a:rPr lang="en-US" sz="2200" i="1">
                            <a:latin typeface="Cambria Math" panose="02040503050406030204" pitchFamily="18" charset="0"/>
                          </a:rPr>
                          <m:t>𝑡𝑜𝑙𝑒𝑟𝑎𝑛𝑡</m:t>
                        </m:r>
                        <m:r>
                          <a:rPr lang="en-US" sz="2200" i="1">
                            <a:latin typeface="Cambria Math" panose="02040503050406030204" pitchFamily="18" charset="0"/>
                          </a:rPr>
                          <m:t>)</m:t>
                        </m:r>
                      </m:num>
                      <m:den>
                        <m:r>
                          <a:rPr lang="en-US" sz="2200" i="1">
                            <a:latin typeface="Cambria Math" panose="02040503050406030204" pitchFamily="18" charset="0"/>
                          </a:rPr>
                          <m:t>(</m:t>
                        </m:r>
                        <m:r>
                          <a:rPr lang="en-US" sz="2200" i="1">
                            <a:latin typeface="Cambria Math" panose="02040503050406030204" pitchFamily="18" charset="0"/>
                          </a:rPr>
                          <m:t>𝑁𝑜𝑟𝑚𝑎𝑙</m:t>
                        </m:r>
                        <m:r>
                          <a:rPr lang="en-US" sz="2200" i="1">
                            <a:latin typeface="Cambria Math" panose="02040503050406030204" pitchFamily="18" charset="0"/>
                          </a:rPr>
                          <m:t>)</m:t>
                        </m:r>
                      </m:den>
                    </m:f>
                  </m:oMath>
                </a14:m>
                <a:r>
                  <a:rPr lang="en-US" sz="2200" dirty="0"/>
                  <a:t> X 100 = % Tolerant</a:t>
                </a:r>
              </a:p>
            </p:txBody>
          </p:sp>
        </mc:Choice>
        <mc:Fallback xmlns="">
          <p:sp>
            <p:nvSpPr>
              <p:cNvPr id="4" name="Rectangle 3">
                <a:extLst>
                  <a:ext uri="{FF2B5EF4-FFF2-40B4-BE49-F238E27FC236}">
                    <a16:creationId xmlns:a16="http://schemas.microsoft.com/office/drawing/2014/main" id="{27A5E4D2-2242-4514-9EE3-A12F2263EF07}"/>
                  </a:ext>
                </a:extLst>
              </p:cNvPr>
              <p:cNvSpPr>
                <a:spLocks noRot="1" noChangeAspect="1" noMove="1" noResize="1" noEditPoints="1" noAdjustHandles="1" noChangeArrowheads="1" noChangeShapeType="1" noTextEdit="1"/>
              </p:cNvSpPr>
              <p:nvPr/>
            </p:nvSpPr>
            <p:spPr>
              <a:xfrm>
                <a:off x="1516625" y="3162934"/>
                <a:ext cx="6019800" cy="63164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6C8D0A8-D4CD-4118-ABE0-B799EBE885F9}"/>
                  </a:ext>
                </a:extLst>
              </p:cNvPr>
              <p:cNvSpPr txBox="1"/>
              <p:nvPr/>
            </p:nvSpPr>
            <p:spPr>
              <a:xfrm>
                <a:off x="3962400" y="4374865"/>
                <a:ext cx="4319597" cy="744178"/>
              </a:xfrm>
              <a:prstGeom prst="rect">
                <a:avLst/>
              </a:prstGeom>
              <a:noFill/>
            </p:spPr>
            <p:txBody>
              <a:bodyPr wrap="square" lIns="0" tIns="0" rIns="0" bIns="0" rtlCol="0">
                <a:spAutoFit/>
              </a:bodyPr>
              <a:lstStyle/>
              <a:p>
                <a14:m>
                  <m:oMath xmlns:m="http://schemas.openxmlformats.org/officeDocument/2006/math">
                    <m:f>
                      <m:fPr>
                        <m:ctrlPr>
                          <a:rPr lang="en-US" sz="3300" i="1" smtClean="0">
                            <a:latin typeface="Cambria Math" panose="02040503050406030204" pitchFamily="18" charset="0"/>
                          </a:rPr>
                        </m:ctrlPr>
                      </m:fPr>
                      <m:num>
                        <m:r>
                          <a:rPr lang="en-US" sz="3300" i="1">
                            <a:latin typeface="Cambria Math" panose="02040503050406030204" pitchFamily="18" charset="0"/>
                          </a:rPr>
                          <m:t>(39</m:t>
                        </m:r>
                        <m:r>
                          <a:rPr lang="en-US" sz="3300" b="0" i="1" smtClean="0">
                            <a:latin typeface="Cambria Math" panose="02040503050406030204" pitchFamily="18" charset="0"/>
                          </a:rPr>
                          <m:t>4</m:t>
                        </m:r>
                        <m:r>
                          <a:rPr lang="en-US" sz="3300" i="1">
                            <a:latin typeface="Cambria Math" panose="02040503050406030204" pitchFamily="18" charset="0"/>
                          </a:rPr>
                          <m:t>−</m:t>
                        </m:r>
                        <m:r>
                          <a:rPr lang="en-US" sz="3300" b="0" i="1" smtClean="0">
                            <a:latin typeface="Cambria Math" panose="02040503050406030204" pitchFamily="18" charset="0"/>
                          </a:rPr>
                          <m:t>11</m:t>
                        </m:r>
                        <m:r>
                          <a:rPr lang="en-US" sz="3300" i="1">
                            <a:latin typeface="Cambria Math" panose="02040503050406030204" pitchFamily="18" charset="0"/>
                          </a:rPr>
                          <m:t>)</m:t>
                        </m:r>
                      </m:num>
                      <m:den>
                        <m:r>
                          <a:rPr lang="en-US" sz="3300" i="1">
                            <a:latin typeface="Cambria Math" panose="02040503050406030204" pitchFamily="18" charset="0"/>
                          </a:rPr>
                          <m:t>3</m:t>
                        </m:r>
                        <m:r>
                          <a:rPr lang="en-US" sz="3300" b="0" i="1" smtClean="0">
                            <a:latin typeface="Cambria Math" panose="02040503050406030204" pitchFamily="18" charset="0"/>
                          </a:rPr>
                          <m:t>94</m:t>
                        </m:r>
                      </m:den>
                    </m:f>
                  </m:oMath>
                </a14:m>
                <a:r>
                  <a:rPr lang="en-US" sz="3300" dirty="0"/>
                  <a:t> x 100= 97.2%</a:t>
                </a:r>
              </a:p>
            </p:txBody>
          </p:sp>
        </mc:Choice>
        <mc:Fallback xmlns="">
          <p:sp>
            <p:nvSpPr>
              <p:cNvPr id="9" name="TextBox 8">
                <a:extLst>
                  <a:ext uri="{FF2B5EF4-FFF2-40B4-BE49-F238E27FC236}">
                    <a16:creationId xmlns:a16="http://schemas.microsoft.com/office/drawing/2014/main" id="{46C8D0A8-D4CD-4118-ABE0-B799EBE885F9}"/>
                  </a:ext>
                </a:extLst>
              </p:cNvPr>
              <p:cNvSpPr txBox="1">
                <a:spLocks noRot="1" noChangeAspect="1" noMove="1" noResize="1" noEditPoints="1" noAdjustHandles="1" noChangeArrowheads="1" noChangeShapeType="1" noTextEdit="1"/>
              </p:cNvSpPr>
              <p:nvPr/>
            </p:nvSpPr>
            <p:spPr>
              <a:xfrm>
                <a:off x="3962400" y="4374865"/>
                <a:ext cx="4319597" cy="744178"/>
              </a:xfrm>
              <a:prstGeom prst="rect">
                <a:avLst/>
              </a:prstGeom>
              <a:blipFill>
                <a:blip r:embed="rId3"/>
                <a:stretch>
                  <a:fillRect t="-2459" b="-18033"/>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EF24C5C-BA21-4D61-8A93-CB823B6BFBE0}"/>
              </a:ext>
            </a:extLst>
          </p:cNvPr>
          <p:cNvSpPr/>
          <p:nvPr/>
        </p:nvSpPr>
        <p:spPr>
          <a:xfrm>
            <a:off x="1345501" y="4255575"/>
            <a:ext cx="3002525" cy="1384995"/>
          </a:xfrm>
          <a:prstGeom prst="rect">
            <a:avLst/>
          </a:prstGeom>
        </p:spPr>
        <p:txBody>
          <a:bodyPr wrap="square">
            <a:spAutoFit/>
          </a:bodyPr>
          <a:lstStyle/>
          <a:p>
            <a:pPr marL="0" indent="0">
              <a:buNone/>
            </a:pPr>
            <a:r>
              <a:rPr lang="en-US" dirty="0"/>
              <a:t>Example:</a:t>
            </a:r>
          </a:p>
          <a:p>
            <a:pPr marL="0" indent="0">
              <a:buNone/>
            </a:pPr>
            <a:r>
              <a:rPr lang="en-US" dirty="0"/>
              <a:t>400 seeds planted</a:t>
            </a:r>
          </a:p>
          <a:p>
            <a:pPr marL="0" indent="0">
              <a:buNone/>
            </a:pPr>
            <a:r>
              <a:rPr lang="en-US" dirty="0"/>
              <a:t>4 (abnormal seedlings)</a:t>
            </a:r>
          </a:p>
          <a:p>
            <a:pPr marL="0" indent="0">
              <a:buNone/>
            </a:pPr>
            <a:r>
              <a:rPr lang="en-US" dirty="0"/>
              <a:t>2 (not germinated/dead seed)</a:t>
            </a:r>
          </a:p>
          <a:p>
            <a:pPr marL="0" indent="0">
              <a:buNone/>
            </a:pPr>
            <a:r>
              <a:rPr lang="en-US" dirty="0"/>
              <a:t>394 (normal seedlings)</a:t>
            </a:r>
          </a:p>
          <a:p>
            <a:pPr marL="0" indent="0">
              <a:buNone/>
            </a:pPr>
            <a:r>
              <a:rPr lang="en-US" dirty="0"/>
              <a:t>11 (non-tolerant seedlings)</a:t>
            </a:r>
          </a:p>
        </p:txBody>
      </p:sp>
    </p:spTree>
    <p:extLst>
      <p:ext uri="{BB962C8B-B14F-4D97-AF65-F5344CB8AC3E}">
        <p14:creationId xmlns:p14="http://schemas.microsoft.com/office/powerpoint/2010/main" val="2060523190"/>
      </p:ext>
    </p:extLst>
  </p:cSld>
  <p:clrMapOvr>
    <a:masterClrMapping/>
  </p:clrMapOvr>
  <p:transition advTm="4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1610139" y="457200"/>
            <a:ext cx="6858000" cy="914400"/>
          </a:xfrm>
        </p:spPr>
        <p:txBody>
          <a:bodyPr/>
          <a:lstStyle/>
          <a:p>
            <a:pPr algn="ctr"/>
            <a:r>
              <a:rPr lang="en-US" sz="2800" dirty="0"/>
              <a:t>Negative Check Seedlings Expressing Non-Tolerant Symptoms</a:t>
            </a:r>
          </a:p>
        </p:txBody>
      </p:sp>
      <p:pic>
        <p:nvPicPr>
          <p:cNvPr id="71682" name="Picture 6" descr="slide #12"/>
          <p:cNvPicPr>
            <a:picLocks noGrp="1" noChangeAspect="1" noChangeArrowheads="1"/>
          </p:cNvPicPr>
          <p:nvPr>
            <p:ph idx="1"/>
          </p:nvPr>
        </p:nvPicPr>
        <p:blipFill>
          <a:blip r:embed="rId2"/>
          <a:srcRect/>
          <a:stretch>
            <a:fillRect/>
          </a:stretch>
        </p:blipFill>
        <p:spPr>
          <a:xfrm rot="16200000">
            <a:off x="3814994" y="2265828"/>
            <a:ext cx="4978401" cy="3291545"/>
          </a:xfrm>
        </p:spPr>
      </p:pic>
      <p:pic>
        <p:nvPicPr>
          <p:cNvPr id="3" name="Picture 2" descr="A picture containing vegetable&#10;&#10;Description automatically generated">
            <a:extLst>
              <a:ext uri="{FF2B5EF4-FFF2-40B4-BE49-F238E27FC236}">
                <a16:creationId xmlns:a16="http://schemas.microsoft.com/office/drawing/2014/main" id="{5BF05347-3156-464D-8AF9-6AFDAD0ECA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29480" y="2044700"/>
            <a:ext cx="4978400" cy="3733800"/>
          </a:xfrm>
          <a:prstGeom prst="rect">
            <a:avLst/>
          </a:prstGeom>
        </p:spPr>
      </p:pic>
    </p:spTree>
    <p:extLst>
      <p:ext uri="{BB962C8B-B14F-4D97-AF65-F5344CB8AC3E}">
        <p14:creationId xmlns:p14="http://schemas.microsoft.com/office/powerpoint/2010/main" val="4012649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3"/>
          <p:cNvSpPr>
            <a:spLocks noGrp="1"/>
          </p:cNvSpPr>
          <p:nvPr>
            <p:ph type="title"/>
          </p:nvPr>
        </p:nvSpPr>
        <p:spPr>
          <a:xfrm>
            <a:off x="1898650" y="381000"/>
            <a:ext cx="6788150" cy="914400"/>
          </a:xfrm>
        </p:spPr>
        <p:txBody>
          <a:bodyPr/>
          <a:lstStyle/>
          <a:p>
            <a:r>
              <a:rPr lang="en-US" altLang="en-US" dirty="0"/>
              <a:t>Glyphosate </a:t>
            </a:r>
            <a:r>
              <a:rPr lang="en-US" dirty="0"/>
              <a:t>Soybean Germination</a:t>
            </a:r>
          </a:p>
        </p:txBody>
      </p:sp>
      <p:sp>
        <p:nvSpPr>
          <p:cNvPr id="5" name="Text Placeholder 4"/>
          <p:cNvSpPr>
            <a:spLocks noGrp="1"/>
          </p:cNvSpPr>
          <p:nvPr>
            <p:ph type="body" sz="half" idx="1"/>
          </p:nvPr>
        </p:nvSpPr>
        <p:spPr>
          <a:xfrm>
            <a:off x="419100" y="1236662"/>
            <a:ext cx="4152900" cy="5164138"/>
          </a:xfrm>
        </p:spPr>
        <p:txBody>
          <a:bodyPr/>
          <a:lstStyle/>
          <a:p>
            <a:pPr>
              <a:spcAft>
                <a:spcPts val="600"/>
              </a:spcAft>
              <a:buFont typeface="Wingdings" pitchFamily="2" charset="2"/>
              <a:buNone/>
              <a:defRPr/>
            </a:pPr>
            <a:r>
              <a:rPr lang="en-US" dirty="0"/>
              <a:t>Non-tolerant Symptoms</a:t>
            </a:r>
          </a:p>
          <a:p>
            <a:pPr lvl="1">
              <a:spcBef>
                <a:spcPts val="480"/>
              </a:spcBef>
              <a:spcAft>
                <a:spcPts val="0"/>
              </a:spcAft>
              <a:buFont typeface="Arial" pitchFamily="34" charset="0"/>
              <a:buChar char="•"/>
              <a:defRPr/>
            </a:pPr>
            <a:r>
              <a:rPr lang="en-US" sz="2400" dirty="0">
                <a:solidFill>
                  <a:schemeClr val="tx1">
                    <a:lumMod val="85000"/>
                    <a:lumOff val="15000"/>
                  </a:schemeClr>
                </a:solidFill>
              </a:rPr>
              <a:t>Inhibition of secondary root growth and root hairs</a:t>
            </a:r>
          </a:p>
          <a:p>
            <a:pPr lvl="1">
              <a:spcBef>
                <a:spcPts val="480"/>
              </a:spcBef>
              <a:spcAft>
                <a:spcPts val="0"/>
              </a:spcAft>
              <a:buFont typeface="Arial" pitchFamily="34" charset="0"/>
              <a:buChar char="•"/>
              <a:defRPr/>
            </a:pPr>
            <a:r>
              <a:rPr lang="en-US" sz="2400" dirty="0">
                <a:solidFill>
                  <a:schemeClr val="tx1">
                    <a:lumMod val="85000"/>
                    <a:lumOff val="15000"/>
                  </a:schemeClr>
                </a:solidFill>
              </a:rPr>
              <a:t>Shortened </a:t>
            </a:r>
            <a:r>
              <a:rPr lang="en-US" sz="2400" dirty="0" err="1">
                <a:solidFill>
                  <a:schemeClr val="tx1">
                    <a:lumMod val="85000"/>
                    <a:lumOff val="15000"/>
                  </a:schemeClr>
                </a:solidFill>
              </a:rPr>
              <a:t>hypocotyl</a:t>
            </a:r>
            <a:r>
              <a:rPr lang="en-US" sz="2400" dirty="0">
                <a:solidFill>
                  <a:schemeClr val="tx1">
                    <a:lumMod val="85000"/>
                    <a:lumOff val="15000"/>
                  </a:schemeClr>
                </a:solidFill>
              </a:rPr>
              <a:t> growth</a:t>
            </a:r>
          </a:p>
          <a:p>
            <a:pPr lvl="1">
              <a:spcBef>
                <a:spcPts val="480"/>
              </a:spcBef>
              <a:spcAft>
                <a:spcPts val="0"/>
              </a:spcAft>
              <a:buFont typeface="Arial" pitchFamily="34" charset="0"/>
              <a:buChar char="•"/>
              <a:defRPr/>
            </a:pPr>
            <a:r>
              <a:rPr lang="en-US" sz="2400" dirty="0">
                <a:solidFill>
                  <a:schemeClr val="tx1">
                    <a:lumMod val="85000"/>
                    <a:lumOff val="15000"/>
                  </a:schemeClr>
                </a:solidFill>
              </a:rPr>
              <a:t>Browning of root and </a:t>
            </a:r>
            <a:r>
              <a:rPr lang="en-US" sz="2400" dirty="0" err="1">
                <a:solidFill>
                  <a:schemeClr val="tx1">
                    <a:lumMod val="85000"/>
                    <a:lumOff val="15000"/>
                  </a:schemeClr>
                </a:solidFill>
              </a:rPr>
              <a:t>hypocotyl</a:t>
            </a:r>
            <a:r>
              <a:rPr lang="en-US" sz="2400" dirty="0">
                <a:solidFill>
                  <a:schemeClr val="tx1">
                    <a:lumMod val="85000"/>
                    <a:lumOff val="15000"/>
                  </a:schemeClr>
                </a:solidFill>
              </a:rPr>
              <a:t> tissues</a:t>
            </a:r>
          </a:p>
          <a:p>
            <a:pPr lvl="1">
              <a:spcBef>
                <a:spcPts val="480"/>
              </a:spcBef>
              <a:spcAft>
                <a:spcPts val="0"/>
              </a:spcAft>
              <a:buFont typeface="Arial" pitchFamily="34" charset="0"/>
              <a:buChar char="•"/>
              <a:defRPr/>
            </a:pPr>
            <a:r>
              <a:rPr lang="en-US" sz="2400" dirty="0">
                <a:solidFill>
                  <a:schemeClr val="tx1">
                    <a:lumMod val="85000"/>
                    <a:lumOff val="15000"/>
                  </a:schemeClr>
                </a:solidFill>
              </a:rPr>
              <a:t>Browning of root tip</a:t>
            </a:r>
          </a:p>
          <a:p>
            <a:pPr lvl="1">
              <a:spcBef>
                <a:spcPts val="480"/>
              </a:spcBef>
              <a:spcAft>
                <a:spcPts val="0"/>
              </a:spcAft>
              <a:buFont typeface="Arial" pitchFamily="34" charset="0"/>
              <a:buChar char="•"/>
              <a:defRPr/>
            </a:pPr>
            <a:r>
              <a:rPr lang="en-US" altLang="en-US" sz="2400" dirty="0"/>
              <a:t>Stiff roots</a:t>
            </a:r>
            <a:endParaRPr lang="en-US" sz="2400" dirty="0">
              <a:solidFill>
                <a:schemeClr val="tx1">
                  <a:lumMod val="85000"/>
                  <a:lumOff val="15000"/>
                </a:schemeClr>
              </a:solidFill>
            </a:endParaRPr>
          </a:p>
          <a:p>
            <a:pPr lvl="1">
              <a:spcBef>
                <a:spcPts val="480"/>
              </a:spcBef>
              <a:spcAft>
                <a:spcPts val="0"/>
              </a:spcAft>
              <a:buFont typeface="Arial" pitchFamily="34" charset="0"/>
              <a:buChar char="•"/>
              <a:defRPr/>
            </a:pPr>
            <a:r>
              <a:rPr lang="en-US" sz="2400" dirty="0">
                <a:solidFill>
                  <a:schemeClr val="tx1">
                    <a:lumMod val="85000"/>
                    <a:lumOff val="15000"/>
                  </a:schemeClr>
                </a:solidFill>
              </a:rPr>
              <a:t>Inhibition of </a:t>
            </a:r>
            <a:r>
              <a:rPr lang="en-US" sz="2400" dirty="0"/>
              <a:t>unifoliate</a:t>
            </a:r>
            <a:r>
              <a:rPr lang="en-US" sz="2400" dirty="0">
                <a:solidFill>
                  <a:schemeClr val="tx1">
                    <a:lumMod val="85000"/>
                    <a:lumOff val="15000"/>
                  </a:schemeClr>
                </a:solidFill>
              </a:rPr>
              <a:t> leaf development</a:t>
            </a:r>
          </a:p>
          <a:p>
            <a:pPr>
              <a:defRPr/>
            </a:pPr>
            <a:endParaRPr lang="en-US" dirty="0"/>
          </a:p>
        </p:txBody>
      </p:sp>
      <p:pic>
        <p:nvPicPr>
          <p:cNvPr id="75779" name="Picture 8" descr="RR tol &amp; nontol3"/>
          <p:cNvPicPr>
            <a:picLocks noGrp="1" noChangeAspect="1" noChangeArrowheads="1"/>
          </p:cNvPicPr>
          <p:nvPr>
            <p:ph sz="half" idx="2"/>
          </p:nvPr>
        </p:nvPicPr>
        <p:blipFill>
          <a:blip r:embed="rId2"/>
          <a:srcRect l="3038" t="4324" r="9872"/>
          <a:stretch>
            <a:fillRect/>
          </a:stretch>
        </p:blipFill>
        <p:spPr>
          <a:xfrm>
            <a:off x="4572000" y="1752600"/>
            <a:ext cx="4114800" cy="3616325"/>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3"/>
          <p:cNvSpPr>
            <a:spLocks noGrp="1"/>
          </p:cNvSpPr>
          <p:nvPr>
            <p:ph type="title"/>
          </p:nvPr>
        </p:nvSpPr>
        <p:spPr>
          <a:xfrm>
            <a:off x="1898650" y="381000"/>
            <a:ext cx="6788150" cy="914400"/>
          </a:xfrm>
        </p:spPr>
        <p:txBody>
          <a:bodyPr/>
          <a:lstStyle/>
          <a:p>
            <a:r>
              <a:rPr lang="en-US" altLang="en-US" dirty="0"/>
              <a:t>Glyphosate </a:t>
            </a:r>
            <a:r>
              <a:rPr lang="en-US" dirty="0"/>
              <a:t>Soybean Germination</a:t>
            </a:r>
          </a:p>
        </p:txBody>
      </p:sp>
      <p:sp>
        <p:nvSpPr>
          <p:cNvPr id="5" name="Text Placeholder 4"/>
          <p:cNvSpPr>
            <a:spLocks noGrp="1"/>
          </p:cNvSpPr>
          <p:nvPr>
            <p:ph type="body" sz="half" idx="1"/>
          </p:nvPr>
        </p:nvSpPr>
        <p:spPr>
          <a:xfrm>
            <a:off x="4504353" y="1524000"/>
            <a:ext cx="4152900" cy="3411538"/>
          </a:xfrm>
        </p:spPr>
        <p:txBody>
          <a:bodyPr/>
          <a:lstStyle/>
          <a:p>
            <a:pPr>
              <a:spcAft>
                <a:spcPts val="600"/>
              </a:spcAft>
              <a:buFont typeface="Wingdings" pitchFamily="2" charset="2"/>
              <a:buNone/>
              <a:defRPr/>
            </a:pPr>
            <a:r>
              <a:rPr lang="en-US" dirty="0"/>
              <a:t>Non-tolerant Symptoms</a:t>
            </a:r>
          </a:p>
          <a:p>
            <a:pPr lvl="1">
              <a:spcBef>
                <a:spcPts val="480"/>
              </a:spcBef>
              <a:spcAft>
                <a:spcPts val="600"/>
              </a:spcAft>
              <a:buFont typeface="Arial" pitchFamily="34" charset="0"/>
              <a:buChar char="•"/>
              <a:defRPr/>
            </a:pPr>
            <a:r>
              <a:rPr lang="en-US" sz="2400" dirty="0">
                <a:solidFill>
                  <a:schemeClr val="tx1">
                    <a:lumMod val="85000"/>
                    <a:lumOff val="15000"/>
                  </a:schemeClr>
                </a:solidFill>
              </a:rPr>
              <a:t>Inhibition of secondary root growth and root hairs</a:t>
            </a:r>
          </a:p>
          <a:p>
            <a:pPr lvl="1">
              <a:spcBef>
                <a:spcPts val="480"/>
              </a:spcBef>
              <a:spcAft>
                <a:spcPts val="600"/>
              </a:spcAft>
              <a:buFont typeface="Arial" pitchFamily="34" charset="0"/>
              <a:buChar char="•"/>
              <a:defRPr/>
            </a:pPr>
            <a:r>
              <a:rPr lang="en-US" sz="2400" dirty="0">
                <a:solidFill>
                  <a:schemeClr val="tx1">
                    <a:lumMod val="85000"/>
                    <a:lumOff val="15000"/>
                  </a:schemeClr>
                </a:solidFill>
              </a:rPr>
              <a:t>Shortened hypocotyl growth</a:t>
            </a:r>
          </a:p>
          <a:p>
            <a:pPr lvl="1">
              <a:spcBef>
                <a:spcPts val="480"/>
              </a:spcBef>
              <a:spcAft>
                <a:spcPts val="600"/>
              </a:spcAft>
              <a:buFont typeface="Arial" pitchFamily="34" charset="0"/>
              <a:buChar char="•"/>
              <a:defRPr/>
            </a:pPr>
            <a:r>
              <a:rPr lang="en-US" sz="2400" dirty="0">
                <a:solidFill>
                  <a:schemeClr val="tx1">
                    <a:lumMod val="85000"/>
                    <a:lumOff val="15000"/>
                  </a:schemeClr>
                </a:solidFill>
              </a:rPr>
              <a:t>Check for tolerance</a:t>
            </a:r>
          </a:p>
        </p:txBody>
      </p:sp>
      <p:pic>
        <p:nvPicPr>
          <p:cNvPr id="6" name="Picture 5">
            <a:extLst>
              <a:ext uri="{FF2B5EF4-FFF2-40B4-BE49-F238E27FC236}">
                <a16:creationId xmlns:a16="http://schemas.microsoft.com/office/drawing/2014/main" id="{463F241C-7D0E-4DB9-BDDD-5328B4E435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438400"/>
            <a:ext cx="4437377" cy="3847419"/>
          </a:xfrm>
          <a:prstGeom prst="rect">
            <a:avLst/>
          </a:prstGeom>
        </p:spPr>
      </p:pic>
    </p:spTree>
    <p:extLst>
      <p:ext uri="{BB962C8B-B14F-4D97-AF65-F5344CB8AC3E}">
        <p14:creationId xmlns:p14="http://schemas.microsoft.com/office/powerpoint/2010/main" val="117845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4E33F037-D80D-45DF-BF18-61990B17BBEE}"/>
              </a:ext>
            </a:extLst>
          </p:cNvPr>
          <p:cNvSpPr>
            <a:spLocks noGrp="1"/>
          </p:cNvSpPr>
          <p:nvPr>
            <p:ph type="title"/>
          </p:nvPr>
        </p:nvSpPr>
        <p:spPr>
          <a:xfrm>
            <a:off x="1828800" y="381000"/>
            <a:ext cx="7315200" cy="914400"/>
          </a:xfrm>
        </p:spPr>
        <p:txBody>
          <a:bodyPr/>
          <a:lstStyle/>
          <a:p>
            <a:r>
              <a:rPr lang="en-US" altLang="en-US" dirty="0"/>
              <a:t>STS Herbicide </a:t>
            </a:r>
            <a:r>
              <a:rPr lang="en-US" altLang="en-US" sz="1800" dirty="0"/>
              <a:t>(Sulfonylurea Tolerant Soybean)</a:t>
            </a:r>
          </a:p>
        </p:txBody>
      </p:sp>
      <p:sp>
        <p:nvSpPr>
          <p:cNvPr id="6" name="Rectangle 3">
            <a:extLst>
              <a:ext uri="{FF2B5EF4-FFF2-40B4-BE49-F238E27FC236}">
                <a16:creationId xmlns:a16="http://schemas.microsoft.com/office/drawing/2014/main" id="{EB225755-D9FC-43D4-AFA2-BC7C81CF19F6}"/>
              </a:ext>
            </a:extLst>
          </p:cNvPr>
          <p:cNvSpPr txBox="1">
            <a:spLocks noChangeArrowheads="1"/>
          </p:cNvSpPr>
          <p:nvPr/>
        </p:nvSpPr>
        <p:spPr>
          <a:xfrm>
            <a:off x="457200" y="1371600"/>
            <a:ext cx="7924800" cy="4525963"/>
          </a:xfrm>
          <a:prstGeom prst="rect">
            <a:avLst/>
          </a:prstGeom>
        </p:spPr>
        <p:txBody>
          <a:bodyPr/>
          <a:lstStyle/>
          <a:p>
            <a:pPr eaLnBrk="0" hangingPunct="0">
              <a:spcBef>
                <a:spcPct val="50000"/>
              </a:spcBef>
              <a:buClr>
                <a:srgbClr val="FF3F00"/>
              </a:buClr>
              <a:defRPr/>
            </a:pPr>
            <a:r>
              <a:rPr lang="en-US" sz="2400" dirty="0"/>
              <a:t>STS soybeans</a:t>
            </a:r>
          </a:p>
          <a:p>
            <a:pPr marL="800100" lvl="1" indent="-342900" eaLnBrk="0" hangingPunct="0">
              <a:spcBef>
                <a:spcPct val="50000"/>
              </a:spcBef>
              <a:buClr>
                <a:srgbClr val="FF3F00"/>
              </a:buClr>
              <a:buFont typeface="Wingdings" pitchFamily="2" charset="2"/>
              <a:buChar char="n"/>
              <a:defRPr/>
            </a:pPr>
            <a:r>
              <a:rPr lang="en-US" sz="2400" dirty="0"/>
              <a:t>Provide efficient and economical weed control</a:t>
            </a:r>
          </a:p>
          <a:p>
            <a:pPr marL="800100" lvl="1" indent="-342900" eaLnBrk="0" hangingPunct="0">
              <a:spcBef>
                <a:spcPct val="50000"/>
              </a:spcBef>
              <a:buClr>
                <a:srgbClr val="FF3F00"/>
              </a:buClr>
              <a:buFont typeface="Wingdings" pitchFamily="2" charset="2"/>
              <a:buChar char="n"/>
              <a:defRPr/>
            </a:pPr>
            <a:r>
              <a:rPr lang="en-US" sz="2400" dirty="0"/>
              <a:t>Able to thrive in different soil types (especially dry land and hot conditions)</a:t>
            </a:r>
          </a:p>
          <a:p>
            <a:pPr eaLnBrk="0" hangingPunct="0">
              <a:spcBef>
                <a:spcPct val="50000"/>
              </a:spcBef>
              <a:buClr>
                <a:srgbClr val="FF3F00"/>
              </a:buClr>
              <a:defRPr/>
            </a:pPr>
            <a:r>
              <a:rPr lang="en-US" sz="2400" dirty="0"/>
              <a:t>Herbicide</a:t>
            </a:r>
          </a:p>
          <a:p>
            <a:pPr marL="800100" lvl="1" indent="-342900" eaLnBrk="0" hangingPunct="0">
              <a:spcBef>
                <a:spcPct val="50000"/>
              </a:spcBef>
              <a:buClr>
                <a:srgbClr val="FF3F00"/>
              </a:buClr>
              <a:buFont typeface="Wingdings" pitchFamily="2" charset="2"/>
              <a:buChar char="n"/>
              <a:defRPr/>
            </a:pPr>
            <a:r>
              <a:rPr lang="en-US" sz="2400" dirty="0"/>
              <a:t>Applied during pre-plant, pre-emerge and post-emerge conditions</a:t>
            </a:r>
          </a:p>
          <a:p>
            <a:pPr marL="800100" lvl="1" indent="-342900" eaLnBrk="0" hangingPunct="0">
              <a:spcBef>
                <a:spcPct val="50000"/>
              </a:spcBef>
              <a:buClr>
                <a:srgbClr val="FF3F00"/>
              </a:buClr>
              <a:buFont typeface="Wingdings" pitchFamily="2" charset="2"/>
              <a:buChar char="n"/>
              <a:defRPr/>
            </a:pPr>
            <a:r>
              <a:rPr lang="en-US" sz="2400" dirty="0"/>
              <a:t>STS soybeans are “tolerant” to herbicide, genetics are not a transgenic even</a:t>
            </a:r>
          </a:p>
          <a:p>
            <a:pPr marL="342900" indent="-342900" eaLnBrk="0" hangingPunct="0">
              <a:spcBef>
                <a:spcPct val="50000"/>
              </a:spcBef>
              <a:buClr>
                <a:srgbClr val="FF3F00"/>
              </a:buClr>
              <a:buFont typeface="Wingdings" pitchFamily="2" charset="2"/>
              <a:buChar char="n"/>
              <a:defRPr/>
            </a:pPr>
            <a:endParaRPr lang="en-US" sz="2400" kern="0" dirty="0">
              <a:latin typeface="+mn-lt"/>
            </a:endParaRPr>
          </a:p>
        </p:txBody>
      </p:sp>
    </p:spTree>
    <p:extLst>
      <p:ext uri="{BB962C8B-B14F-4D97-AF65-F5344CB8AC3E}">
        <p14:creationId xmlns:p14="http://schemas.microsoft.com/office/powerpoint/2010/main" val="3926719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a:xfrm>
            <a:off x="2532063" y="381000"/>
            <a:ext cx="6611937" cy="914400"/>
          </a:xfrm>
        </p:spPr>
        <p:txBody>
          <a:bodyPr/>
          <a:lstStyle/>
          <a:p>
            <a:r>
              <a:rPr lang="en-US"/>
              <a:t>Transgenic Events</a:t>
            </a:r>
          </a:p>
        </p:txBody>
      </p:sp>
      <p:pic>
        <p:nvPicPr>
          <p:cNvPr id="27650" name="Picture 5" descr="Gecyclegif">
            <a:hlinkClick r:id="rId2"/>
          </p:cNvPr>
          <p:cNvPicPr>
            <a:picLocks noChangeAspect="1" noChangeArrowheads="1"/>
          </p:cNvPicPr>
          <p:nvPr/>
        </p:nvPicPr>
        <p:blipFill>
          <a:blip r:embed="rId3"/>
          <a:srcRect/>
          <a:stretch>
            <a:fillRect/>
          </a:stretch>
        </p:blipFill>
        <p:spPr bwMode="auto">
          <a:xfrm>
            <a:off x="533400" y="1295400"/>
            <a:ext cx="4876800" cy="4852988"/>
          </a:xfrm>
          <a:prstGeom prst="rect">
            <a:avLst/>
          </a:prstGeom>
          <a:noFill/>
          <a:ln w="9525">
            <a:noFill/>
            <a:miter lim="800000"/>
            <a:headEnd/>
            <a:tailEnd/>
          </a:ln>
        </p:spPr>
      </p:pic>
      <p:sp>
        <p:nvSpPr>
          <p:cNvPr id="27651" name="Text Box 8"/>
          <p:cNvSpPr txBox="1">
            <a:spLocks noChangeArrowheads="1"/>
          </p:cNvSpPr>
          <p:nvPr/>
        </p:nvSpPr>
        <p:spPr bwMode="auto">
          <a:xfrm>
            <a:off x="5408645" y="1981200"/>
            <a:ext cx="3505200" cy="3416320"/>
          </a:xfrm>
          <a:prstGeom prst="rect">
            <a:avLst/>
          </a:prstGeom>
          <a:noFill/>
          <a:ln w="9525">
            <a:noFill/>
            <a:miter lim="800000"/>
            <a:headEnd/>
            <a:tailEnd/>
          </a:ln>
        </p:spPr>
        <p:txBody>
          <a:bodyPr wrap="square">
            <a:spAutoFit/>
          </a:bodyPr>
          <a:lstStyle/>
          <a:p>
            <a:pPr marL="342900" indent="-342900" eaLnBrk="0" hangingPunct="0">
              <a:spcBef>
                <a:spcPct val="50000"/>
              </a:spcBef>
              <a:buFontTx/>
              <a:buAutoNum type="arabicPeriod"/>
            </a:pPr>
            <a:r>
              <a:rPr lang="en-US" sz="2400" dirty="0"/>
              <a:t>Identify DNA for transformation</a:t>
            </a:r>
          </a:p>
          <a:p>
            <a:pPr marL="342900" indent="-342900" eaLnBrk="0" hangingPunct="0">
              <a:spcBef>
                <a:spcPct val="50000"/>
              </a:spcBef>
              <a:buFontTx/>
              <a:buAutoNum type="arabicPeriod"/>
            </a:pPr>
            <a:r>
              <a:rPr lang="en-US" sz="2400" dirty="0"/>
              <a:t>Clone gene of interest</a:t>
            </a:r>
          </a:p>
          <a:p>
            <a:pPr marL="342900" indent="-342900" eaLnBrk="0" hangingPunct="0">
              <a:spcBef>
                <a:spcPct val="50000"/>
              </a:spcBef>
              <a:buFontTx/>
              <a:buAutoNum type="arabicPeriod"/>
            </a:pPr>
            <a:r>
              <a:rPr lang="en-US" sz="2400" dirty="0"/>
              <a:t>Gene design</a:t>
            </a:r>
          </a:p>
          <a:p>
            <a:pPr marL="342900" indent="-342900" eaLnBrk="0" hangingPunct="0">
              <a:spcBef>
                <a:spcPct val="50000"/>
              </a:spcBef>
              <a:buFontTx/>
              <a:buAutoNum type="arabicPeriod"/>
            </a:pPr>
            <a:r>
              <a:rPr lang="en-US" sz="2400" dirty="0"/>
              <a:t>Transformation</a:t>
            </a:r>
          </a:p>
          <a:p>
            <a:pPr marL="342900" indent="-342900" eaLnBrk="0" hangingPunct="0">
              <a:spcBef>
                <a:spcPct val="50000"/>
              </a:spcBef>
              <a:buFontTx/>
              <a:buAutoNum type="arabicPeriod"/>
            </a:pPr>
            <a:r>
              <a:rPr lang="en-US" sz="2400" dirty="0"/>
              <a:t>Backcrossing</a:t>
            </a:r>
          </a:p>
        </p:txBody>
      </p:sp>
    </p:spTree>
    <p:extLst>
      <p:ext uri="{BB962C8B-B14F-4D97-AF65-F5344CB8AC3E}">
        <p14:creationId xmlns:p14="http://schemas.microsoft.com/office/powerpoint/2010/main" val="714641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Content Placeholder 17" descr="sts 2nd set (4).jpg"/>
          <p:cNvPicPr>
            <a:picLocks noGrp="1" noChangeAspect="1"/>
          </p:cNvPicPr>
          <p:nvPr>
            <p:ph sz="half" idx="1"/>
          </p:nvPr>
        </p:nvPicPr>
        <p:blipFill>
          <a:blip r:embed="rId2"/>
          <a:srcRect b="5531"/>
          <a:stretch>
            <a:fillRect/>
          </a:stretch>
        </p:blipFill>
        <p:spPr>
          <a:xfrm>
            <a:off x="965200" y="1412875"/>
            <a:ext cx="7442200" cy="4648200"/>
          </a:xfrm>
        </p:spPr>
      </p:pic>
      <p:sp>
        <p:nvSpPr>
          <p:cNvPr id="77825" name="Title 6"/>
          <p:cNvSpPr>
            <a:spLocks noGrp="1"/>
          </p:cNvSpPr>
          <p:nvPr>
            <p:ph type="title"/>
          </p:nvPr>
        </p:nvSpPr>
        <p:spPr>
          <a:xfrm>
            <a:off x="1898650" y="381000"/>
            <a:ext cx="6611938" cy="914400"/>
          </a:xfrm>
        </p:spPr>
        <p:txBody>
          <a:bodyPr wrap="square" anchor="ctr">
            <a:normAutofit/>
          </a:bodyPr>
          <a:lstStyle/>
          <a:p>
            <a:pPr>
              <a:lnSpc>
                <a:spcPct val="90000"/>
              </a:lnSpc>
            </a:pPr>
            <a:r>
              <a:rPr lang="en-US" altLang="en-US" sz="3000"/>
              <a:t>Sulfonylurea Tolerant Soybean</a:t>
            </a:r>
            <a:br>
              <a:rPr lang="en-US" altLang="en-US" sz="3000"/>
            </a:br>
            <a:r>
              <a:rPr lang="en-US" altLang="en-US" sz="3000"/>
              <a:t>(STS)</a:t>
            </a:r>
            <a:endParaRPr lang="en-US" sz="30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6E3F3AA2-0E6A-4DC3-A46A-5F1142B4B483}"/>
              </a:ext>
            </a:extLst>
          </p:cNvPr>
          <p:cNvSpPr>
            <a:spLocks noGrp="1"/>
          </p:cNvSpPr>
          <p:nvPr>
            <p:ph type="title"/>
          </p:nvPr>
        </p:nvSpPr>
        <p:spPr>
          <a:xfrm>
            <a:off x="1371600" y="457200"/>
            <a:ext cx="7086600" cy="914400"/>
          </a:xfrm>
        </p:spPr>
        <p:txBody>
          <a:bodyPr/>
          <a:lstStyle/>
          <a:p>
            <a:pPr algn="ctr"/>
            <a:r>
              <a:rPr lang="en-US" altLang="en-US" dirty="0"/>
              <a:t>Sulfonylurea Tolerant Soybean Procedure</a:t>
            </a:r>
          </a:p>
        </p:txBody>
      </p:sp>
      <p:sp>
        <p:nvSpPr>
          <p:cNvPr id="5" name="Rectangle 3">
            <a:extLst>
              <a:ext uri="{FF2B5EF4-FFF2-40B4-BE49-F238E27FC236}">
                <a16:creationId xmlns:a16="http://schemas.microsoft.com/office/drawing/2014/main" id="{E4EF354F-FD2A-4FD5-AC3E-1F29434B94F1}"/>
              </a:ext>
            </a:extLst>
          </p:cNvPr>
          <p:cNvSpPr txBox="1">
            <a:spLocks noChangeArrowheads="1"/>
          </p:cNvSpPr>
          <p:nvPr/>
        </p:nvSpPr>
        <p:spPr>
          <a:xfrm>
            <a:off x="457200" y="1371600"/>
            <a:ext cx="7924800" cy="4876800"/>
          </a:xfrm>
          <a:prstGeom prst="rect">
            <a:avLst/>
          </a:prstGeom>
        </p:spPr>
        <p:txBody>
          <a:bodyPr/>
          <a:lstStyle/>
          <a:p>
            <a:pPr eaLnBrk="0" hangingPunct="0">
              <a:spcBef>
                <a:spcPct val="50000"/>
              </a:spcBef>
              <a:buClr>
                <a:srgbClr val="FF3F00"/>
              </a:buClr>
              <a:defRPr/>
            </a:pPr>
            <a:r>
              <a:rPr lang="en-US" sz="2400" dirty="0"/>
              <a:t>Supplies</a:t>
            </a:r>
          </a:p>
          <a:p>
            <a:pPr marL="342900" indent="-342900" eaLnBrk="0" hangingPunct="0">
              <a:spcBef>
                <a:spcPct val="50000"/>
              </a:spcBef>
              <a:buClr>
                <a:srgbClr val="FF3F00"/>
              </a:buClr>
              <a:buFont typeface="Wingdings" pitchFamily="2" charset="2"/>
              <a:buChar char="n"/>
              <a:defRPr/>
            </a:pPr>
            <a:r>
              <a:rPr lang="en-US" sz="2400" dirty="0"/>
              <a:t>Large tray, 14-ply </a:t>
            </a:r>
            <a:r>
              <a:rPr lang="en-US" sz="2400" dirty="0" err="1"/>
              <a:t>Versapak</a:t>
            </a:r>
            <a:r>
              <a:rPr lang="en-US" sz="2400" dirty="0"/>
              <a:t>, wax paper</a:t>
            </a:r>
          </a:p>
          <a:p>
            <a:pPr marL="342900" indent="-342900" eaLnBrk="0" hangingPunct="0">
              <a:spcBef>
                <a:spcPct val="50000"/>
              </a:spcBef>
              <a:buClr>
                <a:srgbClr val="FF3F00"/>
              </a:buClr>
              <a:buFont typeface="Wingdings" pitchFamily="2" charset="2"/>
              <a:buChar char="n"/>
              <a:defRPr/>
            </a:pPr>
            <a:r>
              <a:rPr lang="en-US" sz="2400" dirty="0"/>
              <a:t>Plant 4 replicates of 100 seeds on tray, after wetting </a:t>
            </a:r>
            <a:r>
              <a:rPr lang="en-US" sz="2400" dirty="0" err="1"/>
              <a:t>Versapak</a:t>
            </a:r>
            <a:r>
              <a:rPr lang="en-US" sz="2400" dirty="0"/>
              <a:t> with herbicide</a:t>
            </a:r>
          </a:p>
          <a:p>
            <a:pPr marL="342900" indent="-342900" eaLnBrk="0" hangingPunct="0">
              <a:spcBef>
                <a:spcPct val="50000"/>
              </a:spcBef>
              <a:buClr>
                <a:srgbClr val="FF3F00"/>
              </a:buClr>
              <a:buFont typeface="Wingdings" pitchFamily="2" charset="2"/>
              <a:buChar char="n"/>
              <a:defRPr/>
            </a:pPr>
            <a:r>
              <a:rPr lang="en-US" sz="2400" dirty="0"/>
              <a:t>Plant 5 check seeds of tolerant and non-tolerant seeds on EVERY TRAY</a:t>
            </a:r>
          </a:p>
          <a:p>
            <a:pPr marL="342900" indent="-342900" eaLnBrk="0" hangingPunct="0">
              <a:spcBef>
                <a:spcPct val="50000"/>
              </a:spcBef>
              <a:buClr>
                <a:srgbClr val="FF3F00"/>
              </a:buClr>
              <a:buFont typeface="Wingdings" pitchFamily="2" charset="2"/>
              <a:buChar char="n"/>
              <a:defRPr/>
            </a:pPr>
            <a:r>
              <a:rPr lang="en-US" sz="2400" dirty="0"/>
              <a:t>Cover entire tray with dry, warm sand</a:t>
            </a:r>
          </a:p>
          <a:p>
            <a:pPr marL="342900" indent="-342900" eaLnBrk="0" hangingPunct="0">
              <a:spcBef>
                <a:spcPct val="50000"/>
              </a:spcBef>
              <a:buClr>
                <a:srgbClr val="FF3F00"/>
              </a:buClr>
              <a:buFont typeface="Wingdings" pitchFamily="2" charset="2"/>
              <a:buChar char="n"/>
              <a:defRPr/>
            </a:pPr>
            <a:r>
              <a:rPr lang="en-US" sz="2400" dirty="0"/>
              <a:t>Grow for 7 days at 25</a:t>
            </a:r>
            <a:r>
              <a:rPr lang="en-US" sz="2400" baseline="30000" dirty="0"/>
              <a:t>◦</a:t>
            </a:r>
            <a:r>
              <a:rPr lang="en-US" sz="2400" dirty="0"/>
              <a:t>C</a:t>
            </a:r>
          </a:p>
          <a:p>
            <a:pPr marL="342900" indent="-342900" eaLnBrk="0" hangingPunct="0">
              <a:spcBef>
                <a:spcPct val="50000"/>
              </a:spcBef>
              <a:buClr>
                <a:srgbClr val="FF3F00"/>
              </a:buClr>
              <a:buFont typeface="Wingdings" pitchFamily="2" charset="2"/>
              <a:buChar char="n"/>
              <a:defRPr/>
            </a:pPr>
            <a:r>
              <a:rPr lang="en-US" sz="2400" dirty="0"/>
              <a:t>Evaluate for emergence germination and tolerance to herbicide </a:t>
            </a:r>
          </a:p>
          <a:p>
            <a:pPr marL="342900" indent="-342900" eaLnBrk="0" hangingPunct="0">
              <a:spcBef>
                <a:spcPct val="50000"/>
              </a:spcBef>
              <a:buClr>
                <a:srgbClr val="FF3F00"/>
              </a:buClr>
              <a:buFont typeface="Wingdings" pitchFamily="2" charset="2"/>
              <a:buChar char="n"/>
              <a:defRPr/>
            </a:pPr>
            <a:endParaRPr lang="en-US" sz="2400" kern="0" dirty="0">
              <a:latin typeface="+mn-lt"/>
            </a:endParaRPr>
          </a:p>
        </p:txBody>
      </p:sp>
    </p:spTree>
    <p:extLst>
      <p:ext uri="{BB962C8B-B14F-4D97-AF65-F5344CB8AC3E}">
        <p14:creationId xmlns:p14="http://schemas.microsoft.com/office/powerpoint/2010/main" val="884204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a:extLst>
              <a:ext uri="{FF2B5EF4-FFF2-40B4-BE49-F238E27FC236}">
                <a16:creationId xmlns:a16="http://schemas.microsoft.com/office/drawing/2014/main" id="{94A3F426-6D5E-4F55-B4D4-BEB929D18FFA}"/>
              </a:ext>
            </a:extLst>
          </p:cNvPr>
          <p:cNvSpPr>
            <a:spLocks noGrp="1"/>
          </p:cNvSpPr>
          <p:nvPr>
            <p:ph type="title"/>
          </p:nvPr>
        </p:nvSpPr>
        <p:spPr>
          <a:xfrm>
            <a:off x="1898650" y="381000"/>
            <a:ext cx="6611938" cy="914400"/>
          </a:xfrm>
        </p:spPr>
        <p:txBody>
          <a:bodyPr vert="horz" wrap="square" lIns="91440" tIns="45720" rIns="91440" bIns="45720" numCol="1" anchor="ctr" anchorCtr="0" compatLnSpc="1">
            <a:prstTxWarp prst="textNoShape">
              <a:avLst/>
            </a:prstTxWarp>
            <a:normAutofit/>
          </a:bodyPr>
          <a:lstStyle/>
          <a:p>
            <a:r>
              <a:rPr lang="en-US" altLang="en-US" b="1">
                <a:latin typeface="+mj-lt"/>
                <a:ea typeface="+mj-ea"/>
                <a:cs typeface="+mj-cs"/>
              </a:rPr>
              <a:t>STS Soybean Germination</a:t>
            </a:r>
          </a:p>
        </p:txBody>
      </p:sp>
      <p:sp>
        <p:nvSpPr>
          <p:cNvPr id="3" name="Rectangle 3">
            <a:extLst>
              <a:ext uri="{FF2B5EF4-FFF2-40B4-BE49-F238E27FC236}">
                <a16:creationId xmlns:a16="http://schemas.microsoft.com/office/drawing/2014/main" id="{51C26B40-F790-4EBB-9A13-9E89ACA3CA36}"/>
              </a:ext>
            </a:extLst>
          </p:cNvPr>
          <p:cNvSpPr txBox="1">
            <a:spLocks noChangeArrowheads="1"/>
          </p:cNvSpPr>
          <p:nvPr/>
        </p:nvSpPr>
        <p:spPr bwMode="auto">
          <a:xfrm>
            <a:off x="849313" y="1412875"/>
            <a:ext cx="3760787"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eaLnBrk="0" hangingPunct="0">
              <a:lnSpc>
                <a:spcPct val="90000"/>
              </a:lnSpc>
              <a:spcBef>
                <a:spcPct val="50000"/>
              </a:spcBef>
              <a:buClr>
                <a:srgbClr val="FF3F00"/>
              </a:buClr>
              <a:defRPr/>
            </a:pPr>
            <a:r>
              <a:rPr lang="en-US" sz="1700" kern="0">
                <a:latin typeface="+mn-lt"/>
              </a:rPr>
              <a:t>Symptoms of Non-Trait Seedlings</a:t>
            </a:r>
          </a:p>
          <a:p>
            <a:pPr marL="800100" lvl="1" indent="-342900" eaLnBrk="0" hangingPunct="0">
              <a:lnSpc>
                <a:spcPct val="90000"/>
              </a:lnSpc>
              <a:spcBef>
                <a:spcPct val="50000"/>
              </a:spcBef>
              <a:buClr>
                <a:srgbClr val="FF3F00"/>
              </a:buClr>
              <a:buFont typeface="Wingdings" pitchFamily="2" charset="2"/>
              <a:buChar char="n"/>
              <a:defRPr/>
            </a:pPr>
            <a:r>
              <a:rPr lang="en-US" sz="1700" kern="0">
                <a:latin typeface="+mn-lt"/>
              </a:rPr>
              <a:t>Stunted root growth</a:t>
            </a:r>
          </a:p>
          <a:p>
            <a:pPr marL="800100" lvl="1" indent="-342900" eaLnBrk="0" hangingPunct="0">
              <a:lnSpc>
                <a:spcPct val="90000"/>
              </a:lnSpc>
              <a:spcBef>
                <a:spcPct val="50000"/>
              </a:spcBef>
              <a:buClr>
                <a:srgbClr val="FF3F00"/>
              </a:buClr>
              <a:buFont typeface="Wingdings" pitchFamily="2" charset="2"/>
              <a:buChar char="n"/>
              <a:defRPr/>
            </a:pPr>
            <a:r>
              <a:rPr lang="en-US" sz="1700" kern="0">
                <a:latin typeface="+mn-lt"/>
              </a:rPr>
              <a:t>Primary leaves severely stunted </a:t>
            </a:r>
          </a:p>
          <a:p>
            <a:pPr marL="800100" lvl="1" indent="-342900" eaLnBrk="0" hangingPunct="0">
              <a:lnSpc>
                <a:spcPct val="90000"/>
              </a:lnSpc>
              <a:spcBef>
                <a:spcPct val="50000"/>
              </a:spcBef>
              <a:buClr>
                <a:srgbClr val="FF3F00"/>
              </a:buClr>
              <a:buFont typeface="Wingdings" pitchFamily="2" charset="2"/>
              <a:buChar char="n"/>
              <a:defRPr/>
            </a:pPr>
            <a:r>
              <a:rPr lang="en-US" sz="1700" kern="0">
                <a:latin typeface="+mn-lt"/>
              </a:rPr>
              <a:t>Primary leaves clasping over each other</a:t>
            </a:r>
          </a:p>
          <a:p>
            <a:pPr eaLnBrk="0" hangingPunct="0">
              <a:lnSpc>
                <a:spcPct val="90000"/>
              </a:lnSpc>
              <a:spcBef>
                <a:spcPts val="580"/>
              </a:spcBef>
              <a:buClr>
                <a:srgbClr val="FF3F00"/>
              </a:buClr>
              <a:defRPr/>
            </a:pPr>
            <a:r>
              <a:rPr lang="en-US" sz="1700" kern="0">
                <a:latin typeface="+mn-lt"/>
              </a:rPr>
              <a:t>Find and pull out check seeds prior to evaluation</a:t>
            </a:r>
          </a:p>
          <a:p>
            <a:pPr eaLnBrk="0" hangingPunct="0">
              <a:lnSpc>
                <a:spcPct val="90000"/>
              </a:lnSpc>
              <a:spcBef>
                <a:spcPts val="580"/>
              </a:spcBef>
              <a:buClr>
                <a:srgbClr val="FF3F00"/>
              </a:buClr>
              <a:defRPr/>
            </a:pPr>
            <a:r>
              <a:rPr lang="en-US" sz="1700" kern="0">
                <a:latin typeface="+mn-lt"/>
              </a:rPr>
              <a:t>Count all normal seedlings (including non-trait symptom seedlings)</a:t>
            </a:r>
          </a:p>
          <a:p>
            <a:pPr eaLnBrk="0" hangingPunct="0">
              <a:lnSpc>
                <a:spcPct val="90000"/>
              </a:lnSpc>
              <a:spcBef>
                <a:spcPts val="580"/>
              </a:spcBef>
              <a:buClr>
                <a:srgbClr val="FF3F00"/>
              </a:buClr>
              <a:defRPr/>
            </a:pPr>
            <a:r>
              <a:rPr lang="en-US" sz="1700" kern="0">
                <a:latin typeface="+mn-lt"/>
              </a:rPr>
              <a:t>Pull non-trait out of sand as they are found, to count total later</a:t>
            </a:r>
          </a:p>
          <a:p>
            <a:pPr eaLnBrk="0" hangingPunct="0">
              <a:lnSpc>
                <a:spcPct val="90000"/>
              </a:lnSpc>
              <a:spcBef>
                <a:spcPts val="580"/>
              </a:spcBef>
              <a:buClr>
                <a:srgbClr val="FF3F00"/>
              </a:buClr>
              <a:defRPr/>
            </a:pPr>
            <a:r>
              <a:rPr lang="en-US" sz="1700" kern="0">
                <a:latin typeface="+mn-lt"/>
              </a:rPr>
              <a:t>Record germination, then record number of non-trait found</a:t>
            </a:r>
          </a:p>
          <a:p>
            <a:pPr marL="342900" indent="-342900" eaLnBrk="0" hangingPunct="0">
              <a:lnSpc>
                <a:spcPct val="90000"/>
              </a:lnSpc>
              <a:spcBef>
                <a:spcPct val="50000"/>
              </a:spcBef>
              <a:buClr>
                <a:srgbClr val="FF3F00"/>
              </a:buClr>
              <a:defRPr/>
            </a:pPr>
            <a:endParaRPr lang="en-US" sz="1700" kern="0">
              <a:latin typeface="+mn-lt"/>
            </a:endParaRPr>
          </a:p>
        </p:txBody>
      </p:sp>
      <p:pic>
        <p:nvPicPr>
          <p:cNvPr id="14340" name="Picture 4" descr="STS 007">
            <a:extLst>
              <a:ext uri="{FF2B5EF4-FFF2-40B4-BE49-F238E27FC236}">
                <a16:creationId xmlns:a16="http://schemas.microsoft.com/office/drawing/2014/main" id="{EF31D0F0-F4CC-4311-B4CE-C735BD10E9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224" r="1" b="6932"/>
          <a:stretch/>
        </p:blipFill>
        <p:spPr bwMode="auto">
          <a:xfrm>
            <a:off x="4762500" y="1412875"/>
            <a:ext cx="3762375" cy="2247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341" name="Picture 5" descr="STS 004">
            <a:extLst>
              <a:ext uri="{FF2B5EF4-FFF2-40B4-BE49-F238E27FC236}">
                <a16:creationId xmlns:a16="http://schemas.microsoft.com/office/drawing/2014/main" id="{B04A0785-841D-4C3B-A35F-476CF22C1B0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1" r="1" b="10045"/>
          <a:stretch/>
        </p:blipFill>
        <p:spPr bwMode="auto">
          <a:xfrm>
            <a:off x="4762500" y="3813175"/>
            <a:ext cx="3762375" cy="2247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65751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0793763-010F-43B7-A04E-D356F49D7C9C}"/>
              </a:ext>
            </a:extLst>
          </p:cNvPr>
          <p:cNvSpPr txBox="1">
            <a:spLocks noChangeArrowheads="1"/>
          </p:cNvSpPr>
          <p:nvPr/>
        </p:nvSpPr>
        <p:spPr bwMode="auto">
          <a:xfrm>
            <a:off x="1981200" y="381000"/>
            <a:ext cx="5638800" cy="1143000"/>
          </a:xfrm>
          <a:prstGeom prst="rect">
            <a:avLst/>
          </a:prstGeom>
          <a:noFill/>
          <a:ln w="9525">
            <a:noFill/>
            <a:miter lim="800000"/>
            <a:headEnd/>
            <a:tailEnd/>
          </a:ln>
        </p:spPr>
        <p:txBody>
          <a:bodyPr/>
          <a:lstStyle/>
          <a:p>
            <a:pPr algn="ctr" fontAlgn="auto">
              <a:spcAft>
                <a:spcPts val="0"/>
              </a:spcAft>
              <a:defRPr/>
            </a:pPr>
            <a:r>
              <a:rPr lang="en-US" sz="3200" b="1" kern="0" spc="300">
                <a:solidFill>
                  <a:schemeClr val="tx2"/>
                </a:solidFill>
                <a:ea typeface="+mj-ea"/>
                <a:cs typeface="Arial" pitchFamily="34" charset="0"/>
              </a:rPr>
              <a:t>Classification of STS </a:t>
            </a:r>
          </a:p>
          <a:p>
            <a:pPr algn="ctr" fontAlgn="auto">
              <a:spcAft>
                <a:spcPts val="0"/>
              </a:spcAft>
              <a:defRPr/>
            </a:pPr>
            <a:r>
              <a:rPr lang="en-US" sz="3200" b="1" kern="0" spc="300">
                <a:solidFill>
                  <a:schemeClr val="tx2"/>
                </a:solidFill>
                <a:ea typeface="+mj-ea"/>
                <a:cs typeface="Arial" pitchFamily="34" charset="0"/>
              </a:rPr>
              <a:t>Soybean Seedlings</a:t>
            </a:r>
            <a:endParaRPr lang="en-US" sz="3200" b="1" kern="0" spc="300" dirty="0">
              <a:solidFill>
                <a:schemeClr val="tx2"/>
              </a:solidFill>
              <a:ea typeface="+mj-ea"/>
              <a:cs typeface="Arial" pitchFamily="34" charset="0"/>
            </a:endParaRPr>
          </a:p>
        </p:txBody>
      </p:sp>
      <p:pic>
        <p:nvPicPr>
          <p:cNvPr id="12291" name="Picture 4" descr="DSC_2362">
            <a:extLst>
              <a:ext uri="{FF2B5EF4-FFF2-40B4-BE49-F238E27FC236}">
                <a16:creationId xmlns:a16="http://schemas.microsoft.com/office/drawing/2014/main" id="{873F17A7-51A1-448D-985E-9CA6FF642B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3611"/>
          <a:stretch>
            <a:fillRect/>
          </a:stretch>
        </p:blipFill>
        <p:spPr bwMode="auto">
          <a:xfrm>
            <a:off x="1828800" y="4095750"/>
            <a:ext cx="609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7">
            <a:extLst>
              <a:ext uri="{FF2B5EF4-FFF2-40B4-BE49-F238E27FC236}">
                <a16:creationId xmlns:a16="http://schemas.microsoft.com/office/drawing/2014/main" id="{B30DD955-09BA-4066-8A80-028C0184B316}"/>
              </a:ext>
            </a:extLst>
          </p:cNvPr>
          <p:cNvSpPr>
            <a:spLocks noChangeArrowheads="1"/>
          </p:cNvSpPr>
          <p:nvPr/>
        </p:nvSpPr>
        <p:spPr bwMode="auto">
          <a:xfrm>
            <a:off x="2743200" y="1676400"/>
            <a:ext cx="38862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buClr>
                <a:srgbClr val="FF3300"/>
              </a:buClr>
              <a:buSzPct val="150000"/>
              <a:buFont typeface="Wingdings" panose="05000000000000000000" pitchFamily="2" charset="2"/>
              <a:buChar char="§"/>
            </a:pPr>
            <a:r>
              <a:rPr lang="en-US" altLang="en-US" sz="2400"/>
              <a:t>Seed/Seedling</a:t>
            </a:r>
          </a:p>
          <a:p>
            <a:pPr lvl="1" eaLnBrk="1" hangingPunct="1">
              <a:lnSpc>
                <a:spcPct val="90000"/>
              </a:lnSpc>
              <a:buClr>
                <a:srgbClr val="FF3300"/>
              </a:buClr>
              <a:buSzPct val="150000"/>
              <a:buFont typeface="Wingdings" panose="05000000000000000000" pitchFamily="2" charset="2"/>
              <a:buChar char="§"/>
            </a:pPr>
            <a:r>
              <a:rPr lang="en-US" altLang="en-US" sz="2400"/>
              <a:t>Normal</a:t>
            </a:r>
          </a:p>
          <a:p>
            <a:pPr lvl="1" eaLnBrk="1" hangingPunct="1">
              <a:lnSpc>
                <a:spcPct val="90000"/>
              </a:lnSpc>
              <a:buClr>
                <a:srgbClr val="FF3300"/>
              </a:buClr>
              <a:buSzPct val="150000"/>
              <a:buFont typeface="Wingdings" panose="05000000000000000000" pitchFamily="2" charset="2"/>
              <a:buChar char="§"/>
            </a:pPr>
            <a:r>
              <a:rPr lang="en-US" altLang="en-US" sz="2400"/>
              <a:t>Non-trait</a:t>
            </a:r>
          </a:p>
          <a:p>
            <a:pPr lvl="1" eaLnBrk="1" hangingPunct="1">
              <a:lnSpc>
                <a:spcPct val="90000"/>
              </a:lnSpc>
              <a:buClr>
                <a:srgbClr val="FF3300"/>
              </a:buClr>
              <a:buSzPct val="150000"/>
            </a:pPr>
            <a:endParaRPr lang="en-US" altLang="en-US" sz="2400"/>
          </a:p>
          <a:p>
            <a:pPr eaLnBrk="1" hangingPunct="1">
              <a:lnSpc>
                <a:spcPct val="90000"/>
              </a:lnSpc>
              <a:buClr>
                <a:srgbClr val="FF3300"/>
              </a:buClr>
              <a:buSzPct val="150000"/>
              <a:buFont typeface="Wingdings" panose="05000000000000000000" pitchFamily="2" charset="2"/>
              <a:buChar char="§"/>
            </a:pPr>
            <a:r>
              <a:rPr lang="en-US" altLang="en-US" sz="2400"/>
              <a:t>Quality Issues</a:t>
            </a:r>
          </a:p>
          <a:p>
            <a:pPr lvl="1" eaLnBrk="1" hangingPunct="1">
              <a:lnSpc>
                <a:spcPct val="90000"/>
              </a:lnSpc>
              <a:buClr>
                <a:srgbClr val="FF3300"/>
              </a:buClr>
              <a:buSzPct val="150000"/>
              <a:buFont typeface="Wingdings" panose="05000000000000000000" pitchFamily="2" charset="2"/>
              <a:buChar char="§"/>
            </a:pPr>
            <a:r>
              <a:rPr lang="en-US" altLang="en-US" sz="2400"/>
              <a:t>Mechanical Damage</a:t>
            </a:r>
          </a:p>
          <a:p>
            <a:pPr lvl="1" eaLnBrk="1" hangingPunct="1">
              <a:lnSpc>
                <a:spcPct val="90000"/>
              </a:lnSpc>
              <a:buClr>
                <a:srgbClr val="FF3300"/>
              </a:buClr>
              <a:buSzPct val="150000"/>
              <a:buFont typeface="Wingdings" panose="05000000000000000000" pitchFamily="2" charset="2"/>
              <a:buChar char="§"/>
            </a:pPr>
            <a:r>
              <a:rPr lang="en-US" altLang="en-US" sz="2400"/>
              <a:t>Seed-borne Fungi</a:t>
            </a:r>
            <a:endParaRPr lang="en-US" altLang="en-US" sz="2400" dirty="0"/>
          </a:p>
        </p:txBody>
      </p:sp>
    </p:spTree>
    <p:extLst>
      <p:ext uri="{BB962C8B-B14F-4D97-AF65-F5344CB8AC3E}">
        <p14:creationId xmlns:p14="http://schemas.microsoft.com/office/powerpoint/2010/main" val="19418138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3"/>
          <p:cNvSpPr>
            <a:spLocks noGrp="1"/>
          </p:cNvSpPr>
          <p:nvPr>
            <p:ph type="title" sz="quarter"/>
          </p:nvPr>
        </p:nvSpPr>
        <p:spPr>
          <a:xfrm>
            <a:off x="1822450" y="479650"/>
            <a:ext cx="2673350" cy="914400"/>
          </a:xfrm>
        </p:spPr>
        <p:txBody>
          <a:bodyPr/>
          <a:lstStyle/>
          <a:p>
            <a:r>
              <a:rPr lang="en-US" dirty="0" err="1"/>
              <a:t>Glufosinate</a:t>
            </a:r>
            <a:r>
              <a:rPr lang="en-US" dirty="0"/>
              <a:t> </a:t>
            </a:r>
            <a:br>
              <a:rPr lang="en-US" dirty="0"/>
            </a:br>
            <a:r>
              <a:rPr lang="en-US" dirty="0"/>
              <a:t>Soybeans</a:t>
            </a:r>
          </a:p>
        </p:txBody>
      </p:sp>
      <p:pic>
        <p:nvPicPr>
          <p:cNvPr id="76802" name="Content Placeholder 8" descr="Picture 005.jpg"/>
          <p:cNvPicPr>
            <a:picLocks noGrp="1" noChangeAspect="1"/>
          </p:cNvPicPr>
          <p:nvPr>
            <p:ph sz="quarter" idx="1"/>
          </p:nvPr>
        </p:nvPicPr>
        <p:blipFill>
          <a:blip r:embed="rId2"/>
          <a:srcRect l="41728" t="45325" r="39410" b="39514"/>
          <a:stretch>
            <a:fillRect/>
          </a:stretch>
        </p:blipFill>
        <p:spPr>
          <a:xfrm>
            <a:off x="304800" y="4038600"/>
            <a:ext cx="3886200" cy="2192338"/>
          </a:xfrm>
        </p:spPr>
      </p:pic>
      <p:pic>
        <p:nvPicPr>
          <p:cNvPr id="76804" name="Content Placeholder 12" descr="DSC_7929.JPG"/>
          <p:cNvPicPr>
            <a:picLocks noGrp="1" noChangeAspect="1"/>
          </p:cNvPicPr>
          <p:nvPr>
            <p:ph sz="quarter" idx="4"/>
          </p:nvPr>
        </p:nvPicPr>
        <p:blipFill>
          <a:blip r:embed="rId3"/>
          <a:srcRect/>
          <a:stretch>
            <a:fillRect/>
          </a:stretch>
        </p:blipFill>
        <p:spPr>
          <a:xfrm>
            <a:off x="4495800" y="3703224"/>
            <a:ext cx="4105275" cy="2517775"/>
          </a:xfrm>
        </p:spPr>
      </p:pic>
      <p:sp>
        <p:nvSpPr>
          <p:cNvPr id="76805" name="TextBox 5"/>
          <p:cNvSpPr txBox="1">
            <a:spLocks noChangeArrowheads="1"/>
          </p:cNvSpPr>
          <p:nvPr/>
        </p:nvSpPr>
        <p:spPr bwMode="auto">
          <a:xfrm>
            <a:off x="381000" y="1764232"/>
            <a:ext cx="4515678" cy="1938992"/>
          </a:xfrm>
          <a:prstGeom prst="rect">
            <a:avLst/>
          </a:prstGeom>
          <a:noFill/>
          <a:ln w="9525">
            <a:noFill/>
            <a:miter lim="800000"/>
            <a:headEnd/>
            <a:tailEnd/>
          </a:ln>
        </p:spPr>
        <p:txBody>
          <a:bodyPr wrap="square">
            <a:spAutoFit/>
          </a:bodyPr>
          <a:lstStyle/>
          <a:p>
            <a:pPr eaLnBrk="0" hangingPunct="0"/>
            <a:r>
              <a:rPr lang="en-US" sz="2000" dirty="0" err="1"/>
              <a:t>Glufosinate</a:t>
            </a:r>
            <a:r>
              <a:rPr lang="en-US" sz="2000" dirty="0"/>
              <a:t> Tolerant Soybeans</a:t>
            </a:r>
          </a:p>
          <a:p>
            <a:pPr marL="342900" indent="-342900" eaLnBrk="0" hangingPunct="0">
              <a:buFont typeface="Wingdings" panose="05000000000000000000" pitchFamily="2" charset="2"/>
              <a:buChar char="§"/>
            </a:pPr>
            <a:r>
              <a:rPr lang="en-US" sz="2000" dirty="0"/>
              <a:t> Introduced 2008</a:t>
            </a:r>
          </a:p>
          <a:p>
            <a:pPr marL="342900" indent="-342900" eaLnBrk="0" hangingPunct="0">
              <a:buFont typeface="Wingdings" panose="05000000000000000000" pitchFamily="2" charset="2"/>
              <a:buChar char="§"/>
            </a:pPr>
            <a:r>
              <a:rPr lang="en-US" sz="2000" dirty="0"/>
              <a:t> detection of non-tolerant seedlings requires high level of precision  and experience.</a:t>
            </a:r>
          </a:p>
          <a:p>
            <a:pPr marL="342900" indent="-342900" eaLnBrk="0" hangingPunct="0">
              <a:buFont typeface="Wingdings" panose="05000000000000000000" pitchFamily="2" charset="2"/>
              <a:buChar char="§"/>
            </a:pPr>
            <a:r>
              <a:rPr lang="en-US" sz="2000" dirty="0"/>
              <a:t>- Bioassay and Spray test</a:t>
            </a:r>
          </a:p>
        </p:txBody>
      </p:sp>
      <p:pic>
        <p:nvPicPr>
          <p:cNvPr id="9" name="Picture 5" descr="100_2933">
            <a:extLst>
              <a:ext uri="{FF2B5EF4-FFF2-40B4-BE49-F238E27FC236}">
                <a16:creationId xmlns:a16="http://schemas.microsoft.com/office/drawing/2014/main" id="{F9631ACF-5F4B-472F-B52A-EFCC06C273E3}"/>
              </a:ext>
            </a:extLst>
          </p:cNvPr>
          <p:cNvPicPr>
            <a:picLocks noChangeAspect="1" noChangeArrowheads="1"/>
          </p:cNvPicPr>
          <p:nvPr/>
        </p:nvPicPr>
        <p:blipFill>
          <a:blip r:embed="rId4" cstate="print"/>
          <a:srcRect/>
          <a:stretch>
            <a:fillRect/>
          </a:stretch>
        </p:blipFill>
        <p:spPr bwMode="auto">
          <a:xfrm>
            <a:off x="5353049" y="479650"/>
            <a:ext cx="2390775" cy="3092450"/>
          </a:xfrm>
          <a:prstGeom prst="rect">
            <a:avLst/>
          </a:prstGeom>
          <a:noFill/>
          <a:ln w="9525">
            <a:noFill/>
            <a:miter lim="800000"/>
            <a:headEnd/>
            <a:tailEnd/>
          </a:ln>
        </p:spPr>
      </p:pic>
    </p:spTree>
    <p:extLst>
      <p:ext uri="{BB962C8B-B14F-4D97-AF65-F5344CB8AC3E}">
        <p14:creationId xmlns:p14="http://schemas.microsoft.com/office/powerpoint/2010/main" val="3673371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51BBBD3-3EC3-4FDA-9780-A61D2D5EF0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2565399"/>
            <a:ext cx="1963738" cy="2640013"/>
          </a:xfrm>
          <a:prstGeom prst="rect">
            <a:avLst/>
          </a:prstGeom>
        </p:spPr>
      </p:pic>
      <p:pic>
        <p:nvPicPr>
          <p:cNvPr id="13" name="Picture 12">
            <a:extLst>
              <a:ext uri="{FF2B5EF4-FFF2-40B4-BE49-F238E27FC236}">
                <a16:creationId xmlns:a16="http://schemas.microsoft.com/office/drawing/2014/main" id="{A304DCCE-9A58-4509-A631-843B68ECE9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57" r="19836"/>
          <a:stretch/>
        </p:blipFill>
        <p:spPr>
          <a:xfrm>
            <a:off x="2712244" y="2569028"/>
            <a:ext cx="2122488" cy="2640013"/>
          </a:xfrm>
          <a:prstGeom prst="rect">
            <a:avLst/>
          </a:prstGeom>
        </p:spPr>
      </p:pic>
      <p:pic>
        <p:nvPicPr>
          <p:cNvPr id="15" name="Picture 14">
            <a:extLst>
              <a:ext uri="{FF2B5EF4-FFF2-40B4-BE49-F238E27FC236}">
                <a16:creationId xmlns:a16="http://schemas.microsoft.com/office/drawing/2014/main" id="{2D488507-3067-4A27-B3A2-C387DA59E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3626" y="2565398"/>
            <a:ext cx="3546475" cy="2640013"/>
          </a:xfrm>
          <a:prstGeom prst="rect">
            <a:avLst/>
          </a:prstGeom>
        </p:spPr>
      </p:pic>
      <p:sp>
        <p:nvSpPr>
          <p:cNvPr id="76801" name="Title 3"/>
          <p:cNvSpPr>
            <a:spLocks noGrp="1"/>
          </p:cNvSpPr>
          <p:nvPr>
            <p:ph type="title"/>
          </p:nvPr>
        </p:nvSpPr>
        <p:spPr>
          <a:xfrm>
            <a:off x="685800" y="914400"/>
            <a:ext cx="7772400" cy="1162050"/>
          </a:xfrm>
        </p:spPr>
        <p:txBody>
          <a:bodyPr vert="horz" wrap="square" lIns="91440" tIns="45720" rIns="91440" bIns="45720" numCol="1" anchor="ctr" anchorCtr="0" compatLnSpc="1">
            <a:prstTxWarp prst="textNoShape">
              <a:avLst/>
            </a:prstTxWarp>
            <a:normAutofit/>
          </a:bodyPr>
          <a:lstStyle/>
          <a:p>
            <a:r>
              <a:rPr lang="en-US" b="1" dirty="0" err="1"/>
              <a:t>Glufosinate</a:t>
            </a:r>
            <a:r>
              <a:rPr lang="en-US" b="1" dirty="0"/>
              <a:t> Soybeans Bioassay</a:t>
            </a:r>
            <a:br>
              <a:rPr lang="en-US" b="1" dirty="0"/>
            </a:br>
            <a:r>
              <a:rPr lang="en-US" b="1" dirty="0"/>
              <a:t>Rolled towel method</a:t>
            </a:r>
          </a:p>
        </p:txBody>
      </p:sp>
      <p:sp>
        <p:nvSpPr>
          <p:cNvPr id="2" name="TextBox 1">
            <a:extLst>
              <a:ext uri="{FF2B5EF4-FFF2-40B4-BE49-F238E27FC236}">
                <a16:creationId xmlns:a16="http://schemas.microsoft.com/office/drawing/2014/main" id="{7C9EDAAC-D0EC-44C9-8666-AA709071A399}"/>
              </a:ext>
            </a:extLst>
          </p:cNvPr>
          <p:cNvSpPr txBox="1"/>
          <p:nvPr/>
        </p:nvSpPr>
        <p:spPr>
          <a:xfrm>
            <a:off x="533400" y="5205411"/>
            <a:ext cx="2848857" cy="246221"/>
          </a:xfrm>
          <a:prstGeom prst="rect">
            <a:avLst/>
          </a:prstGeom>
          <a:noFill/>
        </p:spPr>
        <p:txBody>
          <a:bodyPr wrap="none" rtlCol="0">
            <a:spAutoFit/>
          </a:bodyPr>
          <a:lstStyle/>
          <a:p>
            <a:r>
              <a:rPr lang="en-US" sz="1000" dirty="0"/>
              <a:t>Photos: Indiana Crop Improvement Association</a:t>
            </a:r>
          </a:p>
        </p:txBody>
      </p:sp>
    </p:spTree>
    <p:extLst>
      <p:ext uri="{BB962C8B-B14F-4D97-AF65-F5344CB8AC3E}">
        <p14:creationId xmlns:p14="http://schemas.microsoft.com/office/powerpoint/2010/main" val="1072259044"/>
      </p:ext>
    </p:extLst>
  </p:cSld>
  <p:clrMapOvr>
    <a:masterClrMapping/>
  </p:clrMapOvr>
  <p:transition advTm="4000">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3"/>
          <p:cNvSpPr>
            <a:spLocks noGrp="1"/>
          </p:cNvSpPr>
          <p:nvPr>
            <p:ph type="title"/>
          </p:nvPr>
        </p:nvSpPr>
        <p:spPr>
          <a:xfrm>
            <a:off x="2133600" y="335189"/>
            <a:ext cx="5492750" cy="914400"/>
          </a:xfrm>
        </p:spPr>
        <p:txBody>
          <a:bodyPr vert="horz" wrap="square" lIns="91440" tIns="45720" rIns="91440" bIns="45720" numCol="1" anchor="ctr" anchorCtr="0" compatLnSpc="1">
            <a:prstTxWarp prst="textNoShape">
              <a:avLst/>
            </a:prstTxWarp>
            <a:normAutofit/>
          </a:bodyPr>
          <a:lstStyle/>
          <a:p>
            <a:pPr>
              <a:lnSpc>
                <a:spcPct val="90000"/>
              </a:lnSpc>
            </a:pPr>
            <a:r>
              <a:rPr lang="en-US" sz="3000" b="1" dirty="0">
                <a:latin typeface="+mj-lt"/>
                <a:ea typeface="+mj-ea"/>
                <a:cs typeface="+mj-cs"/>
              </a:rPr>
              <a:t>Dicamba Soybeans Bioassay</a:t>
            </a:r>
          </a:p>
        </p:txBody>
      </p:sp>
      <p:pic>
        <p:nvPicPr>
          <p:cNvPr id="8" name="Picture 7" descr="A picture containing food, indoor, dish, lots&#10;&#10;Description automatically generated">
            <a:extLst>
              <a:ext uri="{FF2B5EF4-FFF2-40B4-BE49-F238E27FC236}">
                <a16:creationId xmlns:a16="http://schemas.microsoft.com/office/drawing/2014/main" id="{A861BBEA-E407-4519-A059-221108F5F4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91" b="17813"/>
          <a:stretch/>
        </p:blipFill>
        <p:spPr>
          <a:xfrm>
            <a:off x="849313" y="1412875"/>
            <a:ext cx="3760787" cy="2247900"/>
          </a:xfrm>
          <a:prstGeom prst="rect">
            <a:avLst/>
          </a:prstGeom>
          <a:noFill/>
        </p:spPr>
      </p:pic>
      <p:pic>
        <p:nvPicPr>
          <p:cNvPr id="7" name="Picture 6">
            <a:extLst>
              <a:ext uri="{FF2B5EF4-FFF2-40B4-BE49-F238E27FC236}">
                <a16:creationId xmlns:a16="http://schemas.microsoft.com/office/drawing/2014/main" id="{6B82F25C-40A9-4EF8-95BC-23FE066D05A1}"/>
              </a:ext>
            </a:extLst>
          </p:cNvPr>
          <p:cNvPicPr>
            <a:picLocks noChangeAspect="1"/>
          </p:cNvPicPr>
          <p:nvPr/>
        </p:nvPicPr>
        <p:blipFill rotWithShape="1">
          <a:blip r:embed="rId3">
            <a:extLst>
              <a:ext uri="{28A0092B-C50C-407E-A947-70E740481C1C}">
                <a14:useLocalDpi xmlns:a14="http://schemas.microsoft.com/office/drawing/2010/main" val="0"/>
              </a:ext>
            </a:extLst>
          </a:blip>
          <a:srcRect t="25905" r="-2" b="29284"/>
          <a:stretch/>
        </p:blipFill>
        <p:spPr>
          <a:xfrm>
            <a:off x="4762500" y="1412875"/>
            <a:ext cx="3762375" cy="2247900"/>
          </a:xfrm>
          <a:prstGeom prst="rect">
            <a:avLst/>
          </a:prstGeom>
          <a:noFill/>
        </p:spPr>
      </p:pic>
      <p:sp>
        <p:nvSpPr>
          <p:cNvPr id="76805" name="TextBox 5"/>
          <p:cNvSpPr txBox="1">
            <a:spLocks noChangeArrowheads="1"/>
          </p:cNvSpPr>
          <p:nvPr/>
        </p:nvSpPr>
        <p:spPr bwMode="auto">
          <a:xfrm>
            <a:off x="849313" y="3813175"/>
            <a:ext cx="7675562" cy="2247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eaLnBrk="0" hangingPunct="0">
              <a:spcAft>
                <a:spcPts val="600"/>
              </a:spcAft>
              <a:buClr>
                <a:srgbClr val="FF3F00"/>
              </a:buClr>
            </a:pPr>
            <a:r>
              <a:rPr lang="en-US" sz="2400" dirty="0">
                <a:latin typeface="+mn-lt"/>
              </a:rPr>
              <a:t>Non-tolerant Symptoms</a:t>
            </a:r>
          </a:p>
          <a:p>
            <a:pPr marL="285750" indent="-285750" eaLnBrk="0" hangingPunct="0">
              <a:spcAft>
                <a:spcPts val="600"/>
              </a:spcAft>
              <a:buClr>
                <a:srgbClr val="FF3F00"/>
              </a:buClr>
              <a:buFont typeface="Arial" panose="020B0604020202020204" pitchFamily="34" charset="0"/>
              <a:buChar char="•"/>
            </a:pPr>
            <a:r>
              <a:rPr lang="en-US" sz="2400" dirty="0">
                <a:latin typeface="+mn-lt"/>
              </a:rPr>
              <a:t>Callusing, puffing and curling of the hypocotyls and primary root.</a:t>
            </a:r>
          </a:p>
          <a:p>
            <a:pPr marL="285750" indent="-285750" eaLnBrk="0" hangingPunct="0">
              <a:spcAft>
                <a:spcPts val="600"/>
              </a:spcAft>
              <a:buClr>
                <a:srgbClr val="FF3F00"/>
              </a:buClr>
              <a:buFont typeface="Arial" panose="020B0604020202020204" pitchFamily="34" charset="0"/>
              <a:buChar char="•"/>
            </a:pPr>
            <a:r>
              <a:rPr lang="en-US" sz="2400" dirty="0">
                <a:latin typeface="+mn-lt"/>
              </a:rPr>
              <a:t>Taproot may appear barky of darker in color (brown)</a:t>
            </a:r>
          </a:p>
          <a:p>
            <a:pPr eaLnBrk="0" hangingPunct="0">
              <a:spcAft>
                <a:spcPts val="600"/>
              </a:spcAft>
              <a:buClr>
                <a:srgbClr val="FF3F00"/>
              </a:buClr>
            </a:pPr>
            <a:endParaRPr lang="en-US" sz="2400" dirty="0">
              <a:latin typeface="+mn-lt"/>
            </a:endParaRPr>
          </a:p>
        </p:txBody>
      </p:sp>
    </p:spTree>
    <p:extLst>
      <p:ext uri="{BB962C8B-B14F-4D97-AF65-F5344CB8AC3E}">
        <p14:creationId xmlns:p14="http://schemas.microsoft.com/office/powerpoint/2010/main" val="1095285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3"/>
          <p:cNvSpPr>
            <a:spLocks noGrp="1"/>
          </p:cNvSpPr>
          <p:nvPr>
            <p:ph type="title"/>
          </p:nvPr>
        </p:nvSpPr>
        <p:spPr>
          <a:xfrm>
            <a:off x="2286000" y="339725"/>
            <a:ext cx="4953000" cy="914400"/>
          </a:xfrm>
        </p:spPr>
        <p:txBody>
          <a:bodyPr vert="horz" wrap="square" lIns="91440" tIns="45720" rIns="91440" bIns="45720" numCol="1" anchor="ctr" anchorCtr="0" compatLnSpc="1">
            <a:prstTxWarp prst="textNoShape">
              <a:avLst/>
            </a:prstTxWarp>
            <a:normAutofit/>
          </a:bodyPr>
          <a:lstStyle/>
          <a:p>
            <a:pPr>
              <a:lnSpc>
                <a:spcPct val="90000"/>
              </a:lnSpc>
            </a:pPr>
            <a:r>
              <a:rPr lang="en-US" sz="3000" b="1" dirty="0">
                <a:latin typeface="+mj-lt"/>
                <a:ea typeface="+mj-ea"/>
                <a:cs typeface="+mj-cs"/>
              </a:rPr>
              <a:t>2,4 D Soybeans Bioassay</a:t>
            </a:r>
          </a:p>
        </p:txBody>
      </p:sp>
      <p:sp>
        <p:nvSpPr>
          <p:cNvPr id="76805" name="TextBox 5"/>
          <p:cNvSpPr txBox="1">
            <a:spLocks noChangeArrowheads="1"/>
          </p:cNvSpPr>
          <p:nvPr/>
        </p:nvSpPr>
        <p:spPr bwMode="auto">
          <a:xfrm>
            <a:off x="811213" y="1842083"/>
            <a:ext cx="3760787"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eaLnBrk="0" hangingPunct="0">
              <a:spcAft>
                <a:spcPts val="600"/>
              </a:spcAft>
              <a:buClr>
                <a:srgbClr val="FF3F00"/>
              </a:buClr>
            </a:pPr>
            <a:r>
              <a:rPr lang="en-US" sz="2400" dirty="0">
                <a:latin typeface="+mn-lt"/>
              </a:rPr>
              <a:t>Non-tolerant Symptoms</a:t>
            </a:r>
          </a:p>
          <a:p>
            <a:pPr marL="285750" indent="-285750" eaLnBrk="0" hangingPunct="0">
              <a:spcAft>
                <a:spcPts val="600"/>
              </a:spcAft>
              <a:buClr>
                <a:srgbClr val="FF3F00"/>
              </a:buClr>
              <a:buFont typeface="Arial" panose="020B0604020202020204" pitchFamily="34" charset="0"/>
              <a:buChar char="•"/>
            </a:pPr>
            <a:r>
              <a:rPr lang="en-US" sz="2400" dirty="0">
                <a:latin typeface="+mn-lt"/>
              </a:rPr>
              <a:t>Callusing, puffing and curling of the hypocotyls and primary root.</a:t>
            </a:r>
          </a:p>
          <a:p>
            <a:pPr eaLnBrk="0" hangingPunct="0">
              <a:spcAft>
                <a:spcPts val="600"/>
              </a:spcAft>
              <a:buClr>
                <a:srgbClr val="FF3F00"/>
              </a:buClr>
            </a:pPr>
            <a:endParaRPr lang="en-US" sz="2400" dirty="0">
              <a:latin typeface="+mn-lt"/>
            </a:endParaRPr>
          </a:p>
          <a:p>
            <a:pPr marL="285750" indent="-285750" eaLnBrk="0" hangingPunct="0">
              <a:spcAft>
                <a:spcPts val="600"/>
              </a:spcAft>
              <a:buClr>
                <a:srgbClr val="FF3F00"/>
              </a:buClr>
              <a:buFont typeface="Arial" panose="020B0604020202020204" pitchFamily="34" charset="0"/>
              <a:buChar char="•"/>
            </a:pPr>
            <a:r>
              <a:rPr lang="en-US" sz="2400" dirty="0">
                <a:latin typeface="+mn-lt"/>
              </a:rPr>
              <a:t>Taproot may appear barky of darker in color (brown)</a:t>
            </a:r>
          </a:p>
          <a:p>
            <a:pPr eaLnBrk="0" hangingPunct="0">
              <a:spcAft>
                <a:spcPts val="600"/>
              </a:spcAft>
              <a:buClr>
                <a:srgbClr val="FF3F00"/>
              </a:buClr>
            </a:pPr>
            <a:endParaRPr lang="en-US" sz="2400" dirty="0">
              <a:latin typeface="+mn-lt"/>
            </a:endParaRPr>
          </a:p>
          <a:p>
            <a:pPr eaLnBrk="0" hangingPunct="0">
              <a:spcAft>
                <a:spcPts val="600"/>
              </a:spcAft>
              <a:buClr>
                <a:srgbClr val="FF3F00"/>
              </a:buClr>
            </a:pPr>
            <a:endParaRPr lang="en-US" sz="2400" dirty="0">
              <a:latin typeface="+mn-lt"/>
            </a:endParaRPr>
          </a:p>
        </p:txBody>
      </p:sp>
      <p:pic>
        <p:nvPicPr>
          <p:cNvPr id="3" name="Picture 2">
            <a:extLst>
              <a:ext uri="{FF2B5EF4-FFF2-40B4-BE49-F238E27FC236}">
                <a16:creationId xmlns:a16="http://schemas.microsoft.com/office/drawing/2014/main" id="{A80AB6CC-7239-4289-BA2C-88CE3BAB25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887" r="-2" b="35697"/>
          <a:stretch/>
        </p:blipFill>
        <p:spPr>
          <a:xfrm>
            <a:off x="4762500" y="1412875"/>
            <a:ext cx="3762375" cy="2247900"/>
          </a:xfrm>
          <a:prstGeom prst="rect">
            <a:avLst/>
          </a:prstGeom>
          <a:noFill/>
        </p:spPr>
      </p:pic>
      <p:pic>
        <p:nvPicPr>
          <p:cNvPr id="5" name="Picture 4">
            <a:extLst>
              <a:ext uri="{FF2B5EF4-FFF2-40B4-BE49-F238E27FC236}">
                <a16:creationId xmlns:a16="http://schemas.microsoft.com/office/drawing/2014/main" id="{3688B37D-9662-4A8F-A397-642ABDC8FAD1}"/>
              </a:ext>
            </a:extLst>
          </p:cNvPr>
          <p:cNvPicPr>
            <a:picLocks noChangeAspect="1"/>
          </p:cNvPicPr>
          <p:nvPr/>
        </p:nvPicPr>
        <p:blipFill rotWithShape="1">
          <a:blip r:embed="rId3">
            <a:extLst>
              <a:ext uri="{28A0092B-C50C-407E-A947-70E740481C1C}">
                <a14:useLocalDpi xmlns:a14="http://schemas.microsoft.com/office/drawing/2010/main" val="0"/>
              </a:ext>
            </a:extLst>
          </a:blip>
          <a:srcRect l="20672" r="27441" b="-1"/>
          <a:stretch/>
        </p:blipFill>
        <p:spPr>
          <a:xfrm>
            <a:off x="4762500" y="3813175"/>
            <a:ext cx="3762375" cy="2247900"/>
          </a:xfrm>
          <a:prstGeom prst="rect">
            <a:avLst/>
          </a:prstGeom>
          <a:noFill/>
        </p:spPr>
      </p:pic>
    </p:spTree>
    <p:extLst>
      <p:ext uri="{BB962C8B-B14F-4D97-AF65-F5344CB8AC3E}">
        <p14:creationId xmlns:p14="http://schemas.microsoft.com/office/powerpoint/2010/main" val="3812429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a:t>Corn Herbicide Bioassay Tests</a:t>
            </a:r>
          </a:p>
        </p:txBody>
      </p:sp>
      <p:pic>
        <p:nvPicPr>
          <p:cNvPr id="5" name="Content Placeholder 4">
            <a:extLst>
              <a:ext uri="{FF2B5EF4-FFF2-40B4-BE49-F238E27FC236}">
                <a16:creationId xmlns:a16="http://schemas.microsoft.com/office/drawing/2014/main" id="{1B86779E-08CF-452E-8D86-4E2F82A1B12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94379" y="1412875"/>
            <a:ext cx="6985430" cy="4648200"/>
          </a:xfrm>
        </p:spPr>
      </p:pic>
    </p:spTree>
    <p:extLst>
      <p:ext uri="{BB962C8B-B14F-4D97-AF65-F5344CB8AC3E}">
        <p14:creationId xmlns:p14="http://schemas.microsoft.com/office/powerpoint/2010/main" val="3233520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2"/>
          </p:nvPr>
        </p:nvSpPr>
        <p:spPr>
          <a:xfrm>
            <a:off x="228600" y="1435100"/>
            <a:ext cx="4114800" cy="4691063"/>
          </a:xfrm>
        </p:spPr>
        <p:txBody>
          <a:bodyPr>
            <a:normAutofit fontScale="92500" lnSpcReduction="10000"/>
          </a:bodyPr>
          <a:lstStyle/>
          <a:p>
            <a:pPr>
              <a:spcAft>
                <a:spcPts val="1800"/>
              </a:spcAft>
              <a:defRPr/>
            </a:pPr>
            <a:r>
              <a:rPr lang="en-US" sz="2400" b="1" dirty="0">
                <a:solidFill>
                  <a:srgbClr val="D67F00"/>
                </a:solidFill>
              </a:rPr>
              <a:t>Laboratory bioassays -</a:t>
            </a:r>
            <a:r>
              <a:rPr lang="en-US" sz="2400" dirty="0"/>
              <a:t> herbicide imbibed directly into  seed during a seven day test. Include negative and positive checks.</a:t>
            </a:r>
          </a:p>
          <a:p>
            <a:pPr>
              <a:spcAft>
                <a:spcPts val="1800"/>
              </a:spcAft>
              <a:defRPr/>
            </a:pPr>
            <a:r>
              <a:rPr lang="en-US" sz="2400" b="1" dirty="0">
                <a:solidFill>
                  <a:srgbClr val="D67F00"/>
                </a:solidFill>
              </a:rPr>
              <a:t>Trait Purity Test </a:t>
            </a:r>
            <a:r>
              <a:rPr lang="en-US" sz="2400" dirty="0"/>
              <a:t>- 400 seeds are tested and negative and positive check included.</a:t>
            </a:r>
          </a:p>
          <a:p>
            <a:pPr>
              <a:spcAft>
                <a:spcPts val="1200"/>
              </a:spcAft>
              <a:defRPr/>
            </a:pPr>
            <a:r>
              <a:rPr lang="en-US" sz="2400" b="1" dirty="0">
                <a:solidFill>
                  <a:srgbClr val="CF7C03"/>
                </a:solidFill>
              </a:rPr>
              <a:t>Gross Contamination Test </a:t>
            </a:r>
            <a:r>
              <a:rPr lang="en-US" sz="2400" dirty="0"/>
              <a:t>– 200 seeds are tested post-conditioning, packaging and trait purity testing.</a:t>
            </a:r>
          </a:p>
          <a:p>
            <a:pPr>
              <a:defRPr/>
            </a:pPr>
            <a:endParaRPr lang="en-US" dirty="0"/>
          </a:p>
        </p:txBody>
      </p:sp>
      <p:pic>
        <p:nvPicPr>
          <p:cNvPr id="50178" name="Picture 5"/>
          <p:cNvPicPr>
            <a:picLocks noChangeAspect="1" noChangeArrowheads="1"/>
          </p:cNvPicPr>
          <p:nvPr/>
        </p:nvPicPr>
        <p:blipFill>
          <a:blip r:embed="rId2"/>
          <a:srcRect/>
          <a:stretch>
            <a:fillRect/>
          </a:stretch>
        </p:blipFill>
        <p:spPr bwMode="auto">
          <a:xfrm>
            <a:off x="4419600" y="228600"/>
            <a:ext cx="4376738" cy="6154738"/>
          </a:xfrm>
          <a:prstGeom prst="rect">
            <a:avLst/>
          </a:prstGeom>
          <a:noFill/>
          <a:ln w="12700">
            <a:noFill/>
            <a:miter lim="800000"/>
            <a:headEnd type="none" w="sm" len="sm"/>
            <a:tailEnd type="none" w="sm" len="sm"/>
          </a:ln>
        </p:spPr>
      </p:pic>
      <p:sp>
        <p:nvSpPr>
          <p:cNvPr id="2" name="Rectangle 1">
            <a:extLst>
              <a:ext uri="{FF2B5EF4-FFF2-40B4-BE49-F238E27FC236}">
                <a16:creationId xmlns:a16="http://schemas.microsoft.com/office/drawing/2014/main" id="{3AFC1A71-8A1B-4552-929E-5A37935C4A46}"/>
              </a:ext>
            </a:extLst>
          </p:cNvPr>
          <p:cNvSpPr/>
          <p:nvPr/>
        </p:nvSpPr>
        <p:spPr>
          <a:xfrm>
            <a:off x="1828800" y="533400"/>
            <a:ext cx="2743200" cy="584775"/>
          </a:xfrm>
          <a:prstGeom prst="rect">
            <a:avLst/>
          </a:prstGeom>
        </p:spPr>
        <p:txBody>
          <a:bodyPr wrap="square">
            <a:spAutoFit/>
          </a:bodyPr>
          <a:lstStyle/>
          <a:p>
            <a:r>
              <a:rPr lang="en-US" altLang="en-US" sz="3200" dirty="0"/>
              <a:t>Glyphosate</a:t>
            </a:r>
            <a:endParaRPr lang="en-US" sz="3200" dirty="0"/>
          </a:p>
        </p:txBody>
      </p:sp>
    </p:spTree>
    <p:extLst>
      <p:ext uri="{BB962C8B-B14F-4D97-AF65-F5344CB8AC3E}">
        <p14:creationId xmlns:p14="http://schemas.microsoft.com/office/powerpoint/2010/main" val="2605694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21B0D3E-7E2D-420C-89B5-B72AFB0BAF50}"/>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Trait Test Definitions</a:t>
            </a:r>
          </a:p>
        </p:txBody>
      </p:sp>
      <p:sp>
        <p:nvSpPr>
          <p:cNvPr id="5123" name="Rectangle 3">
            <a:extLst>
              <a:ext uri="{FF2B5EF4-FFF2-40B4-BE49-F238E27FC236}">
                <a16:creationId xmlns:a16="http://schemas.microsoft.com/office/drawing/2014/main" id="{871EE613-AA74-41AE-B914-F8522287E1A3}"/>
              </a:ext>
            </a:extLst>
          </p:cNvPr>
          <p:cNvSpPr>
            <a:spLocks noGrp="1" noChangeArrowheads="1"/>
          </p:cNvSpPr>
          <p:nvPr>
            <p:ph type="body" idx="1"/>
          </p:nvPr>
        </p:nvSpPr>
        <p:spPr bwMode="auto">
          <a:xfrm>
            <a:off x="762000" y="1219200"/>
            <a:ext cx="7848600"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anose="05000000000000000000" pitchFamily="2" charset="2"/>
              <a:buChar char="§"/>
            </a:pPr>
            <a:r>
              <a:rPr lang="en-US" altLang="en-US" sz="2000" b="1" dirty="0"/>
              <a:t>Trait </a:t>
            </a:r>
            <a:r>
              <a:rPr lang="en-US" altLang="en-US" sz="2000" dirty="0"/>
              <a:t>- a characteristic of an organism, which manifests itself in the phenotype (physically).  In the use of a trait, it may be developed through a transgene (a package of genetic material (DNA) that is inserted into the genome of a cell via gene splicing technique or through other breeding methods.  The same trait may be produced by different events and may need to be tested in a different manner </a:t>
            </a:r>
          </a:p>
          <a:p>
            <a:pPr>
              <a:buFont typeface="Wingdings" panose="05000000000000000000" pitchFamily="2" charset="2"/>
              <a:buChar char="§"/>
            </a:pPr>
            <a:r>
              <a:rPr lang="en-US" altLang="en-US" sz="2000" b="1" dirty="0"/>
              <a:t>Event </a:t>
            </a:r>
            <a:r>
              <a:rPr lang="en-US" altLang="en-US" sz="2000" dirty="0"/>
              <a:t>- each instance a genetically engineered organism is inserted in a gene</a:t>
            </a:r>
          </a:p>
          <a:p>
            <a:pPr marL="0" indent="0" algn="ctr">
              <a:buNone/>
            </a:pPr>
            <a:r>
              <a:rPr lang="en-US" sz="2000" i="1" dirty="0">
                <a:solidFill>
                  <a:schemeClr val="tx1">
                    <a:lumMod val="65000"/>
                    <a:lumOff val="35000"/>
                  </a:schemeClr>
                </a:solidFill>
              </a:rPr>
              <a:t>	May or may not be transgenic</a:t>
            </a:r>
            <a:endParaRPr lang="en-US" altLang="en-US" sz="2000" dirty="0"/>
          </a:p>
          <a:p>
            <a:pPr>
              <a:buFont typeface="Wingdings" panose="05000000000000000000" pitchFamily="2" charset="2"/>
              <a:buChar char="§"/>
            </a:pPr>
            <a:r>
              <a:rPr lang="en-US" altLang="en-US" sz="2000" b="1" dirty="0"/>
              <a:t>Brand</a:t>
            </a:r>
            <a:r>
              <a:rPr lang="en-US" altLang="en-US" sz="2000" dirty="0"/>
              <a:t> - a trademark that is used to market a product, such as </a:t>
            </a:r>
            <a:r>
              <a:rPr lang="en-US" altLang="en-US" sz="2000" dirty="0" err="1"/>
              <a:t>YieldGard</a:t>
            </a:r>
            <a:r>
              <a:rPr lang="en-US" altLang="en-US" sz="2000" dirty="0"/>
              <a:t>®, VT®, </a:t>
            </a:r>
            <a:r>
              <a:rPr lang="en-US" altLang="en-US" sz="2000" dirty="0" err="1"/>
              <a:t>Herculex</a:t>
            </a:r>
            <a:r>
              <a:rPr lang="en-US" altLang="en-US" sz="2000" dirty="0"/>
              <a:t>®, </a:t>
            </a:r>
            <a:r>
              <a:rPr lang="en-US" altLang="en-US" sz="2000" dirty="0" err="1"/>
              <a:t>Agrisure</a:t>
            </a:r>
            <a:r>
              <a:rPr lang="en-US" altLang="en-US" sz="2000" dirty="0"/>
              <a:t>®, </a:t>
            </a:r>
            <a:r>
              <a:rPr lang="en-US" altLang="en-US" sz="2000" dirty="0" err="1"/>
              <a:t>Genuity</a:t>
            </a:r>
            <a:r>
              <a:rPr lang="en-US" altLang="en-US" sz="2000" dirty="0"/>
              <a:t>®, </a:t>
            </a:r>
            <a:r>
              <a:rPr lang="en-US" altLang="en-US" sz="2000" dirty="0" err="1"/>
              <a:t>etc</a:t>
            </a:r>
            <a:r>
              <a:rPr lang="en-US" altLang="en-US" sz="2000" dirty="0"/>
              <a:t> </a:t>
            </a:r>
          </a:p>
          <a:p>
            <a:pPr>
              <a:buFont typeface="Wingdings" panose="05000000000000000000" pitchFamily="2" charset="2"/>
              <a:buChar char="§"/>
            </a:pPr>
            <a:r>
              <a:rPr lang="en-US" sz="2000" b="1" dirty="0"/>
              <a:t>Approved Event -</a:t>
            </a:r>
            <a:r>
              <a:rPr lang="en-US" sz="2000" dirty="0"/>
              <a:t> Event that has been approved by the government body as safe and legally allowed in the country</a:t>
            </a:r>
          </a:p>
          <a:p>
            <a:pPr marL="0" indent="0">
              <a:buNone/>
            </a:pPr>
            <a:endParaRPr lang="en-US" altLang="en-US" sz="2000" dirty="0"/>
          </a:p>
          <a:p>
            <a:pPr>
              <a:buFont typeface="Wingdings" panose="05000000000000000000" pitchFamily="2" charset="2"/>
              <a:buChar char="§"/>
            </a:pPr>
            <a:endParaRPr lang="en-US" altLang="en-US" sz="2000" dirty="0"/>
          </a:p>
          <a:p>
            <a:pPr lvl="1"/>
            <a:endParaRPr lang="en-US" altLang="en-US" sz="1800" dirty="0"/>
          </a:p>
        </p:txBody>
      </p:sp>
    </p:spTree>
    <p:extLst>
      <p:ext uri="{BB962C8B-B14F-4D97-AF65-F5344CB8AC3E}">
        <p14:creationId xmlns:p14="http://schemas.microsoft.com/office/powerpoint/2010/main" val="21596726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2F6D05D1-946E-4497-A79B-9C4964099F12}"/>
              </a:ext>
            </a:extLst>
          </p:cNvPr>
          <p:cNvSpPr>
            <a:spLocks noGrp="1" noChangeArrowheads="1"/>
          </p:cNvSpPr>
          <p:nvPr>
            <p:ph type="title"/>
          </p:nvPr>
        </p:nvSpPr>
        <p:spPr>
          <a:xfrm>
            <a:off x="1981200" y="161236"/>
            <a:ext cx="6671733" cy="1083733"/>
          </a:xfrm>
        </p:spPr>
        <p:txBody>
          <a:bodyPr/>
          <a:lstStyle/>
          <a:p>
            <a:br>
              <a:rPr lang="en-US" altLang="en-US" sz="2489" dirty="0"/>
            </a:br>
            <a:r>
              <a:rPr lang="en-US" altLang="en-US" sz="2489" dirty="0"/>
              <a:t>Tolerant and Non-Tolerant Glyphosate Seedlings</a:t>
            </a:r>
          </a:p>
        </p:txBody>
      </p:sp>
      <p:pic>
        <p:nvPicPr>
          <p:cNvPr id="14339" name="Picture 7" descr="rr corn may10">
            <a:extLst>
              <a:ext uri="{FF2B5EF4-FFF2-40B4-BE49-F238E27FC236}">
                <a16:creationId xmlns:a16="http://schemas.microsoft.com/office/drawing/2014/main" id="{473926D6-C2CB-4DAA-91D3-4EBAEB7B4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40" b="15384"/>
          <a:stretch>
            <a:fillRect/>
          </a:stretch>
        </p:blipFill>
        <p:spPr bwMode="auto">
          <a:xfrm>
            <a:off x="0" y="1329267"/>
            <a:ext cx="4492978" cy="494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8">
            <a:extLst>
              <a:ext uri="{FF2B5EF4-FFF2-40B4-BE49-F238E27FC236}">
                <a16:creationId xmlns:a16="http://schemas.microsoft.com/office/drawing/2014/main" id="{D8A348C4-9D57-4B73-9A1B-59BFF86FAA53}"/>
              </a:ext>
            </a:extLst>
          </p:cNvPr>
          <p:cNvSpPr txBox="1">
            <a:spLocks noChangeArrowheads="1"/>
          </p:cNvSpPr>
          <p:nvPr/>
        </p:nvSpPr>
        <p:spPr bwMode="auto">
          <a:xfrm>
            <a:off x="2065867" y="1600201"/>
            <a:ext cx="1693333"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9pPr>
          </a:lstStyle>
          <a:p>
            <a:pPr>
              <a:buClrTx/>
              <a:buFontTx/>
              <a:buNone/>
            </a:pPr>
            <a:r>
              <a:rPr lang="en-US" altLang="en-US" sz="2844">
                <a:solidFill>
                  <a:schemeClr val="bg1"/>
                </a:solidFill>
                <a:latin typeface="Times New Roman" panose="02020603050405020304" pitchFamily="18" charset="0"/>
              </a:rPr>
              <a:t>Non-trait</a:t>
            </a:r>
          </a:p>
        </p:txBody>
      </p:sp>
      <p:sp>
        <p:nvSpPr>
          <p:cNvPr id="14341" name="Text Box 9">
            <a:extLst>
              <a:ext uri="{FF2B5EF4-FFF2-40B4-BE49-F238E27FC236}">
                <a16:creationId xmlns:a16="http://schemas.microsoft.com/office/drawing/2014/main" id="{280BEC55-6B70-4FF0-98E2-DD21AD219EE1}"/>
              </a:ext>
            </a:extLst>
          </p:cNvPr>
          <p:cNvSpPr txBox="1">
            <a:spLocks noChangeArrowheads="1"/>
          </p:cNvSpPr>
          <p:nvPr/>
        </p:nvSpPr>
        <p:spPr bwMode="auto">
          <a:xfrm>
            <a:off x="0" y="5664201"/>
            <a:ext cx="1286933"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9pPr>
          </a:lstStyle>
          <a:p>
            <a:pPr>
              <a:buClrTx/>
              <a:buFontTx/>
              <a:buNone/>
            </a:pPr>
            <a:r>
              <a:rPr lang="en-US" altLang="en-US" sz="2844">
                <a:solidFill>
                  <a:schemeClr val="bg1"/>
                </a:solidFill>
                <a:latin typeface="Times New Roman" panose="02020603050405020304" pitchFamily="18" charset="0"/>
              </a:rPr>
              <a:t>Trait</a:t>
            </a:r>
          </a:p>
        </p:txBody>
      </p:sp>
      <p:sp>
        <p:nvSpPr>
          <p:cNvPr id="14342" name="Text Box 10">
            <a:extLst>
              <a:ext uri="{FF2B5EF4-FFF2-40B4-BE49-F238E27FC236}">
                <a16:creationId xmlns:a16="http://schemas.microsoft.com/office/drawing/2014/main" id="{B85E0602-E8C2-4D49-A6FC-C4D62477AE4C}"/>
              </a:ext>
            </a:extLst>
          </p:cNvPr>
          <p:cNvSpPr txBox="1">
            <a:spLocks noChangeArrowheads="1"/>
          </p:cNvSpPr>
          <p:nvPr/>
        </p:nvSpPr>
        <p:spPr bwMode="auto">
          <a:xfrm>
            <a:off x="5994400" y="1261534"/>
            <a:ext cx="230293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9pPr>
          </a:lstStyle>
          <a:p>
            <a:pPr>
              <a:spcBef>
                <a:spcPct val="0"/>
              </a:spcBef>
              <a:buClrTx/>
              <a:buFontTx/>
              <a:buChar char="•"/>
            </a:pPr>
            <a:r>
              <a:rPr lang="en-US" altLang="en-US" sz="2400" dirty="0" err="1">
                <a:latin typeface="+mj-lt"/>
              </a:rPr>
              <a:t>Plumule</a:t>
            </a:r>
            <a:r>
              <a:rPr lang="en-US" altLang="en-US" sz="2400" dirty="0">
                <a:latin typeface="+mj-lt"/>
              </a:rPr>
              <a:t> lacking chlorophyll</a:t>
            </a:r>
          </a:p>
          <a:p>
            <a:pPr>
              <a:spcBef>
                <a:spcPct val="0"/>
              </a:spcBef>
              <a:buClrTx/>
              <a:buFontTx/>
              <a:buChar char="•"/>
            </a:pPr>
            <a:endParaRPr lang="en-US" altLang="en-US" sz="2400" dirty="0">
              <a:latin typeface="+mj-lt"/>
            </a:endParaRPr>
          </a:p>
          <a:p>
            <a:pPr>
              <a:spcBef>
                <a:spcPct val="0"/>
              </a:spcBef>
              <a:buClrTx/>
              <a:buFontTx/>
              <a:buChar char="•"/>
            </a:pPr>
            <a:r>
              <a:rPr lang="en-US" altLang="en-US" sz="2400" dirty="0" err="1">
                <a:latin typeface="+mj-lt"/>
              </a:rPr>
              <a:t>Plumule</a:t>
            </a:r>
            <a:r>
              <a:rPr lang="en-US" altLang="en-US" sz="2400" dirty="0">
                <a:latin typeface="+mj-lt"/>
              </a:rPr>
              <a:t> not extending to end of coleoptile. </a:t>
            </a:r>
          </a:p>
          <a:p>
            <a:pPr>
              <a:spcBef>
                <a:spcPct val="0"/>
              </a:spcBef>
              <a:buClrTx/>
              <a:buFontTx/>
              <a:buNone/>
            </a:pPr>
            <a:endParaRPr lang="en-US" altLang="en-US" sz="2400" dirty="0">
              <a:latin typeface="+mj-lt"/>
            </a:endParaRPr>
          </a:p>
          <a:p>
            <a:pPr>
              <a:buClrTx/>
              <a:buFontTx/>
              <a:buChar char="•"/>
            </a:pPr>
            <a:r>
              <a:rPr lang="en-US" altLang="en-US" sz="2400" dirty="0">
                <a:latin typeface="+mj-lt"/>
              </a:rPr>
              <a:t>Inhibition of root hairs</a:t>
            </a:r>
          </a:p>
          <a:p>
            <a:pPr>
              <a:buClrTx/>
              <a:buFontTx/>
              <a:buChar char="•"/>
            </a:pPr>
            <a:r>
              <a:rPr lang="en-US" altLang="en-US" sz="2400" dirty="0">
                <a:latin typeface="+mj-lt"/>
              </a:rPr>
              <a:t>Short stiff primary root</a:t>
            </a:r>
          </a:p>
          <a:p>
            <a:pPr>
              <a:buClrTx/>
              <a:buFontTx/>
              <a:buChar char="•"/>
            </a:pPr>
            <a:r>
              <a:rPr lang="en-US" altLang="en-US" sz="2400" dirty="0">
                <a:latin typeface="+mj-lt"/>
              </a:rPr>
              <a:t>Needle eye</a:t>
            </a:r>
          </a:p>
          <a:p>
            <a:pPr>
              <a:buClrTx/>
              <a:buFontTx/>
              <a:buChar char="•"/>
            </a:pPr>
            <a:endParaRPr lang="en-US" altLang="en-US" sz="2400" dirty="0">
              <a:latin typeface="+mj-lt"/>
            </a:endParaRPr>
          </a:p>
        </p:txBody>
      </p:sp>
      <p:sp>
        <p:nvSpPr>
          <p:cNvPr id="14343" name="Line 11">
            <a:extLst>
              <a:ext uri="{FF2B5EF4-FFF2-40B4-BE49-F238E27FC236}">
                <a16:creationId xmlns:a16="http://schemas.microsoft.com/office/drawing/2014/main" id="{57044155-0F93-4F73-A868-D66BA34785B4}"/>
              </a:ext>
            </a:extLst>
          </p:cNvPr>
          <p:cNvSpPr>
            <a:spLocks noChangeShapeType="1"/>
          </p:cNvSpPr>
          <p:nvPr/>
        </p:nvSpPr>
        <p:spPr bwMode="auto">
          <a:xfrm flipH="1">
            <a:off x="4233334" y="1600200"/>
            <a:ext cx="1693333" cy="609600"/>
          </a:xfrm>
          <a:prstGeom prst="line">
            <a:avLst/>
          </a:prstGeom>
          <a:noFill/>
          <a:ln w="12700">
            <a:solidFill>
              <a:srgbClr val="FF99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sz="1244"/>
          </a:p>
        </p:txBody>
      </p:sp>
      <p:sp>
        <p:nvSpPr>
          <p:cNvPr id="14344" name="Line 15">
            <a:extLst>
              <a:ext uri="{FF2B5EF4-FFF2-40B4-BE49-F238E27FC236}">
                <a16:creationId xmlns:a16="http://schemas.microsoft.com/office/drawing/2014/main" id="{6FC3C5BC-0D29-42A6-B78A-8A5ABA1FA7BE}"/>
              </a:ext>
            </a:extLst>
          </p:cNvPr>
          <p:cNvSpPr>
            <a:spLocks noChangeShapeType="1"/>
          </p:cNvSpPr>
          <p:nvPr/>
        </p:nvSpPr>
        <p:spPr bwMode="auto">
          <a:xfrm flipH="1" flipV="1">
            <a:off x="3081867" y="4106333"/>
            <a:ext cx="2844800" cy="1354667"/>
          </a:xfrm>
          <a:prstGeom prst="line">
            <a:avLst/>
          </a:prstGeom>
          <a:noFill/>
          <a:ln w="12700">
            <a:solidFill>
              <a:srgbClr val="FF99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sz="1244"/>
          </a:p>
        </p:txBody>
      </p:sp>
      <p:sp>
        <p:nvSpPr>
          <p:cNvPr id="14345" name="Line 16">
            <a:extLst>
              <a:ext uri="{FF2B5EF4-FFF2-40B4-BE49-F238E27FC236}">
                <a16:creationId xmlns:a16="http://schemas.microsoft.com/office/drawing/2014/main" id="{1EE8CC93-8608-4C82-B147-2D0584757AA0}"/>
              </a:ext>
            </a:extLst>
          </p:cNvPr>
          <p:cNvSpPr>
            <a:spLocks noChangeShapeType="1"/>
          </p:cNvSpPr>
          <p:nvPr/>
        </p:nvSpPr>
        <p:spPr bwMode="auto">
          <a:xfrm flipH="1" flipV="1">
            <a:off x="3014134" y="3496733"/>
            <a:ext cx="2912533" cy="1016000"/>
          </a:xfrm>
          <a:prstGeom prst="line">
            <a:avLst/>
          </a:prstGeom>
          <a:noFill/>
          <a:ln w="12700">
            <a:solidFill>
              <a:srgbClr val="FF99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sz="1244"/>
          </a:p>
        </p:txBody>
      </p:sp>
    </p:spTree>
    <p:extLst>
      <p:ext uri="{BB962C8B-B14F-4D97-AF65-F5344CB8AC3E}">
        <p14:creationId xmlns:p14="http://schemas.microsoft.com/office/powerpoint/2010/main" val="275803102"/>
      </p:ext>
    </p:extLst>
  </p:cSld>
  <p:clrMapOvr>
    <a:masterClrMapping/>
  </p:clrMapOvr>
  <p:transition advTm="4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2F6D05D1-946E-4497-A79B-9C4964099F12}"/>
              </a:ext>
            </a:extLst>
          </p:cNvPr>
          <p:cNvSpPr>
            <a:spLocks noGrp="1" noChangeArrowheads="1"/>
          </p:cNvSpPr>
          <p:nvPr>
            <p:ph type="title"/>
          </p:nvPr>
        </p:nvSpPr>
        <p:spPr>
          <a:xfrm>
            <a:off x="1981200" y="161236"/>
            <a:ext cx="6671733" cy="1083733"/>
          </a:xfrm>
        </p:spPr>
        <p:txBody>
          <a:bodyPr/>
          <a:lstStyle/>
          <a:p>
            <a:br>
              <a:rPr lang="en-US" altLang="en-US" sz="2489"/>
            </a:br>
            <a:r>
              <a:rPr lang="en-US" altLang="en-US" sz="2489"/>
              <a:t>Tolerant and Non-Tolerant Glyphosate Seedlings</a:t>
            </a:r>
            <a:endParaRPr lang="en-US" altLang="en-US" sz="2489" dirty="0"/>
          </a:p>
        </p:txBody>
      </p:sp>
      <p:sp>
        <p:nvSpPr>
          <p:cNvPr id="14340" name="Text Box 8">
            <a:extLst>
              <a:ext uri="{FF2B5EF4-FFF2-40B4-BE49-F238E27FC236}">
                <a16:creationId xmlns:a16="http://schemas.microsoft.com/office/drawing/2014/main" id="{D8A348C4-9D57-4B73-9A1B-59BFF86FAA53}"/>
              </a:ext>
            </a:extLst>
          </p:cNvPr>
          <p:cNvSpPr txBox="1">
            <a:spLocks noChangeArrowheads="1"/>
          </p:cNvSpPr>
          <p:nvPr/>
        </p:nvSpPr>
        <p:spPr bwMode="auto">
          <a:xfrm>
            <a:off x="2065867" y="1600201"/>
            <a:ext cx="1693333"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9pPr>
          </a:lstStyle>
          <a:p>
            <a:pPr>
              <a:buClrTx/>
              <a:buFontTx/>
              <a:buNone/>
            </a:pPr>
            <a:r>
              <a:rPr lang="en-US" altLang="en-US" sz="2844">
                <a:solidFill>
                  <a:schemeClr val="bg1"/>
                </a:solidFill>
                <a:latin typeface="Times New Roman" panose="02020603050405020304" pitchFamily="18" charset="0"/>
              </a:rPr>
              <a:t>Non-trait</a:t>
            </a:r>
          </a:p>
        </p:txBody>
      </p:sp>
      <p:sp>
        <p:nvSpPr>
          <p:cNvPr id="14341" name="Text Box 9">
            <a:extLst>
              <a:ext uri="{FF2B5EF4-FFF2-40B4-BE49-F238E27FC236}">
                <a16:creationId xmlns:a16="http://schemas.microsoft.com/office/drawing/2014/main" id="{280BEC55-6B70-4FF0-98E2-DD21AD219EE1}"/>
              </a:ext>
            </a:extLst>
          </p:cNvPr>
          <p:cNvSpPr txBox="1">
            <a:spLocks noChangeArrowheads="1"/>
          </p:cNvSpPr>
          <p:nvPr/>
        </p:nvSpPr>
        <p:spPr bwMode="auto">
          <a:xfrm>
            <a:off x="0" y="5664201"/>
            <a:ext cx="1286933"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9pPr>
          </a:lstStyle>
          <a:p>
            <a:pPr>
              <a:buClrTx/>
              <a:buFontTx/>
              <a:buNone/>
            </a:pPr>
            <a:r>
              <a:rPr lang="en-US" altLang="en-US" sz="2844">
                <a:solidFill>
                  <a:schemeClr val="bg1"/>
                </a:solidFill>
                <a:latin typeface="Times New Roman" panose="02020603050405020304" pitchFamily="18" charset="0"/>
              </a:rPr>
              <a:t>Trait</a:t>
            </a:r>
          </a:p>
        </p:txBody>
      </p:sp>
      <p:pic>
        <p:nvPicPr>
          <p:cNvPr id="10" name="Picture 9">
            <a:extLst>
              <a:ext uri="{FF2B5EF4-FFF2-40B4-BE49-F238E27FC236}">
                <a16:creationId xmlns:a16="http://schemas.microsoft.com/office/drawing/2014/main" id="{D26E6092-CA74-4134-8012-736C604D5A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6933" y="1441963"/>
            <a:ext cx="6409267" cy="4918924"/>
          </a:xfrm>
          <a:prstGeom prst="rect">
            <a:avLst/>
          </a:prstGeom>
        </p:spPr>
      </p:pic>
      <p:sp>
        <p:nvSpPr>
          <p:cNvPr id="2" name="Rectangle 1">
            <a:extLst>
              <a:ext uri="{FF2B5EF4-FFF2-40B4-BE49-F238E27FC236}">
                <a16:creationId xmlns:a16="http://schemas.microsoft.com/office/drawing/2014/main" id="{EFE73930-B3DB-4DEE-AC8E-01042DC9C862}"/>
              </a:ext>
            </a:extLst>
          </p:cNvPr>
          <p:cNvSpPr/>
          <p:nvPr/>
        </p:nvSpPr>
        <p:spPr>
          <a:xfrm>
            <a:off x="1243097" y="6121624"/>
            <a:ext cx="2537874" cy="230832"/>
          </a:xfrm>
          <a:prstGeom prst="rect">
            <a:avLst/>
          </a:prstGeom>
        </p:spPr>
        <p:txBody>
          <a:bodyPr wrap="none">
            <a:spAutoFit/>
          </a:bodyPr>
          <a:lstStyle/>
          <a:p>
            <a:r>
              <a:rPr lang="en-US" sz="900" dirty="0"/>
              <a:t>Photo: Indiana Crop Improvement Association</a:t>
            </a:r>
          </a:p>
        </p:txBody>
      </p:sp>
    </p:spTree>
    <p:extLst>
      <p:ext uri="{BB962C8B-B14F-4D97-AF65-F5344CB8AC3E}">
        <p14:creationId xmlns:p14="http://schemas.microsoft.com/office/powerpoint/2010/main" val="765024418"/>
      </p:ext>
    </p:extLst>
  </p:cSld>
  <p:clrMapOvr>
    <a:masterClrMapping/>
  </p:clrMapOvr>
  <p:transition advTm="4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C250EE7-8BA9-4BD3-9186-E046282FA0A5}"/>
              </a:ext>
            </a:extLst>
          </p:cNvPr>
          <p:cNvSpPr>
            <a:spLocks noGrp="1" noChangeArrowheads="1"/>
          </p:cNvSpPr>
          <p:nvPr>
            <p:ph type="title"/>
          </p:nvPr>
        </p:nvSpPr>
        <p:spPr>
          <a:xfrm>
            <a:off x="1905000" y="533400"/>
            <a:ext cx="6611056" cy="812800"/>
          </a:xfrm>
          <a:noFill/>
        </p:spPr>
        <p:txBody>
          <a:bodyPr vert="horz" wrap="square" lIns="81844" tIns="40923" rIns="81844" bIns="40923" numCol="1" anchor="ctr" anchorCtr="0" compatLnSpc="1">
            <a:prstTxWarp prst="textNoShape">
              <a:avLst/>
            </a:prstTxWarp>
          </a:bodyPr>
          <a:lstStyle/>
          <a:p>
            <a:r>
              <a:rPr lang="en-US" altLang="en-US" dirty="0" err="1"/>
              <a:t>Glufosinate</a:t>
            </a:r>
            <a:endParaRPr lang="en-US" altLang="en-US" dirty="0">
              <a:solidFill>
                <a:schemeClr val="tx1"/>
              </a:solidFill>
            </a:endParaRPr>
          </a:p>
        </p:txBody>
      </p:sp>
      <p:sp>
        <p:nvSpPr>
          <p:cNvPr id="15363" name="Rectangle 3">
            <a:extLst>
              <a:ext uri="{FF2B5EF4-FFF2-40B4-BE49-F238E27FC236}">
                <a16:creationId xmlns:a16="http://schemas.microsoft.com/office/drawing/2014/main" id="{AEADC983-59B8-4CE3-A71B-B2690D3C1996}"/>
              </a:ext>
            </a:extLst>
          </p:cNvPr>
          <p:cNvSpPr>
            <a:spLocks noGrp="1" noChangeArrowheads="1"/>
          </p:cNvSpPr>
          <p:nvPr>
            <p:ph idx="1"/>
          </p:nvPr>
        </p:nvSpPr>
        <p:spPr>
          <a:xfrm>
            <a:off x="982134" y="1735667"/>
            <a:ext cx="6997700" cy="4131733"/>
          </a:xfrm>
        </p:spPr>
        <p:txBody>
          <a:bodyPr vert="horz" wrap="square" lIns="81844" tIns="40923" rIns="81844" bIns="40923" numCol="1" anchor="t" anchorCtr="0" compatLnSpc="1">
            <a:prstTxWarp prst="textNoShape">
              <a:avLst/>
            </a:prstTxWarp>
          </a:bodyPr>
          <a:lstStyle/>
          <a:p>
            <a:pPr>
              <a:lnSpc>
                <a:spcPct val="90000"/>
              </a:lnSpc>
            </a:pPr>
            <a:r>
              <a:rPr lang="en-US" altLang="en-US" sz="2800" dirty="0"/>
              <a:t>Corn (1996)</a:t>
            </a:r>
          </a:p>
          <a:p>
            <a:pPr>
              <a:lnSpc>
                <a:spcPct val="90000"/>
              </a:lnSpc>
            </a:pPr>
            <a:r>
              <a:rPr lang="en-US" altLang="en-US" sz="2800" dirty="0"/>
              <a:t>Glutamine synthetase enzyme</a:t>
            </a:r>
          </a:p>
          <a:p>
            <a:pPr>
              <a:lnSpc>
                <a:spcPct val="90000"/>
              </a:lnSpc>
              <a:buClr>
                <a:srgbClr val="CC6600"/>
              </a:buClr>
              <a:buFont typeface="Wingdings" pitchFamily="2" charset="2"/>
              <a:buChar char="§"/>
            </a:pPr>
            <a:r>
              <a:rPr lang="en-US" sz="2800" dirty="0"/>
              <a:t>PAT </a:t>
            </a:r>
          </a:p>
          <a:p>
            <a:pPr lvl="1">
              <a:lnSpc>
                <a:spcPct val="90000"/>
              </a:lnSpc>
              <a:buClr>
                <a:srgbClr val="CC6600"/>
              </a:buClr>
              <a:buFont typeface="Arial" charset="0"/>
              <a:buChar char="•"/>
            </a:pPr>
            <a:r>
              <a:rPr lang="en-US" sz="2800" dirty="0"/>
              <a:t> T25 gene</a:t>
            </a:r>
          </a:p>
          <a:p>
            <a:pPr lvl="1">
              <a:lnSpc>
                <a:spcPct val="90000"/>
              </a:lnSpc>
              <a:buClr>
                <a:srgbClr val="CC6600"/>
              </a:buClr>
              <a:buFont typeface="Arial" charset="0"/>
              <a:buChar char="•"/>
            </a:pPr>
            <a:r>
              <a:rPr lang="en-US" sz="2800" dirty="0"/>
              <a:t>Bt11 gene (also has Cry1ab gene)</a:t>
            </a:r>
            <a:endParaRPr lang="en-US" altLang="en-US" sz="2800" dirty="0"/>
          </a:p>
          <a:p>
            <a:pPr>
              <a:lnSpc>
                <a:spcPct val="90000"/>
              </a:lnSpc>
            </a:pPr>
            <a:r>
              <a:rPr lang="en-US" altLang="en-US" sz="2800" dirty="0"/>
              <a:t>96% trait required</a:t>
            </a:r>
          </a:p>
          <a:p>
            <a:pPr>
              <a:lnSpc>
                <a:spcPct val="90000"/>
              </a:lnSpc>
            </a:pPr>
            <a:endParaRPr lang="en-US" altLang="en-US" b="1" dirty="0"/>
          </a:p>
        </p:txBody>
      </p:sp>
      <p:pic>
        <p:nvPicPr>
          <p:cNvPr id="4" name="Picture 4" descr="LL nons">
            <a:extLst>
              <a:ext uri="{FF2B5EF4-FFF2-40B4-BE49-F238E27FC236}">
                <a16:creationId xmlns:a16="http://schemas.microsoft.com/office/drawing/2014/main" id="{D4BF2333-7D97-4CE5-9B4E-E964C40F04A0}"/>
              </a:ext>
            </a:extLst>
          </p:cNvPr>
          <p:cNvPicPr>
            <a:picLocks noChangeAspect="1" noChangeArrowheads="1"/>
          </p:cNvPicPr>
          <p:nvPr/>
        </p:nvPicPr>
        <p:blipFill>
          <a:blip r:embed="rId3" cstate="print"/>
          <a:srcRect/>
          <a:stretch>
            <a:fillRect/>
          </a:stretch>
        </p:blipFill>
        <p:spPr bwMode="auto">
          <a:xfrm>
            <a:off x="5867400" y="4792588"/>
            <a:ext cx="2819400" cy="1683577"/>
          </a:xfrm>
          <a:prstGeom prst="rect">
            <a:avLst/>
          </a:prstGeom>
          <a:noFill/>
          <a:ln w="9525">
            <a:noFill/>
            <a:miter lim="800000"/>
            <a:headEnd/>
            <a:tailEnd/>
          </a:ln>
        </p:spPr>
      </p:pic>
      <p:pic>
        <p:nvPicPr>
          <p:cNvPr id="5" name="Picture 6" descr="LL Trait and Non traits">
            <a:extLst>
              <a:ext uri="{FF2B5EF4-FFF2-40B4-BE49-F238E27FC236}">
                <a16:creationId xmlns:a16="http://schemas.microsoft.com/office/drawing/2014/main" id="{64796507-F9F1-4291-8F5A-30F5628B1C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24286" b="34053"/>
          <a:stretch>
            <a:fillRect/>
          </a:stretch>
        </p:blipFill>
        <p:spPr bwMode="auto">
          <a:xfrm>
            <a:off x="3048000" y="4965968"/>
            <a:ext cx="2707317" cy="1516823"/>
          </a:xfrm>
          <a:prstGeom prst="rect">
            <a:avLst/>
          </a:prstGeom>
          <a:noFill/>
          <a:ln w="9525">
            <a:noFill/>
            <a:miter lim="800000"/>
            <a:headEnd/>
            <a:tailEnd/>
          </a:ln>
        </p:spPr>
      </p:pic>
    </p:spTree>
    <p:extLst>
      <p:ext uri="{BB962C8B-B14F-4D97-AF65-F5344CB8AC3E}">
        <p14:creationId xmlns:p14="http://schemas.microsoft.com/office/powerpoint/2010/main" val="357189025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3" descr="Pat Non Trait - 2">
            <a:extLst>
              <a:ext uri="{FF2B5EF4-FFF2-40B4-BE49-F238E27FC236}">
                <a16:creationId xmlns:a16="http://schemas.microsoft.com/office/drawing/2014/main" id="{E6B44682-FB2E-494D-8FAF-0E8A331D9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9939" t="14999" r="9282" b="36852"/>
          <a:stretch>
            <a:fillRect/>
          </a:stretch>
        </p:blipFill>
        <p:spPr bwMode="auto">
          <a:xfrm>
            <a:off x="1117600" y="1803400"/>
            <a:ext cx="2637367"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a:extLst>
              <a:ext uri="{FF2B5EF4-FFF2-40B4-BE49-F238E27FC236}">
                <a16:creationId xmlns:a16="http://schemas.microsoft.com/office/drawing/2014/main" id="{170BDD38-DC31-4484-80A9-3FFEBB61DE96}"/>
              </a:ext>
            </a:extLst>
          </p:cNvPr>
          <p:cNvSpPr>
            <a:spLocks noGrp="1" noChangeArrowheads="1"/>
          </p:cNvSpPr>
          <p:nvPr>
            <p:ph type="title"/>
          </p:nvPr>
        </p:nvSpPr>
        <p:spPr>
          <a:xfrm>
            <a:off x="1898650" y="381000"/>
            <a:ext cx="6864350" cy="914400"/>
          </a:xfrm>
        </p:spPr>
        <p:txBody>
          <a:bodyPr/>
          <a:lstStyle/>
          <a:p>
            <a:r>
              <a:rPr lang="en-US" altLang="en-US" sz="2800" dirty="0">
                <a:solidFill>
                  <a:schemeClr val="tx1"/>
                </a:solidFill>
              </a:rPr>
              <a:t>Non-Tolerant </a:t>
            </a:r>
            <a:r>
              <a:rPr lang="en-US" sz="2800" dirty="0" err="1"/>
              <a:t>Glufosinate</a:t>
            </a:r>
            <a:r>
              <a:rPr lang="en-US" sz="2800" dirty="0"/>
              <a:t> </a:t>
            </a:r>
            <a:r>
              <a:rPr lang="en-US" sz="2800" dirty="0">
                <a:solidFill>
                  <a:schemeClr val="tx1"/>
                </a:solidFill>
              </a:rPr>
              <a:t>Corn (96%)</a:t>
            </a:r>
            <a:endParaRPr lang="en-US" altLang="en-US" sz="2489" dirty="0">
              <a:solidFill>
                <a:schemeClr val="tx1"/>
              </a:solidFill>
            </a:endParaRPr>
          </a:p>
        </p:txBody>
      </p:sp>
      <p:sp>
        <p:nvSpPr>
          <p:cNvPr id="17412" name="Text Box 6">
            <a:extLst>
              <a:ext uri="{FF2B5EF4-FFF2-40B4-BE49-F238E27FC236}">
                <a16:creationId xmlns:a16="http://schemas.microsoft.com/office/drawing/2014/main" id="{92282676-C587-4399-8109-1998F47B3A0C}"/>
              </a:ext>
            </a:extLst>
          </p:cNvPr>
          <p:cNvSpPr>
            <a:spLocks noGrp="1" noChangeArrowheads="1"/>
          </p:cNvSpPr>
          <p:nvPr>
            <p:ph idx="1"/>
          </p:nvPr>
        </p:nvSpPr>
        <p:spPr>
          <a:xfrm>
            <a:off x="5520267" y="1871133"/>
            <a:ext cx="2709333" cy="3996267"/>
          </a:xfrm>
        </p:spPr>
        <p:txBody>
          <a:bodyPr vert="horz" wrap="square" lIns="81844" tIns="40923" rIns="81844" bIns="40923" numCol="1" anchor="t" anchorCtr="0" compatLnSpc="1">
            <a:prstTxWarp prst="textNoShape">
              <a:avLst/>
            </a:prstTxWarp>
          </a:bodyPr>
          <a:lstStyle/>
          <a:p>
            <a:pPr>
              <a:lnSpc>
                <a:spcPct val="90000"/>
              </a:lnSpc>
            </a:pPr>
            <a:r>
              <a:rPr lang="en-US" altLang="en-US" b="1"/>
              <a:t>Inhibition of chlorophyll production &amp; shoot development</a:t>
            </a:r>
          </a:p>
          <a:p>
            <a:pPr>
              <a:lnSpc>
                <a:spcPct val="90000"/>
              </a:lnSpc>
            </a:pPr>
            <a:r>
              <a:rPr lang="en-US" altLang="en-US" b="1"/>
              <a:t>Grainy shoot</a:t>
            </a:r>
          </a:p>
          <a:p>
            <a:pPr>
              <a:lnSpc>
                <a:spcPct val="90000"/>
              </a:lnSpc>
            </a:pPr>
            <a:r>
              <a:rPr lang="en-US" altLang="en-US" b="1"/>
              <a:t>Browning of mesocotyl tissue</a:t>
            </a:r>
          </a:p>
          <a:p>
            <a:pPr>
              <a:lnSpc>
                <a:spcPct val="90000"/>
              </a:lnSpc>
            </a:pPr>
            <a:r>
              <a:rPr lang="en-US" altLang="en-US" b="1"/>
              <a:t>Inhibition of root growth and hairs</a:t>
            </a:r>
          </a:p>
          <a:p>
            <a:pPr>
              <a:lnSpc>
                <a:spcPct val="90000"/>
              </a:lnSpc>
            </a:pPr>
            <a:endParaRPr lang="en-US" altLang="en-US" b="1" i="1"/>
          </a:p>
          <a:p>
            <a:pPr>
              <a:lnSpc>
                <a:spcPct val="90000"/>
              </a:lnSpc>
              <a:spcBef>
                <a:spcPct val="0"/>
              </a:spcBef>
              <a:buClrTx/>
              <a:buFontTx/>
              <a:buNone/>
            </a:pPr>
            <a:endParaRPr lang="en-US" altLang="en-US" i="1">
              <a:latin typeface="Times New Roman" panose="02020603050405020304" pitchFamily="18" charset="0"/>
            </a:endParaRPr>
          </a:p>
        </p:txBody>
      </p:sp>
      <p:sp>
        <p:nvSpPr>
          <p:cNvPr id="17413" name="Line 8">
            <a:extLst>
              <a:ext uri="{FF2B5EF4-FFF2-40B4-BE49-F238E27FC236}">
                <a16:creationId xmlns:a16="http://schemas.microsoft.com/office/drawing/2014/main" id="{C3987867-0949-49CF-BFFF-CEB0CD648D4F}"/>
              </a:ext>
            </a:extLst>
          </p:cNvPr>
          <p:cNvSpPr>
            <a:spLocks noChangeShapeType="1"/>
          </p:cNvSpPr>
          <p:nvPr/>
        </p:nvSpPr>
        <p:spPr bwMode="auto">
          <a:xfrm flipH="1">
            <a:off x="2878667" y="2142067"/>
            <a:ext cx="2573867" cy="338667"/>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sz="1244"/>
          </a:p>
        </p:txBody>
      </p:sp>
      <p:sp>
        <p:nvSpPr>
          <p:cNvPr id="17414" name="Line 9">
            <a:extLst>
              <a:ext uri="{FF2B5EF4-FFF2-40B4-BE49-F238E27FC236}">
                <a16:creationId xmlns:a16="http://schemas.microsoft.com/office/drawing/2014/main" id="{37FD5797-0B54-47D0-BCF6-59DC23461653}"/>
              </a:ext>
            </a:extLst>
          </p:cNvPr>
          <p:cNvSpPr>
            <a:spLocks noChangeShapeType="1"/>
          </p:cNvSpPr>
          <p:nvPr/>
        </p:nvSpPr>
        <p:spPr bwMode="auto">
          <a:xfrm flipH="1" flipV="1">
            <a:off x="3081867" y="3090333"/>
            <a:ext cx="2573867" cy="541867"/>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sz="1244"/>
          </a:p>
        </p:txBody>
      </p:sp>
      <p:sp>
        <p:nvSpPr>
          <p:cNvPr id="17415" name="Line 10">
            <a:extLst>
              <a:ext uri="{FF2B5EF4-FFF2-40B4-BE49-F238E27FC236}">
                <a16:creationId xmlns:a16="http://schemas.microsoft.com/office/drawing/2014/main" id="{C94E25D6-FA7D-4D5A-890C-DC7E962E4076}"/>
              </a:ext>
            </a:extLst>
          </p:cNvPr>
          <p:cNvSpPr>
            <a:spLocks noChangeShapeType="1"/>
          </p:cNvSpPr>
          <p:nvPr/>
        </p:nvSpPr>
        <p:spPr bwMode="auto">
          <a:xfrm flipH="1" flipV="1">
            <a:off x="2878667" y="3429000"/>
            <a:ext cx="2641600" cy="677333"/>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sz="1244"/>
          </a:p>
        </p:txBody>
      </p:sp>
      <p:sp>
        <p:nvSpPr>
          <p:cNvPr id="17416" name="Line 11">
            <a:extLst>
              <a:ext uri="{FF2B5EF4-FFF2-40B4-BE49-F238E27FC236}">
                <a16:creationId xmlns:a16="http://schemas.microsoft.com/office/drawing/2014/main" id="{FB7A8FB4-8C48-435D-8F1B-A17590ADC962}"/>
              </a:ext>
            </a:extLst>
          </p:cNvPr>
          <p:cNvSpPr>
            <a:spLocks noChangeShapeType="1"/>
          </p:cNvSpPr>
          <p:nvPr/>
        </p:nvSpPr>
        <p:spPr bwMode="auto">
          <a:xfrm flipH="1">
            <a:off x="3014133" y="4986867"/>
            <a:ext cx="2573867" cy="2032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sz="1244"/>
          </a:p>
        </p:txBody>
      </p:sp>
    </p:spTree>
    <p:extLst>
      <p:ext uri="{BB962C8B-B14F-4D97-AF65-F5344CB8AC3E}">
        <p14:creationId xmlns:p14="http://schemas.microsoft.com/office/powerpoint/2010/main" val="1875723204"/>
      </p:ext>
    </p:extLst>
  </p:cSld>
  <p:clrMapOvr>
    <a:masterClrMapping/>
  </p:clrMapOvr>
  <p:transition advTm="4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2F6D05D1-946E-4497-A79B-9C4964099F12}"/>
              </a:ext>
            </a:extLst>
          </p:cNvPr>
          <p:cNvSpPr>
            <a:spLocks noGrp="1" noChangeArrowheads="1"/>
          </p:cNvSpPr>
          <p:nvPr>
            <p:ph type="title"/>
          </p:nvPr>
        </p:nvSpPr>
        <p:spPr>
          <a:xfrm>
            <a:off x="1524000" y="152400"/>
            <a:ext cx="7010400" cy="1083733"/>
          </a:xfrm>
        </p:spPr>
        <p:txBody>
          <a:bodyPr/>
          <a:lstStyle/>
          <a:p>
            <a:pPr algn="ctr"/>
            <a:br>
              <a:rPr lang="en-US" altLang="en-US" sz="2489" dirty="0"/>
            </a:br>
            <a:r>
              <a:rPr lang="en-US" altLang="en-US" sz="2800" dirty="0"/>
              <a:t>Tolerant and Non-Tolerant </a:t>
            </a:r>
            <a:r>
              <a:rPr lang="en-US" altLang="en-US" sz="2800" dirty="0" err="1"/>
              <a:t>Glufosinate</a:t>
            </a:r>
            <a:r>
              <a:rPr lang="en-US" altLang="en-US" sz="2800" dirty="0"/>
              <a:t> Seedlings </a:t>
            </a:r>
            <a:r>
              <a:rPr lang="en-US" altLang="en-US" sz="2800" dirty="0" err="1"/>
              <a:t>Sprayover</a:t>
            </a:r>
            <a:endParaRPr lang="en-US" altLang="en-US" sz="2800" dirty="0"/>
          </a:p>
        </p:txBody>
      </p:sp>
      <p:sp>
        <p:nvSpPr>
          <p:cNvPr id="14340" name="Text Box 8">
            <a:extLst>
              <a:ext uri="{FF2B5EF4-FFF2-40B4-BE49-F238E27FC236}">
                <a16:creationId xmlns:a16="http://schemas.microsoft.com/office/drawing/2014/main" id="{D8A348C4-9D57-4B73-9A1B-59BFF86FAA53}"/>
              </a:ext>
            </a:extLst>
          </p:cNvPr>
          <p:cNvSpPr txBox="1">
            <a:spLocks noChangeArrowheads="1"/>
          </p:cNvSpPr>
          <p:nvPr/>
        </p:nvSpPr>
        <p:spPr bwMode="auto">
          <a:xfrm>
            <a:off x="2065867" y="1600201"/>
            <a:ext cx="1693333"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9pPr>
          </a:lstStyle>
          <a:p>
            <a:pPr>
              <a:buClrTx/>
              <a:buFontTx/>
              <a:buNone/>
            </a:pPr>
            <a:r>
              <a:rPr lang="en-US" altLang="en-US" sz="2844">
                <a:solidFill>
                  <a:schemeClr val="bg1"/>
                </a:solidFill>
                <a:latin typeface="Times New Roman" panose="02020603050405020304" pitchFamily="18" charset="0"/>
              </a:rPr>
              <a:t>Non-trait</a:t>
            </a:r>
          </a:p>
        </p:txBody>
      </p:sp>
      <p:sp>
        <p:nvSpPr>
          <p:cNvPr id="14341" name="Text Box 9">
            <a:extLst>
              <a:ext uri="{FF2B5EF4-FFF2-40B4-BE49-F238E27FC236}">
                <a16:creationId xmlns:a16="http://schemas.microsoft.com/office/drawing/2014/main" id="{280BEC55-6B70-4FF0-98E2-DD21AD219EE1}"/>
              </a:ext>
            </a:extLst>
          </p:cNvPr>
          <p:cNvSpPr txBox="1">
            <a:spLocks noChangeArrowheads="1"/>
          </p:cNvSpPr>
          <p:nvPr/>
        </p:nvSpPr>
        <p:spPr bwMode="auto">
          <a:xfrm>
            <a:off x="0" y="5664201"/>
            <a:ext cx="1286933"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9pPr>
          </a:lstStyle>
          <a:p>
            <a:pPr>
              <a:buClrTx/>
              <a:buFontTx/>
              <a:buNone/>
            </a:pPr>
            <a:r>
              <a:rPr lang="en-US" altLang="en-US" sz="2844">
                <a:solidFill>
                  <a:schemeClr val="bg1"/>
                </a:solidFill>
                <a:latin typeface="Times New Roman" panose="02020603050405020304" pitchFamily="18" charset="0"/>
              </a:rPr>
              <a:t>Trait</a:t>
            </a:r>
          </a:p>
        </p:txBody>
      </p:sp>
      <p:pic>
        <p:nvPicPr>
          <p:cNvPr id="3" name="Picture 2" descr="A picture containing outdoor, plant, vegetable, curb&#10;&#10;Description automatically generated">
            <a:extLst>
              <a:ext uri="{FF2B5EF4-FFF2-40B4-BE49-F238E27FC236}">
                <a16:creationId xmlns:a16="http://schemas.microsoft.com/office/drawing/2014/main" id="{119CEDD5-A053-433B-B9B1-260C2B2EA9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600201"/>
            <a:ext cx="6137031" cy="4404770"/>
          </a:xfrm>
          <a:prstGeom prst="rect">
            <a:avLst/>
          </a:prstGeom>
        </p:spPr>
      </p:pic>
    </p:spTree>
    <p:extLst>
      <p:ext uri="{BB962C8B-B14F-4D97-AF65-F5344CB8AC3E}">
        <p14:creationId xmlns:p14="http://schemas.microsoft.com/office/powerpoint/2010/main" val="136061069"/>
      </p:ext>
    </p:extLst>
  </p:cSld>
  <p:clrMapOvr>
    <a:masterClrMapping/>
  </p:clrMapOvr>
  <p:transition advTm="4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81A7BFB-84B4-437D-8BC4-A707642CC211}"/>
              </a:ext>
            </a:extLst>
          </p:cNvPr>
          <p:cNvSpPr>
            <a:spLocks noGrp="1" noChangeArrowheads="1"/>
          </p:cNvSpPr>
          <p:nvPr>
            <p:ph type="title"/>
          </p:nvPr>
        </p:nvSpPr>
        <p:spPr>
          <a:xfrm>
            <a:off x="1905000" y="381000"/>
            <a:ext cx="6611055" cy="812800"/>
          </a:xfrm>
          <a:noFill/>
        </p:spPr>
        <p:txBody>
          <a:bodyPr vert="horz" wrap="square" lIns="81844" tIns="40923" rIns="81844" bIns="40923" numCol="1" anchor="b" anchorCtr="0" compatLnSpc="1">
            <a:prstTxWarp prst="textNoShape">
              <a:avLst/>
            </a:prstTxWarp>
          </a:bodyPr>
          <a:lstStyle/>
          <a:p>
            <a:r>
              <a:rPr lang="en-US" altLang="en-US" dirty="0">
                <a:solidFill>
                  <a:schemeClr val="tx1"/>
                </a:solidFill>
              </a:rPr>
              <a:t>Clearfield Bioassay </a:t>
            </a:r>
          </a:p>
        </p:txBody>
      </p:sp>
      <p:sp>
        <p:nvSpPr>
          <p:cNvPr id="18435" name="Rectangle 3">
            <a:extLst>
              <a:ext uri="{FF2B5EF4-FFF2-40B4-BE49-F238E27FC236}">
                <a16:creationId xmlns:a16="http://schemas.microsoft.com/office/drawing/2014/main" id="{D79BFBD6-A613-4ADE-AD13-8A3FAEAE29EA}"/>
              </a:ext>
            </a:extLst>
          </p:cNvPr>
          <p:cNvSpPr>
            <a:spLocks noGrp="1" noChangeArrowheads="1"/>
          </p:cNvSpPr>
          <p:nvPr>
            <p:ph idx="1"/>
          </p:nvPr>
        </p:nvSpPr>
        <p:spPr>
          <a:xfrm>
            <a:off x="1143000" y="1735667"/>
            <a:ext cx="7772400" cy="4741333"/>
          </a:xfrm>
        </p:spPr>
        <p:txBody>
          <a:bodyPr vert="horz" wrap="square" lIns="81844" tIns="40923" rIns="81844" bIns="40923" numCol="1" anchor="t" anchorCtr="0" compatLnSpc="1">
            <a:prstTxWarp prst="textNoShape">
              <a:avLst/>
            </a:prstTxWarp>
          </a:bodyPr>
          <a:lstStyle/>
          <a:p>
            <a:r>
              <a:rPr lang="en-US" altLang="en-US" b="1" dirty="0"/>
              <a:t>Corn 1994 (IMI), Pursuit </a:t>
            </a:r>
            <a:r>
              <a:rPr lang="en-US" altLang="en-US" b="1" baseline="30000" dirty="0">
                <a:cs typeface="Times New Roman" panose="02020603050405020304" pitchFamily="18" charset="0"/>
              </a:rPr>
              <a:t>®</a:t>
            </a:r>
            <a:r>
              <a:rPr lang="en-US" altLang="en-US" b="1" dirty="0"/>
              <a:t>(PT), Clearfield </a:t>
            </a:r>
            <a:r>
              <a:rPr lang="en-US" altLang="en-US" b="1" baseline="30000" dirty="0">
                <a:cs typeface="Times New Roman" panose="02020603050405020304" pitchFamily="18" charset="0"/>
              </a:rPr>
              <a:t>®</a:t>
            </a:r>
            <a:r>
              <a:rPr lang="en-US" altLang="en-US" b="1" dirty="0"/>
              <a:t>(CL)</a:t>
            </a:r>
          </a:p>
          <a:p>
            <a:r>
              <a:rPr lang="en-US" altLang="en-US" b="1" dirty="0"/>
              <a:t>Rice, wheat 2000 (CL)</a:t>
            </a:r>
          </a:p>
          <a:p>
            <a:r>
              <a:rPr lang="en-US" altLang="en-US" b="1" dirty="0"/>
              <a:t>Sunflower, Canola, Lentils</a:t>
            </a:r>
          </a:p>
          <a:p>
            <a:r>
              <a:rPr lang="en-US" altLang="en-US" b="1" dirty="0" err="1"/>
              <a:t>Imidazolinone</a:t>
            </a:r>
            <a:endParaRPr lang="en-US" altLang="en-US" b="1" dirty="0"/>
          </a:p>
          <a:p>
            <a:r>
              <a:rPr lang="en-US" altLang="en-US" b="1" dirty="0"/>
              <a:t>ALS enzyme</a:t>
            </a:r>
          </a:p>
          <a:p>
            <a:r>
              <a:rPr lang="en-US" altLang="en-US" b="1" dirty="0"/>
              <a:t>ALS1, ALS2 gene</a:t>
            </a:r>
          </a:p>
          <a:p>
            <a:r>
              <a:rPr lang="en-US" altLang="en-US" b="1" dirty="0"/>
              <a:t>Lightning </a:t>
            </a:r>
            <a:r>
              <a:rPr lang="en-US" altLang="en-US" b="1" baseline="30000" dirty="0">
                <a:cs typeface="Times New Roman" panose="02020603050405020304" pitchFamily="18" charset="0"/>
              </a:rPr>
              <a:t>®</a:t>
            </a:r>
            <a:r>
              <a:rPr lang="en-US" altLang="en-US" b="1" dirty="0"/>
              <a:t>, Pursuit, Beyond, New Path</a:t>
            </a:r>
            <a:r>
              <a:rPr lang="en-US" altLang="en-US" b="1" baseline="30000" dirty="0">
                <a:cs typeface="Times New Roman" panose="02020603050405020304" pitchFamily="18" charset="0"/>
              </a:rPr>
              <a:t>®</a:t>
            </a:r>
            <a:endParaRPr lang="en-US" altLang="en-US" sz="2489" b="1" dirty="0"/>
          </a:p>
          <a:p>
            <a:r>
              <a:rPr lang="en-US" altLang="en-US" b="1" dirty="0"/>
              <a:t>97% trait required </a:t>
            </a:r>
          </a:p>
          <a:p>
            <a:endParaRPr lang="en-US" altLang="en-US" b="1" dirty="0"/>
          </a:p>
        </p:txBody>
      </p:sp>
    </p:spTree>
    <p:extLst>
      <p:ext uri="{BB962C8B-B14F-4D97-AF65-F5344CB8AC3E}">
        <p14:creationId xmlns:p14="http://schemas.microsoft.com/office/powerpoint/2010/main" val="3607277057"/>
      </p:ext>
    </p:extLst>
  </p:cSld>
  <p:clrMapOvr>
    <a:masterClrMapping/>
  </p:clrMapOvr>
  <p:transition advTm="4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4C66862F-07CC-4B01-995B-0F60557D2E92}"/>
              </a:ext>
            </a:extLst>
          </p:cNvPr>
          <p:cNvSpPr>
            <a:spLocks noGrp="1" noChangeArrowheads="1"/>
          </p:cNvSpPr>
          <p:nvPr>
            <p:ph type="title"/>
          </p:nvPr>
        </p:nvSpPr>
        <p:spPr>
          <a:xfrm>
            <a:off x="1921382" y="448733"/>
            <a:ext cx="7772400" cy="1354667"/>
          </a:xfrm>
        </p:spPr>
        <p:txBody>
          <a:bodyPr/>
          <a:lstStyle/>
          <a:p>
            <a:r>
              <a:rPr lang="en-US" altLang="en-US" dirty="0">
                <a:solidFill>
                  <a:schemeClr val="tx1"/>
                </a:solidFill>
              </a:rPr>
              <a:t>Tolerant and Non-Tolerant</a:t>
            </a:r>
            <a:br>
              <a:rPr lang="en-US" altLang="en-US" dirty="0">
                <a:solidFill>
                  <a:schemeClr val="tx1"/>
                </a:solidFill>
              </a:rPr>
            </a:br>
            <a:r>
              <a:rPr lang="en-US" altLang="en-US" dirty="0">
                <a:solidFill>
                  <a:schemeClr val="tx1"/>
                </a:solidFill>
              </a:rPr>
              <a:t>Clearfield Seedlings Corn (97%)</a:t>
            </a:r>
          </a:p>
        </p:txBody>
      </p:sp>
      <p:graphicFrame>
        <p:nvGraphicFramePr>
          <p:cNvPr id="1026" name="Object 3">
            <a:extLst>
              <a:ext uri="{FF2B5EF4-FFF2-40B4-BE49-F238E27FC236}">
                <a16:creationId xmlns:a16="http://schemas.microsoft.com/office/drawing/2014/main" id="{8A7E02AF-325B-4031-8D30-0F7DFDA8EA8A}"/>
              </a:ext>
            </a:extLst>
          </p:cNvPr>
          <p:cNvGraphicFramePr>
            <a:graphicFrameLocks noGrp="1" noChangeAspect="1"/>
          </p:cNvGraphicFramePr>
          <p:nvPr>
            <p:ph type="chart" idx="1"/>
          </p:nvPr>
        </p:nvGraphicFramePr>
        <p:xfrm>
          <a:off x="554567" y="2142067"/>
          <a:ext cx="5078588" cy="3657600"/>
        </p:xfrm>
        <a:graphic>
          <a:graphicData uri="http://schemas.openxmlformats.org/presentationml/2006/ole">
            <mc:AlternateContent xmlns:mc="http://schemas.openxmlformats.org/markup-compatibility/2006">
              <mc:Choice xmlns:v="urn:schemas-microsoft-com:vml" Requires="v">
                <p:oleObj name="Image File" r:id="rId2" imgW="4902452" imgH="3530781" progId="ImageExpertImage">
                  <p:embed/>
                </p:oleObj>
              </mc:Choice>
              <mc:Fallback>
                <p:oleObj name="Image File" r:id="rId2" imgW="4902452" imgH="3530781" progId="ImageExpertImage">
                  <p:embed/>
                  <p:pic>
                    <p:nvPicPr>
                      <p:cNvPr id="1026" name="Object 3">
                        <a:extLst>
                          <a:ext uri="{FF2B5EF4-FFF2-40B4-BE49-F238E27FC236}">
                            <a16:creationId xmlns:a16="http://schemas.microsoft.com/office/drawing/2014/main" id="{8A7E02AF-325B-4031-8D30-0F7DFDA8E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67" y="2142067"/>
                        <a:ext cx="5078588" cy="3657600"/>
                      </a:xfrm>
                      <a:prstGeom prst="rect">
                        <a:avLst/>
                      </a:prstGeom>
                    </p:spPr>
                  </p:pic>
                </p:oleObj>
              </mc:Fallback>
            </mc:AlternateContent>
          </a:graphicData>
        </a:graphic>
      </p:graphicFrame>
      <p:sp>
        <p:nvSpPr>
          <p:cNvPr id="222212" name="Rectangle 4">
            <a:extLst>
              <a:ext uri="{FF2B5EF4-FFF2-40B4-BE49-F238E27FC236}">
                <a16:creationId xmlns:a16="http://schemas.microsoft.com/office/drawing/2014/main" id="{CA3D5FC3-A4DF-4BD2-AB5E-C3854A2D8A03}"/>
              </a:ext>
            </a:extLst>
          </p:cNvPr>
          <p:cNvSpPr>
            <a:spLocks noChangeArrowheads="1"/>
          </p:cNvSpPr>
          <p:nvPr/>
        </p:nvSpPr>
        <p:spPr bwMode="auto">
          <a:xfrm>
            <a:off x="4480279" y="3090333"/>
            <a:ext cx="184731" cy="694164"/>
          </a:xfrm>
          <a:prstGeom prst="rect">
            <a:avLst/>
          </a:prstGeom>
          <a:noFill/>
          <a:ln w="12700">
            <a:noFill/>
            <a:miter lim="800000"/>
            <a:headEnd type="none" w="sm" len="sm"/>
            <a:tailEnd type="none" w="sm" len="sm"/>
          </a:ln>
          <a:effectLst/>
        </p:spPr>
        <p:txBody>
          <a:bodyPr wrap="none">
            <a:spAutoFit/>
          </a:bodyPr>
          <a:lstStyle/>
          <a:p>
            <a:pPr>
              <a:spcBef>
                <a:spcPct val="0"/>
              </a:spcBef>
              <a:buClrTx/>
              <a:buFontTx/>
              <a:buNone/>
              <a:defRPr/>
            </a:pPr>
            <a:endParaRPr lang="en-US" sz="3911" i="1">
              <a:solidFill>
                <a:schemeClr val="tx2"/>
              </a:solidFill>
              <a:effectLst>
                <a:outerShdw blurRad="38100" dist="38100" dir="2700000" algn="tl">
                  <a:srgbClr val="C0C0C0"/>
                </a:outerShdw>
              </a:effectLst>
              <a:latin typeface="Times New Roman" pitchFamily="18" charset="0"/>
            </a:endParaRPr>
          </a:p>
        </p:txBody>
      </p:sp>
      <p:sp>
        <p:nvSpPr>
          <p:cNvPr id="1029" name="Text Box 5">
            <a:extLst>
              <a:ext uri="{FF2B5EF4-FFF2-40B4-BE49-F238E27FC236}">
                <a16:creationId xmlns:a16="http://schemas.microsoft.com/office/drawing/2014/main" id="{71EF2E3A-52E4-42BE-9F3B-962F8BFAA044}"/>
              </a:ext>
            </a:extLst>
          </p:cNvPr>
          <p:cNvSpPr txBox="1">
            <a:spLocks noChangeArrowheads="1"/>
          </p:cNvSpPr>
          <p:nvPr/>
        </p:nvSpPr>
        <p:spPr bwMode="auto">
          <a:xfrm>
            <a:off x="982134" y="4038600"/>
            <a:ext cx="19050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9pPr>
          </a:lstStyle>
          <a:p>
            <a:pPr>
              <a:buClrTx/>
              <a:buFontTx/>
              <a:buNone/>
            </a:pPr>
            <a:r>
              <a:rPr lang="en-US" altLang="en-US" sz="2667" b="1">
                <a:solidFill>
                  <a:schemeClr val="bg1"/>
                </a:solidFill>
                <a:latin typeface="Times New Roman" panose="02020603050405020304" pitchFamily="18" charset="0"/>
              </a:rPr>
              <a:t>Non-trait</a:t>
            </a:r>
          </a:p>
        </p:txBody>
      </p:sp>
      <p:sp>
        <p:nvSpPr>
          <p:cNvPr id="1030" name="Text Box 6">
            <a:extLst>
              <a:ext uri="{FF2B5EF4-FFF2-40B4-BE49-F238E27FC236}">
                <a16:creationId xmlns:a16="http://schemas.microsoft.com/office/drawing/2014/main" id="{904CC45F-153A-4D33-8E1E-297EAB37B5E9}"/>
              </a:ext>
            </a:extLst>
          </p:cNvPr>
          <p:cNvSpPr txBox="1">
            <a:spLocks noChangeArrowheads="1"/>
          </p:cNvSpPr>
          <p:nvPr/>
        </p:nvSpPr>
        <p:spPr bwMode="auto">
          <a:xfrm>
            <a:off x="3759200" y="5257801"/>
            <a:ext cx="1219200"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9pPr>
          </a:lstStyle>
          <a:p>
            <a:pPr>
              <a:spcBef>
                <a:spcPct val="0"/>
              </a:spcBef>
              <a:buClrTx/>
              <a:buFontTx/>
              <a:buNone/>
            </a:pPr>
            <a:r>
              <a:rPr lang="en-US" altLang="en-US" sz="2844" b="1">
                <a:solidFill>
                  <a:schemeClr val="bg1"/>
                </a:solidFill>
                <a:latin typeface="Times New Roman" panose="02020603050405020304" pitchFamily="18" charset="0"/>
              </a:rPr>
              <a:t>trait</a:t>
            </a:r>
          </a:p>
        </p:txBody>
      </p:sp>
      <p:sp>
        <p:nvSpPr>
          <p:cNvPr id="1031" name="Text Box 7">
            <a:extLst>
              <a:ext uri="{FF2B5EF4-FFF2-40B4-BE49-F238E27FC236}">
                <a16:creationId xmlns:a16="http://schemas.microsoft.com/office/drawing/2014/main" id="{D57954DB-D4F7-4093-8FF0-5DA78E214F91}"/>
              </a:ext>
            </a:extLst>
          </p:cNvPr>
          <p:cNvSpPr txBox="1">
            <a:spLocks noChangeArrowheads="1"/>
          </p:cNvSpPr>
          <p:nvPr/>
        </p:nvSpPr>
        <p:spPr bwMode="auto">
          <a:xfrm>
            <a:off x="6197600" y="2277533"/>
            <a:ext cx="2506133" cy="378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9pPr>
          </a:lstStyle>
          <a:p>
            <a:pPr>
              <a:spcBef>
                <a:spcPct val="0"/>
              </a:spcBef>
              <a:buClrTx/>
              <a:buFontTx/>
              <a:buChar char="•"/>
            </a:pPr>
            <a:r>
              <a:rPr lang="en-US" altLang="en-US" sz="2667" b="1" dirty="0"/>
              <a:t>Shortened shoot growth</a:t>
            </a:r>
          </a:p>
          <a:p>
            <a:pPr>
              <a:spcBef>
                <a:spcPct val="0"/>
              </a:spcBef>
              <a:buClrTx/>
              <a:buFontTx/>
              <a:buChar char="•"/>
            </a:pPr>
            <a:r>
              <a:rPr lang="en-US" altLang="en-US" sz="2667" b="1" dirty="0"/>
              <a:t>Inhibition of root growth and hair</a:t>
            </a:r>
          </a:p>
          <a:p>
            <a:pPr>
              <a:spcBef>
                <a:spcPct val="0"/>
              </a:spcBef>
              <a:buClrTx/>
              <a:buFontTx/>
              <a:buChar char="•"/>
            </a:pPr>
            <a:r>
              <a:rPr lang="en-US" altLang="en-US" sz="2667" b="1" dirty="0"/>
              <a:t>Seedling easily removed from media</a:t>
            </a:r>
          </a:p>
        </p:txBody>
      </p:sp>
      <p:sp>
        <p:nvSpPr>
          <p:cNvPr id="1032" name="Line 8">
            <a:extLst>
              <a:ext uri="{FF2B5EF4-FFF2-40B4-BE49-F238E27FC236}">
                <a16:creationId xmlns:a16="http://schemas.microsoft.com/office/drawing/2014/main" id="{CBD3C5DC-9B89-4625-AFE8-409DB4447AFB}"/>
              </a:ext>
            </a:extLst>
          </p:cNvPr>
          <p:cNvSpPr>
            <a:spLocks noChangeShapeType="1"/>
          </p:cNvSpPr>
          <p:nvPr/>
        </p:nvSpPr>
        <p:spPr bwMode="auto">
          <a:xfrm flipH="1">
            <a:off x="3420533" y="2548467"/>
            <a:ext cx="2777067" cy="270933"/>
          </a:xfrm>
          <a:prstGeom prst="line">
            <a:avLst/>
          </a:prstGeom>
          <a:noFill/>
          <a:ln w="28575">
            <a:solidFill>
              <a:srgbClr val="FF9900"/>
            </a:solidFill>
            <a:round/>
            <a:headEnd/>
            <a:tailEnd type="triangle" w="lg" len="lg"/>
          </a:ln>
          <a:extLst>
            <a:ext uri="{909E8E84-426E-40DD-AFC4-6F175D3DCCD1}">
              <a14:hiddenFill xmlns:a14="http://schemas.microsoft.com/office/drawing/2010/main">
                <a:noFill/>
              </a14:hiddenFill>
            </a:ext>
          </a:extLst>
        </p:spPr>
        <p:txBody>
          <a:bodyPr/>
          <a:lstStyle/>
          <a:p>
            <a:endParaRPr lang="en-US" sz="1244"/>
          </a:p>
        </p:txBody>
      </p:sp>
      <p:sp>
        <p:nvSpPr>
          <p:cNvPr id="1033" name="Line 9">
            <a:extLst>
              <a:ext uri="{FF2B5EF4-FFF2-40B4-BE49-F238E27FC236}">
                <a16:creationId xmlns:a16="http://schemas.microsoft.com/office/drawing/2014/main" id="{30D0C312-738F-49C9-8257-9ACE42C3975B}"/>
              </a:ext>
            </a:extLst>
          </p:cNvPr>
          <p:cNvSpPr>
            <a:spLocks noChangeShapeType="1"/>
          </p:cNvSpPr>
          <p:nvPr/>
        </p:nvSpPr>
        <p:spPr bwMode="auto">
          <a:xfrm flipH="1">
            <a:off x="3285067" y="3429000"/>
            <a:ext cx="2777067" cy="677333"/>
          </a:xfrm>
          <a:prstGeom prst="line">
            <a:avLst/>
          </a:prstGeom>
          <a:noFill/>
          <a:ln w="28575">
            <a:solidFill>
              <a:srgbClr val="FF9900"/>
            </a:solidFill>
            <a:round/>
            <a:headEnd/>
            <a:tailEnd type="triangle" w="lg" len="lg"/>
          </a:ln>
          <a:extLst>
            <a:ext uri="{909E8E84-426E-40DD-AFC4-6F175D3DCCD1}">
              <a14:hiddenFill xmlns:a14="http://schemas.microsoft.com/office/drawing/2010/main">
                <a:noFill/>
              </a14:hiddenFill>
            </a:ext>
          </a:extLst>
        </p:spPr>
        <p:txBody>
          <a:bodyPr/>
          <a:lstStyle/>
          <a:p>
            <a:endParaRPr lang="en-US" sz="1244"/>
          </a:p>
        </p:txBody>
      </p:sp>
    </p:spTree>
    <p:extLst>
      <p:ext uri="{BB962C8B-B14F-4D97-AF65-F5344CB8AC3E}">
        <p14:creationId xmlns:p14="http://schemas.microsoft.com/office/powerpoint/2010/main" val="3012391163"/>
      </p:ext>
    </p:extLst>
  </p:cSld>
  <p:clrMapOvr>
    <a:masterClrMapping/>
  </p:clrMapOvr>
  <p:transition advTm="4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BFB1364-212A-4927-AFDE-EFEE6DFFE7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946" y="1981200"/>
            <a:ext cx="4747683" cy="3798146"/>
          </a:xfrm>
          <a:prstGeom prst="rect">
            <a:avLst/>
          </a:prstGeom>
        </p:spPr>
      </p:pic>
      <p:sp>
        <p:nvSpPr>
          <p:cNvPr id="1027" name="Rectangle 2">
            <a:extLst>
              <a:ext uri="{FF2B5EF4-FFF2-40B4-BE49-F238E27FC236}">
                <a16:creationId xmlns:a16="http://schemas.microsoft.com/office/drawing/2014/main" id="{4C66862F-07CC-4B01-995B-0F60557D2E92}"/>
              </a:ext>
            </a:extLst>
          </p:cNvPr>
          <p:cNvSpPr>
            <a:spLocks noGrp="1" noChangeArrowheads="1"/>
          </p:cNvSpPr>
          <p:nvPr>
            <p:ph type="title"/>
          </p:nvPr>
        </p:nvSpPr>
        <p:spPr>
          <a:xfrm>
            <a:off x="1921382" y="448733"/>
            <a:ext cx="7772400" cy="1354667"/>
          </a:xfrm>
        </p:spPr>
        <p:txBody>
          <a:bodyPr/>
          <a:lstStyle/>
          <a:p>
            <a:r>
              <a:rPr lang="en-US" altLang="en-US" dirty="0">
                <a:solidFill>
                  <a:schemeClr val="tx1"/>
                </a:solidFill>
              </a:rPr>
              <a:t>Tolerant and Non-Tolerant</a:t>
            </a:r>
            <a:br>
              <a:rPr lang="en-US" altLang="en-US" dirty="0">
                <a:solidFill>
                  <a:schemeClr val="tx1"/>
                </a:solidFill>
              </a:rPr>
            </a:br>
            <a:r>
              <a:rPr lang="en-US" altLang="en-US" dirty="0">
                <a:solidFill>
                  <a:schemeClr val="tx1"/>
                </a:solidFill>
              </a:rPr>
              <a:t>Clearfield Seedlings Rice</a:t>
            </a:r>
          </a:p>
        </p:txBody>
      </p:sp>
      <p:sp>
        <p:nvSpPr>
          <p:cNvPr id="222212" name="Rectangle 4">
            <a:extLst>
              <a:ext uri="{FF2B5EF4-FFF2-40B4-BE49-F238E27FC236}">
                <a16:creationId xmlns:a16="http://schemas.microsoft.com/office/drawing/2014/main" id="{CA3D5FC3-A4DF-4BD2-AB5E-C3854A2D8A03}"/>
              </a:ext>
            </a:extLst>
          </p:cNvPr>
          <p:cNvSpPr>
            <a:spLocks noChangeArrowheads="1"/>
          </p:cNvSpPr>
          <p:nvPr/>
        </p:nvSpPr>
        <p:spPr bwMode="auto">
          <a:xfrm>
            <a:off x="4480279" y="3090333"/>
            <a:ext cx="184731" cy="694164"/>
          </a:xfrm>
          <a:prstGeom prst="rect">
            <a:avLst/>
          </a:prstGeom>
          <a:noFill/>
          <a:ln w="12700">
            <a:noFill/>
            <a:miter lim="800000"/>
            <a:headEnd type="none" w="sm" len="sm"/>
            <a:tailEnd type="none" w="sm" len="sm"/>
          </a:ln>
          <a:effectLst/>
        </p:spPr>
        <p:txBody>
          <a:bodyPr wrap="none">
            <a:spAutoFit/>
          </a:bodyPr>
          <a:lstStyle/>
          <a:p>
            <a:pPr>
              <a:spcBef>
                <a:spcPct val="0"/>
              </a:spcBef>
              <a:buClrTx/>
              <a:buFontTx/>
              <a:buNone/>
              <a:defRPr/>
            </a:pPr>
            <a:endParaRPr lang="en-US" sz="3911" i="1">
              <a:solidFill>
                <a:schemeClr val="tx2"/>
              </a:solidFill>
              <a:effectLst>
                <a:outerShdw blurRad="38100" dist="38100" dir="2700000" algn="tl">
                  <a:srgbClr val="C0C0C0"/>
                </a:outerShdw>
              </a:effectLst>
              <a:latin typeface="Times New Roman" pitchFamily="18" charset="0"/>
            </a:endParaRPr>
          </a:p>
        </p:txBody>
      </p:sp>
      <p:sp>
        <p:nvSpPr>
          <p:cNvPr id="1029" name="Text Box 5">
            <a:extLst>
              <a:ext uri="{FF2B5EF4-FFF2-40B4-BE49-F238E27FC236}">
                <a16:creationId xmlns:a16="http://schemas.microsoft.com/office/drawing/2014/main" id="{71EF2E3A-52E4-42BE-9F3B-962F8BFAA044}"/>
              </a:ext>
            </a:extLst>
          </p:cNvPr>
          <p:cNvSpPr txBox="1">
            <a:spLocks noChangeArrowheads="1"/>
          </p:cNvSpPr>
          <p:nvPr/>
        </p:nvSpPr>
        <p:spPr bwMode="auto">
          <a:xfrm>
            <a:off x="2332567" y="3061701"/>
            <a:ext cx="19050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9pPr>
          </a:lstStyle>
          <a:p>
            <a:pPr>
              <a:buClrTx/>
              <a:buFontTx/>
              <a:buNone/>
            </a:pPr>
            <a:r>
              <a:rPr lang="en-US" altLang="en-US" sz="2667" b="1" dirty="0">
                <a:solidFill>
                  <a:schemeClr val="bg1"/>
                </a:solidFill>
                <a:latin typeface="Times New Roman" panose="02020603050405020304" pitchFamily="18" charset="0"/>
              </a:rPr>
              <a:t>Non-trait</a:t>
            </a:r>
          </a:p>
        </p:txBody>
      </p:sp>
      <p:sp>
        <p:nvSpPr>
          <p:cNvPr id="1030" name="Text Box 6">
            <a:extLst>
              <a:ext uri="{FF2B5EF4-FFF2-40B4-BE49-F238E27FC236}">
                <a16:creationId xmlns:a16="http://schemas.microsoft.com/office/drawing/2014/main" id="{904CC45F-153A-4D33-8E1E-297EAB37B5E9}"/>
              </a:ext>
            </a:extLst>
          </p:cNvPr>
          <p:cNvSpPr txBox="1">
            <a:spLocks noChangeArrowheads="1"/>
          </p:cNvSpPr>
          <p:nvPr/>
        </p:nvSpPr>
        <p:spPr bwMode="auto">
          <a:xfrm>
            <a:off x="1152158" y="5153553"/>
            <a:ext cx="1219200"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9pPr>
          </a:lstStyle>
          <a:p>
            <a:pPr>
              <a:spcBef>
                <a:spcPct val="0"/>
              </a:spcBef>
              <a:buClrTx/>
              <a:buFontTx/>
              <a:buNone/>
            </a:pPr>
            <a:r>
              <a:rPr lang="en-US" altLang="en-US" sz="2844" b="1" dirty="0">
                <a:solidFill>
                  <a:schemeClr val="bg1"/>
                </a:solidFill>
                <a:latin typeface="Times New Roman" panose="02020603050405020304" pitchFamily="18" charset="0"/>
              </a:rPr>
              <a:t>trait</a:t>
            </a:r>
          </a:p>
        </p:txBody>
      </p:sp>
      <p:sp>
        <p:nvSpPr>
          <p:cNvPr id="1031" name="Text Box 7">
            <a:extLst>
              <a:ext uri="{FF2B5EF4-FFF2-40B4-BE49-F238E27FC236}">
                <a16:creationId xmlns:a16="http://schemas.microsoft.com/office/drawing/2014/main" id="{D57954DB-D4F7-4093-8FF0-5DA78E214F91}"/>
              </a:ext>
            </a:extLst>
          </p:cNvPr>
          <p:cNvSpPr txBox="1">
            <a:spLocks noChangeArrowheads="1"/>
          </p:cNvSpPr>
          <p:nvPr/>
        </p:nvSpPr>
        <p:spPr bwMode="auto">
          <a:xfrm>
            <a:off x="6197600" y="2277533"/>
            <a:ext cx="2506133" cy="378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50000"/>
              </a:spcBef>
              <a:spcAft>
                <a:spcPct val="0"/>
              </a:spcAft>
              <a:buClr>
                <a:srgbClr val="FF3F00"/>
              </a:buClr>
              <a:buFont typeface="Wingdings" panose="05000000000000000000" pitchFamily="2" charset="2"/>
              <a:defRPr sz="2000">
                <a:solidFill>
                  <a:schemeClr val="tx1"/>
                </a:solidFill>
                <a:latin typeface="Arial" panose="020B0604020202020204" pitchFamily="34" charset="0"/>
              </a:defRPr>
            </a:lvl9pPr>
          </a:lstStyle>
          <a:p>
            <a:pPr>
              <a:spcBef>
                <a:spcPct val="0"/>
              </a:spcBef>
              <a:buClrTx/>
              <a:buFontTx/>
              <a:buChar char="•"/>
            </a:pPr>
            <a:r>
              <a:rPr lang="en-US" altLang="en-US" sz="2667" b="1" dirty="0"/>
              <a:t>Shortened shoot growth</a:t>
            </a:r>
          </a:p>
          <a:p>
            <a:pPr>
              <a:spcBef>
                <a:spcPct val="0"/>
              </a:spcBef>
              <a:buClrTx/>
              <a:buFontTx/>
              <a:buChar char="•"/>
            </a:pPr>
            <a:r>
              <a:rPr lang="en-US" altLang="en-US" sz="2667" b="1" dirty="0"/>
              <a:t>Inhibition of root growth and hair</a:t>
            </a:r>
          </a:p>
          <a:p>
            <a:pPr>
              <a:spcBef>
                <a:spcPct val="0"/>
              </a:spcBef>
              <a:buClrTx/>
              <a:buFontTx/>
              <a:buChar char="•"/>
            </a:pPr>
            <a:r>
              <a:rPr lang="en-US" altLang="en-US" sz="2667" b="1" dirty="0"/>
              <a:t>Seedling easily removed from media</a:t>
            </a:r>
          </a:p>
        </p:txBody>
      </p:sp>
      <p:sp>
        <p:nvSpPr>
          <p:cNvPr id="1032" name="Line 8">
            <a:extLst>
              <a:ext uri="{FF2B5EF4-FFF2-40B4-BE49-F238E27FC236}">
                <a16:creationId xmlns:a16="http://schemas.microsoft.com/office/drawing/2014/main" id="{CBD3C5DC-9B89-4625-AFE8-409DB4447AFB}"/>
              </a:ext>
            </a:extLst>
          </p:cNvPr>
          <p:cNvSpPr>
            <a:spLocks noChangeShapeType="1"/>
          </p:cNvSpPr>
          <p:nvPr/>
        </p:nvSpPr>
        <p:spPr bwMode="auto">
          <a:xfrm flipH="1">
            <a:off x="3389431" y="2590801"/>
            <a:ext cx="2777066" cy="1153022"/>
          </a:xfrm>
          <a:prstGeom prst="line">
            <a:avLst/>
          </a:prstGeom>
          <a:noFill/>
          <a:ln w="28575">
            <a:solidFill>
              <a:srgbClr val="FF9900"/>
            </a:solidFill>
            <a:round/>
            <a:headEnd/>
            <a:tailEnd type="triangle" w="lg" len="lg"/>
          </a:ln>
          <a:extLst>
            <a:ext uri="{909E8E84-426E-40DD-AFC4-6F175D3DCCD1}">
              <a14:hiddenFill xmlns:a14="http://schemas.microsoft.com/office/drawing/2010/main">
                <a:noFill/>
              </a14:hiddenFill>
            </a:ext>
          </a:extLst>
        </p:spPr>
        <p:txBody>
          <a:bodyPr/>
          <a:lstStyle/>
          <a:p>
            <a:endParaRPr lang="en-US" sz="1244"/>
          </a:p>
        </p:txBody>
      </p:sp>
      <p:sp>
        <p:nvSpPr>
          <p:cNvPr id="1033" name="Line 9">
            <a:extLst>
              <a:ext uri="{FF2B5EF4-FFF2-40B4-BE49-F238E27FC236}">
                <a16:creationId xmlns:a16="http://schemas.microsoft.com/office/drawing/2014/main" id="{30D0C312-738F-49C9-8257-9ACE42C3975B}"/>
              </a:ext>
            </a:extLst>
          </p:cNvPr>
          <p:cNvSpPr>
            <a:spLocks noChangeShapeType="1"/>
          </p:cNvSpPr>
          <p:nvPr/>
        </p:nvSpPr>
        <p:spPr bwMode="auto">
          <a:xfrm flipH="1" flipV="1">
            <a:off x="2946401" y="4182402"/>
            <a:ext cx="3073399" cy="348822"/>
          </a:xfrm>
          <a:prstGeom prst="line">
            <a:avLst/>
          </a:prstGeom>
          <a:noFill/>
          <a:ln w="28575">
            <a:solidFill>
              <a:srgbClr val="FF9900"/>
            </a:solidFill>
            <a:round/>
            <a:headEnd/>
            <a:tailEnd type="triangle" w="lg" len="lg"/>
          </a:ln>
          <a:extLst>
            <a:ext uri="{909E8E84-426E-40DD-AFC4-6F175D3DCCD1}">
              <a14:hiddenFill xmlns:a14="http://schemas.microsoft.com/office/drawing/2010/main">
                <a:noFill/>
              </a14:hiddenFill>
            </a:ext>
          </a:extLst>
        </p:spPr>
        <p:txBody>
          <a:bodyPr/>
          <a:lstStyle/>
          <a:p>
            <a:endParaRPr lang="en-US" sz="1244"/>
          </a:p>
        </p:txBody>
      </p:sp>
    </p:spTree>
    <p:extLst>
      <p:ext uri="{BB962C8B-B14F-4D97-AF65-F5344CB8AC3E}">
        <p14:creationId xmlns:p14="http://schemas.microsoft.com/office/powerpoint/2010/main" val="1492755161"/>
      </p:ext>
    </p:extLst>
  </p:cSld>
  <p:clrMapOvr>
    <a:masterClrMapping/>
  </p:clrMapOvr>
  <p:transition advTm="4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a:extLst>
              <a:ext uri="{FF2B5EF4-FFF2-40B4-BE49-F238E27FC236}">
                <a16:creationId xmlns:a16="http://schemas.microsoft.com/office/drawing/2014/main" id="{2EEC8E01-904A-48D3-8B67-B5D83B28A660}"/>
              </a:ext>
            </a:extLst>
          </p:cNvPr>
          <p:cNvSpPr>
            <a:spLocks noGrp="1"/>
          </p:cNvSpPr>
          <p:nvPr>
            <p:ph type="title"/>
          </p:nvPr>
        </p:nvSpPr>
        <p:spPr>
          <a:xfrm>
            <a:off x="1243894" y="381000"/>
            <a:ext cx="6781800" cy="990599"/>
          </a:xfrm>
        </p:spPr>
        <p:txBody>
          <a:bodyPr/>
          <a:lstStyle/>
          <a:p>
            <a:pPr algn="ctr"/>
            <a:r>
              <a:rPr lang="en-US" altLang="en-US" dirty="0"/>
              <a:t> Failing sample </a:t>
            </a:r>
            <a:br>
              <a:rPr lang="en-US" altLang="en-US" dirty="0"/>
            </a:br>
            <a:r>
              <a:rPr lang="en-US" altLang="en-US" dirty="0"/>
              <a:t>(less than required for sale)</a:t>
            </a:r>
          </a:p>
        </p:txBody>
      </p:sp>
      <p:sp>
        <p:nvSpPr>
          <p:cNvPr id="19459" name="Content Placeholder 4">
            <a:extLst>
              <a:ext uri="{FF2B5EF4-FFF2-40B4-BE49-F238E27FC236}">
                <a16:creationId xmlns:a16="http://schemas.microsoft.com/office/drawing/2014/main" id="{01E2661D-A987-45C8-9DB4-A63CE7EA6AD1}"/>
              </a:ext>
            </a:extLst>
          </p:cNvPr>
          <p:cNvSpPr>
            <a:spLocks noGrp="1"/>
          </p:cNvSpPr>
          <p:nvPr>
            <p:ph idx="1"/>
          </p:nvPr>
        </p:nvSpPr>
        <p:spPr>
          <a:xfrm>
            <a:off x="372532" y="1447800"/>
            <a:ext cx="8524523" cy="5096934"/>
          </a:xfrm>
        </p:spPr>
        <p:txBody>
          <a:bodyPr/>
          <a:lstStyle/>
          <a:p>
            <a:pPr>
              <a:lnSpc>
                <a:spcPct val="90000"/>
              </a:lnSpc>
            </a:pPr>
            <a:r>
              <a:rPr lang="en-US" altLang="en-US" sz="2489" dirty="0"/>
              <a:t>Determine if the seedling is abnormal due to mechanical injury, physiological decay or fungal infection OR it is non-tolerant.</a:t>
            </a:r>
          </a:p>
          <a:p>
            <a:pPr>
              <a:lnSpc>
                <a:spcPct val="90000"/>
              </a:lnSpc>
            </a:pPr>
            <a:r>
              <a:rPr lang="en-US" altLang="en-US" sz="2489" dirty="0"/>
              <a:t>Verify check samples are reacting as expected and your solution is at the correct concentration.</a:t>
            </a:r>
          </a:p>
          <a:p>
            <a:pPr>
              <a:lnSpc>
                <a:spcPct val="90000"/>
              </a:lnSpc>
            </a:pPr>
            <a:r>
              <a:rPr lang="en-US" altLang="en-US" sz="2489" dirty="0"/>
              <a:t>Lateral flow strip testing for non-tolerant conformation.</a:t>
            </a:r>
          </a:p>
          <a:p>
            <a:r>
              <a:rPr lang="en-US" altLang="en-US" sz="2489" dirty="0"/>
              <a:t>Within 1.5% of threshold –additional 400 seeds tested.</a:t>
            </a:r>
          </a:p>
          <a:p>
            <a:pPr lvl="1"/>
            <a:r>
              <a:rPr lang="en-US" altLang="en-US" sz="2489" dirty="0"/>
              <a:t>Only on 400 seeds tests</a:t>
            </a:r>
          </a:p>
          <a:p>
            <a:pPr lvl="1"/>
            <a:r>
              <a:rPr lang="en-US" altLang="en-US" sz="2489" dirty="0"/>
              <a:t>200 seed tests results reported </a:t>
            </a:r>
          </a:p>
          <a:p>
            <a:r>
              <a:rPr lang="en-US" altLang="en-US" sz="2489" dirty="0"/>
              <a:t>Check sample</a:t>
            </a:r>
          </a:p>
          <a:p>
            <a:endParaRPr lang="en-US" altLang="en-US" sz="2489" dirty="0"/>
          </a:p>
        </p:txBody>
      </p:sp>
    </p:spTree>
    <p:extLst>
      <p:ext uri="{BB962C8B-B14F-4D97-AF65-F5344CB8AC3E}">
        <p14:creationId xmlns:p14="http://schemas.microsoft.com/office/powerpoint/2010/main" val="12343009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F97A599-D896-4FF9-AFF2-3B9E2F3881BE}"/>
              </a:ext>
            </a:extLst>
          </p:cNvPr>
          <p:cNvSpPr>
            <a:spLocks noGrp="1" noChangeArrowheads="1"/>
          </p:cNvSpPr>
          <p:nvPr>
            <p:ph type="title"/>
          </p:nvPr>
        </p:nvSpPr>
        <p:spPr/>
        <p:txBody>
          <a:bodyPr/>
          <a:lstStyle/>
          <a:p>
            <a:r>
              <a:rPr lang="en-US" altLang="en-US" dirty="0">
                <a:solidFill>
                  <a:schemeClr val="tx1"/>
                </a:solidFill>
              </a:rPr>
              <a:t>References</a:t>
            </a:r>
            <a:r>
              <a:rPr lang="en-US" altLang="en-US" dirty="0"/>
              <a:t>	</a:t>
            </a:r>
          </a:p>
        </p:txBody>
      </p:sp>
      <p:sp>
        <p:nvSpPr>
          <p:cNvPr id="26627" name="Rectangle 3">
            <a:extLst>
              <a:ext uri="{FF2B5EF4-FFF2-40B4-BE49-F238E27FC236}">
                <a16:creationId xmlns:a16="http://schemas.microsoft.com/office/drawing/2014/main" id="{073DFAAA-BEB6-4220-8D79-8A6A410B1E61}"/>
              </a:ext>
            </a:extLst>
          </p:cNvPr>
          <p:cNvSpPr>
            <a:spLocks noGrp="1" noChangeArrowheads="1"/>
          </p:cNvSpPr>
          <p:nvPr>
            <p:ph idx="1"/>
          </p:nvPr>
        </p:nvSpPr>
        <p:spPr/>
        <p:txBody>
          <a:bodyPr/>
          <a:lstStyle/>
          <a:p>
            <a:endParaRPr lang="en-US" altLang="en-US" dirty="0"/>
          </a:p>
          <a:p>
            <a:r>
              <a:rPr lang="en-US" altLang="en-US" dirty="0"/>
              <a:t>Seed Technologist Training Manual-Chapter 14</a:t>
            </a:r>
          </a:p>
          <a:p>
            <a:r>
              <a:rPr lang="en-US" altLang="en-US" dirty="0">
                <a:hlinkClick r:id="rId2"/>
              </a:rPr>
              <a:t>www.seedtechnology.net</a:t>
            </a:r>
            <a:endParaRPr lang="en-US" altLang="en-US" dirty="0"/>
          </a:p>
          <a:p>
            <a:pPr lvl="1"/>
            <a:r>
              <a:rPr lang="en-US" altLang="en-US" dirty="0"/>
              <a:t>Herbicide Bioassay Study Guide</a:t>
            </a:r>
          </a:p>
          <a:p>
            <a:pPr lvl="1"/>
            <a:r>
              <a:rPr lang="en-US" altLang="en-US" dirty="0"/>
              <a:t>Non-tolerant Seedling Study Guide</a:t>
            </a:r>
          </a:p>
          <a:p>
            <a:endParaRPr lang="en-US" altLang="en-US" dirty="0"/>
          </a:p>
          <a:p>
            <a:pPr lvl="1"/>
            <a:endParaRPr lang="en-US" altLang="en-US" dirty="0"/>
          </a:p>
          <a:p>
            <a:pPr lvl="1">
              <a:buFont typeface="Wingdings" panose="05000000000000000000" pitchFamily="2" charset="2"/>
              <a:buChar char="q"/>
            </a:pPr>
            <a:endParaRPr lang="en-US" altLang="en-US" dirty="0"/>
          </a:p>
        </p:txBody>
      </p:sp>
    </p:spTree>
    <p:extLst>
      <p:ext uri="{BB962C8B-B14F-4D97-AF65-F5344CB8AC3E}">
        <p14:creationId xmlns:p14="http://schemas.microsoft.com/office/powerpoint/2010/main" val="344062388"/>
      </p:ext>
    </p:extLst>
  </p:cSld>
  <p:clrMapOvr>
    <a:masterClrMapping/>
  </p:clrMapOvr>
  <p:transition advTm="4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2209800" y="381000"/>
            <a:ext cx="4654550" cy="914400"/>
          </a:xfrm>
        </p:spPr>
        <p:txBody>
          <a:bodyPr anchor="t"/>
          <a:lstStyle/>
          <a:p>
            <a:pPr algn="ctr"/>
            <a:r>
              <a:rPr lang="en-US"/>
              <a:t>Traits Types	</a:t>
            </a:r>
          </a:p>
        </p:txBody>
      </p:sp>
      <p:sp>
        <p:nvSpPr>
          <p:cNvPr id="28674" name="Rectangle 3"/>
          <p:cNvSpPr>
            <a:spLocks noGrp="1" noChangeArrowheads="1"/>
          </p:cNvSpPr>
          <p:nvPr>
            <p:ph idx="1"/>
          </p:nvPr>
        </p:nvSpPr>
        <p:spPr>
          <a:xfrm>
            <a:off x="914400" y="1447800"/>
            <a:ext cx="7675562" cy="4648200"/>
          </a:xfrm>
        </p:spPr>
        <p:txBody>
          <a:bodyPr/>
          <a:lstStyle/>
          <a:p>
            <a:pPr marL="457200" indent="-457200">
              <a:buClr>
                <a:srgbClr val="CC6600"/>
              </a:buClr>
              <a:buFont typeface="Arial" charset="0"/>
              <a:buAutoNum type="arabicPeriod"/>
            </a:pPr>
            <a:r>
              <a:rPr lang="en-US" u="sng" dirty="0">
                <a:solidFill>
                  <a:srgbClr val="CC6600"/>
                </a:solidFill>
              </a:rPr>
              <a:t>Herbicide Traits-Traits </a:t>
            </a:r>
            <a:r>
              <a:rPr lang="en-US" dirty="0"/>
              <a:t>incorporated into corn genome through various events making the corn plants resistant to select herbicides</a:t>
            </a:r>
          </a:p>
          <a:p>
            <a:pPr lvl="1">
              <a:buClr>
                <a:srgbClr val="D67F00"/>
              </a:buClr>
              <a:buFont typeface="Wingdings" panose="05000000000000000000" pitchFamily="2" charset="2"/>
              <a:buChar char="§"/>
            </a:pPr>
            <a:r>
              <a:rPr lang="en-US" dirty="0"/>
              <a:t>NK603, GA21 – Glyphosate tolerant events</a:t>
            </a:r>
          </a:p>
          <a:p>
            <a:pPr lvl="1">
              <a:buClr>
                <a:srgbClr val="D67F00"/>
              </a:buClr>
              <a:buFont typeface="Wingdings" panose="05000000000000000000" pitchFamily="2" charset="2"/>
              <a:buChar char="§"/>
            </a:pPr>
            <a:r>
              <a:rPr lang="en-US" dirty="0"/>
              <a:t>T25, Bt11 – Liberty Link (</a:t>
            </a:r>
            <a:r>
              <a:rPr lang="en-US" dirty="0" err="1"/>
              <a:t>Glufosinate</a:t>
            </a:r>
            <a:r>
              <a:rPr lang="en-US" dirty="0"/>
              <a:t>) tolerant events</a:t>
            </a:r>
          </a:p>
          <a:p>
            <a:pPr lvl="1">
              <a:buClr>
                <a:srgbClr val="D67F00"/>
              </a:buClr>
              <a:buFont typeface="Wingdings" panose="05000000000000000000" pitchFamily="2" charset="2"/>
              <a:buChar char="§"/>
            </a:pPr>
            <a:r>
              <a:rPr lang="en-US" dirty="0" err="1"/>
              <a:t>Imidazolinone</a:t>
            </a:r>
            <a:r>
              <a:rPr lang="en-US" dirty="0"/>
              <a:t> resistance, mutant identified</a:t>
            </a:r>
          </a:p>
          <a:p>
            <a:pPr marL="457200" indent="-457200">
              <a:buClr>
                <a:srgbClr val="CC6600"/>
              </a:buClr>
              <a:buFont typeface="Arial" charset="0"/>
              <a:buAutoNum type="arabicPeriod"/>
            </a:pPr>
            <a:r>
              <a:rPr lang="en-US" u="sng" dirty="0">
                <a:solidFill>
                  <a:srgbClr val="CC6600"/>
                </a:solidFill>
              </a:rPr>
              <a:t>Insecticide Resistance Traits- </a:t>
            </a:r>
            <a:r>
              <a:rPr lang="en-US" dirty="0"/>
              <a:t>traits incorporated into corn genomes making the plants resistant to select insects</a:t>
            </a:r>
          </a:p>
          <a:p>
            <a:pPr lvl="1">
              <a:buClr>
                <a:srgbClr val="D67F00"/>
              </a:buClr>
              <a:buFont typeface="Wingdings" panose="05000000000000000000" pitchFamily="2" charset="2"/>
              <a:buChar char="§"/>
            </a:pPr>
            <a:r>
              <a:rPr lang="en-US" dirty="0"/>
              <a:t>Uses gene from natural soil bacterium, </a:t>
            </a:r>
            <a:r>
              <a:rPr lang="en-US" i="1" dirty="0"/>
              <a:t>Bacillus thuringiensis</a:t>
            </a:r>
            <a:r>
              <a:rPr lang="en-US" dirty="0"/>
              <a:t> (</a:t>
            </a:r>
            <a:r>
              <a:rPr lang="en-US" dirty="0" err="1"/>
              <a:t>Bt</a:t>
            </a:r>
            <a:r>
              <a:rPr lang="en-US" dirty="0"/>
              <a:t>)</a:t>
            </a:r>
          </a:p>
          <a:p>
            <a:pPr lvl="1">
              <a:buClr>
                <a:srgbClr val="D67F00"/>
              </a:buClr>
              <a:buFont typeface="Wingdings" panose="05000000000000000000" pitchFamily="2" charset="2"/>
              <a:buChar char="§"/>
            </a:pPr>
            <a:r>
              <a:rPr lang="en-US" dirty="0" err="1"/>
              <a:t>Bt</a:t>
            </a:r>
            <a:r>
              <a:rPr lang="en-US" dirty="0"/>
              <a:t> gene produces Crystalline proteins (Cry) which are toxic to specific insects</a:t>
            </a:r>
          </a:p>
          <a:p>
            <a:pPr lvl="1">
              <a:buFont typeface="Symbol" pitchFamily="18" charset="2"/>
              <a:buNone/>
            </a:pPr>
            <a:endParaRPr lang="en-US" dirty="0"/>
          </a:p>
        </p:txBody>
      </p:sp>
    </p:spTree>
    <p:extLst>
      <p:ext uri="{BB962C8B-B14F-4D97-AF65-F5344CB8AC3E}">
        <p14:creationId xmlns:p14="http://schemas.microsoft.com/office/powerpoint/2010/main" val="37332948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192686"/>
            <a:ext cx="7286645" cy="4848631"/>
          </a:xfrm>
          <a:prstGeom prst="rect">
            <a:avLst/>
          </a:prstGeom>
        </p:spPr>
      </p:pic>
      <p:sp>
        <p:nvSpPr>
          <p:cNvPr id="9" name="Rectangle 8"/>
          <p:cNvSpPr/>
          <p:nvPr/>
        </p:nvSpPr>
        <p:spPr>
          <a:xfrm>
            <a:off x="323528" y="6481645"/>
            <a:ext cx="5670376" cy="400110"/>
          </a:xfrm>
          <a:prstGeom prst="rect">
            <a:avLst/>
          </a:prstGeom>
        </p:spPr>
        <p:txBody>
          <a:bodyPr wrap="square">
            <a:spAutoFit/>
          </a:bodyPr>
          <a:lstStyle/>
          <a:p>
            <a:pPr algn="r">
              <a:lnSpc>
                <a:spcPts val="2400"/>
              </a:lnSpc>
              <a:spcBef>
                <a:spcPts val="600"/>
              </a:spcBef>
            </a:pPr>
            <a:r>
              <a:rPr lang="en-GB" dirty="0">
                <a:solidFill>
                  <a:srgbClr val="FF6600"/>
                </a:solidFill>
                <a:latin typeface="Arial" pitchFamily="34" charset="0"/>
                <a:hlinkClick r:id="rId3"/>
              </a:rPr>
              <a:t>WWW.SGS.COM/SEEDANDCROP</a:t>
            </a:r>
            <a:endParaRPr lang="en-GB" dirty="0">
              <a:solidFill>
                <a:srgbClr val="FF6600"/>
              </a:solidFill>
              <a:latin typeface="Arial" pitchFamily="34" charset="0"/>
            </a:endParaRPr>
          </a:p>
        </p:txBody>
      </p:sp>
    </p:spTree>
    <p:extLst>
      <p:ext uri="{BB962C8B-B14F-4D97-AF65-F5344CB8AC3E}">
        <p14:creationId xmlns:p14="http://schemas.microsoft.com/office/powerpoint/2010/main" val="600042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1905000" y="381000"/>
            <a:ext cx="5843588" cy="914400"/>
          </a:xfrm>
        </p:spPr>
        <p:txBody>
          <a:bodyPr anchor="t"/>
          <a:lstStyle/>
          <a:p>
            <a:pPr algn="ctr"/>
            <a:r>
              <a:rPr lang="en-US"/>
              <a:t>Traits Types  </a:t>
            </a:r>
            <a:r>
              <a:rPr lang="en-US" sz="2400" i="1"/>
              <a:t>page 2</a:t>
            </a:r>
          </a:p>
        </p:txBody>
      </p:sp>
      <p:sp>
        <p:nvSpPr>
          <p:cNvPr id="19459" name="Rectangle 3"/>
          <p:cNvSpPr>
            <a:spLocks noGrp="1" noChangeArrowheads="1"/>
          </p:cNvSpPr>
          <p:nvPr>
            <p:ph type="body" idx="1"/>
          </p:nvPr>
        </p:nvSpPr>
        <p:spPr>
          <a:xfrm>
            <a:off x="990600" y="1317171"/>
            <a:ext cx="7850641" cy="5195596"/>
          </a:xfrm>
        </p:spPr>
        <p:txBody>
          <a:bodyPr/>
          <a:lstStyle/>
          <a:p>
            <a:pPr marL="457200" indent="-457200">
              <a:spcAft>
                <a:spcPts val="0"/>
              </a:spcAft>
              <a:buClr>
                <a:srgbClr val="CC6600"/>
              </a:buClr>
              <a:buFont typeface="+mj-lt"/>
              <a:buAutoNum type="arabicPeriod" startAt="3"/>
              <a:defRPr/>
            </a:pPr>
            <a:r>
              <a:rPr lang="en-US" dirty="0">
                <a:solidFill>
                  <a:srgbClr val="CC6600"/>
                </a:solidFill>
              </a:rPr>
              <a:t>Disease (Virus) Resistance</a:t>
            </a:r>
          </a:p>
          <a:p>
            <a:pPr lvl="1">
              <a:spcAft>
                <a:spcPts val="1200"/>
              </a:spcAft>
              <a:buClr>
                <a:srgbClr val="CC6600"/>
              </a:buClr>
              <a:buFont typeface="Wingdings" pitchFamily="2" charset="2"/>
              <a:buChar char="§"/>
              <a:defRPr/>
            </a:pPr>
            <a:r>
              <a:rPr lang="en-US" dirty="0">
                <a:solidFill>
                  <a:schemeClr val="tx1">
                    <a:lumMod val="75000"/>
                    <a:lumOff val="25000"/>
                  </a:schemeClr>
                </a:solidFill>
              </a:rPr>
              <a:t>Papaya</a:t>
            </a:r>
          </a:p>
          <a:p>
            <a:pPr marL="457200" indent="-457200">
              <a:buClr>
                <a:srgbClr val="CC6600"/>
              </a:buClr>
              <a:buFont typeface="+mj-lt"/>
              <a:buAutoNum type="arabicPeriod" startAt="4"/>
              <a:defRPr/>
            </a:pPr>
            <a:r>
              <a:rPr lang="en-US" dirty="0">
                <a:solidFill>
                  <a:srgbClr val="CC6600"/>
                </a:solidFill>
              </a:rPr>
              <a:t>Modified Product Quality-</a:t>
            </a:r>
          </a:p>
          <a:p>
            <a:pPr lvl="1">
              <a:buClr>
                <a:srgbClr val="CC6600"/>
              </a:buClr>
              <a:buFont typeface="Wingdings" panose="05000000000000000000" pitchFamily="2" charset="2"/>
              <a:buChar char="§"/>
              <a:defRPr/>
            </a:pPr>
            <a:r>
              <a:rPr lang="en-US" dirty="0">
                <a:solidFill>
                  <a:schemeClr val="tx1">
                    <a:lumMod val="75000"/>
                    <a:lumOff val="25000"/>
                  </a:schemeClr>
                </a:solidFill>
              </a:rPr>
              <a:t>Soybean – Low linolenic – non transgenic</a:t>
            </a:r>
          </a:p>
          <a:p>
            <a:pPr lvl="1">
              <a:buClr>
                <a:srgbClr val="CC6600"/>
              </a:buClr>
              <a:buFont typeface="Wingdings" panose="05000000000000000000" pitchFamily="2" charset="2"/>
              <a:buChar char="§"/>
              <a:defRPr/>
            </a:pPr>
            <a:r>
              <a:rPr lang="en-US" dirty="0">
                <a:solidFill>
                  <a:schemeClr val="tx1">
                    <a:lumMod val="75000"/>
                    <a:lumOff val="25000"/>
                  </a:schemeClr>
                </a:solidFill>
              </a:rPr>
              <a:t>Carnation –flower color</a:t>
            </a:r>
          </a:p>
          <a:p>
            <a:pPr lvl="1">
              <a:spcAft>
                <a:spcPts val="1200"/>
              </a:spcAft>
              <a:buClr>
                <a:srgbClr val="CC6600"/>
              </a:buClr>
              <a:buFont typeface="Wingdings" panose="05000000000000000000" pitchFamily="2" charset="2"/>
              <a:buChar char="§"/>
              <a:defRPr/>
            </a:pPr>
            <a:r>
              <a:rPr lang="en-US" dirty="0">
                <a:solidFill>
                  <a:schemeClr val="tx1">
                    <a:lumMod val="75000"/>
                    <a:lumOff val="25000"/>
                  </a:schemeClr>
                </a:solidFill>
              </a:rPr>
              <a:t>Maize – Lysine, </a:t>
            </a:r>
            <a:r>
              <a:rPr lang="en-US" dirty="0"/>
              <a:t>starch</a:t>
            </a:r>
            <a:endParaRPr lang="en-US" dirty="0">
              <a:solidFill>
                <a:schemeClr val="tx1">
                  <a:lumMod val="75000"/>
                  <a:lumOff val="25000"/>
                </a:schemeClr>
              </a:solidFill>
            </a:endParaRPr>
          </a:p>
          <a:p>
            <a:pPr marL="457200" indent="-457200">
              <a:buClr>
                <a:srgbClr val="CC6600"/>
              </a:buClr>
              <a:buFont typeface="+mj-lt"/>
              <a:buAutoNum type="arabicPeriod" startAt="5"/>
              <a:defRPr/>
            </a:pPr>
            <a:r>
              <a:rPr lang="en-US" dirty="0">
                <a:solidFill>
                  <a:srgbClr val="CC6600"/>
                </a:solidFill>
              </a:rPr>
              <a:t>Abiotic Stress Tolerance </a:t>
            </a:r>
          </a:p>
          <a:p>
            <a:pPr lvl="1">
              <a:buClr>
                <a:srgbClr val="CC6600"/>
              </a:buClr>
              <a:buFont typeface="Wingdings" panose="05000000000000000000" pitchFamily="2" charset="2"/>
              <a:buChar char="§"/>
              <a:defRPr/>
            </a:pPr>
            <a:r>
              <a:rPr lang="en-US" dirty="0">
                <a:solidFill>
                  <a:schemeClr val="tx1">
                    <a:lumMod val="75000"/>
                    <a:lumOff val="25000"/>
                  </a:schemeClr>
                </a:solidFill>
              </a:rPr>
              <a:t>Drought tolerance</a:t>
            </a:r>
          </a:p>
          <a:p>
            <a:pPr lvl="1">
              <a:buClr>
                <a:srgbClr val="CC6600"/>
              </a:buClr>
              <a:buFont typeface="Wingdings" panose="05000000000000000000" pitchFamily="2" charset="2"/>
              <a:buChar char="§"/>
              <a:defRPr/>
            </a:pPr>
            <a:r>
              <a:rPr lang="en-US" dirty="0">
                <a:solidFill>
                  <a:schemeClr val="tx1">
                    <a:lumMod val="75000"/>
                    <a:lumOff val="25000"/>
                  </a:schemeClr>
                </a:solidFill>
              </a:rPr>
              <a:t>Nitrogen use efficiency</a:t>
            </a:r>
            <a:endParaRPr lang="en-US" dirty="0"/>
          </a:p>
          <a:p>
            <a:pPr marL="457200" indent="-457200">
              <a:buClr>
                <a:srgbClr val="CC6600"/>
              </a:buClr>
              <a:buFont typeface="+mj-lt"/>
              <a:buAutoNum type="arabicPeriod" startAt="5"/>
              <a:defRPr/>
            </a:pPr>
            <a:r>
              <a:rPr lang="en-US" dirty="0">
                <a:solidFill>
                  <a:srgbClr val="CC6600"/>
                </a:solidFill>
              </a:rPr>
              <a:t>Growth/Yield –Alteration</a:t>
            </a:r>
          </a:p>
          <a:p>
            <a:pPr marL="457200" indent="-457200">
              <a:buClr>
                <a:srgbClr val="CC6600"/>
              </a:buClr>
              <a:buFont typeface="+mj-lt"/>
              <a:buAutoNum type="arabicPeriod" startAt="5"/>
              <a:defRPr/>
            </a:pPr>
            <a:r>
              <a:rPr lang="en-US" dirty="0">
                <a:solidFill>
                  <a:srgbClr val="CC6600"/>
                </a:solidFill>
              </a:rPr>
              <a:t>Pollution Control System</a:t>
            </a:r>
          </a:p>
          <a:p>
            <a:pPr lvl="1">
              <a:buClr>
                <a:srgbClr val="CC6600"/>
              </a:buClr>
              <a:buFont typeface="Symbol" pitchFamily="18" charset="2"/>
              <a:buNone/>
              <a:defRPr/>
            </a:pPr>
            <a:endParaRPr lang="en-US" dirty="0"/>
          </a:p>
          <a:p>
            <a:pPr>
              <a:defRPr/>
            </a:pPr>
            <a:endParaRPr lang="en-US" dirty="0"/>
          </a:p>
        </p:txBody>
      </p:sp>
    </p:spTree>
    <p:extLst>
      <p:ext uri="{BB962C8B-B14F-4D97-AF65-F5344CB8AC3E}">
        <p14:creationId xmlns:p14="http://schemas.microsoft.com/office/powerpoint/2010/main" val="545760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2362200" y="381000"/>
            <a:ext cx="6148388" cy="914400"/>
          </a:xfrm>
        </p:spPr>
        <p:txBody>
          <a:bodyPr anchor="t"/>
          <a:lstStyle/>
          <a:p>
            <a:r>
              <a:rPr lang="en-US" dirty="0"/>
              <a:t>Biotech Crops </a:t>
            </a:r>
            <a:r>
              <a:rPr lang="en-US" sz="2800" dirty="0"/>
              <a:t>(495 Events)</a:t>
            </a:r>
          </a:p>
        </p:txBody>
      </p:sp>
      <p:sp>
        <p:nvSpPr>
          <p:cNvPr id="30722" name="Rectangle 3"/>
          <p:cNvSpPr>
            <a:spLocks noGrp="1" noChangeArrowheads="1"/>
          </p:cNvSpPr>
          <p:nvPr>
            <p:ph type="body" sz="half" idx="1"/>
          </p:nvPr>
        </p:nvSpPr>
        <p:spPr>
          <a:xfrm>
            <a:off x="685800" y="1447800"/>
            <a:ext cx="2971800" cy="4648200"/>
          </a:xfrm>
        </p:spPr>
        <p:txBody>
          <a:bodyPr/>
          <a:lstStyle/>
          <a:p>
            <a:pPr>
              <a:lnSpc>
                <a:spcPct val="90000"/>
              </a:lnSpc>
              <a:buFont typeface="Wingdings" pitchFamily="2" charset="2"/>
              <a:buNone/>
            </a:pPr>
            <a:r>
              <a:rPr lang="en-US" sz="2400" u="sng" dirty="0"/>
              <a:t>Crops</a:t>
            </a:r>
          </a:p>
          <a:p>
            <a:pPr>
              <a:lnSpc>
                <a:spcPct val="90000"/>
              </a:lnSpc>
              <a:spcAft>
                <a:spcPts val="800"/>
              </a:spcAft>
              <a:buFont typeface="Wingdings" pitchFamily="2" charset="2"/>
              <a:buChar char="§"/>
            </a:pPr>
            <a:r>
              <a:rPr lang="en-US" sz="2400" dirty="0"/>
              <a:t>Corn</a:t>
            </a:r>
          </a:p>
          <a:p>
            <a:pPr>
              <a:lnSpc>
                <a:spcPct val="90000"/>
              </a:lnSpc>
              <a:spcAft>
                <a:spcPts val="800"/>
              </a:spcAft>
              <a:buFont typeface="Wingdings" pitchFamily="2" charset="2"/>
              <a:buChar char="§"/>
            </a:pPr>
            <a:r>
              <a:rPr lang="en-US" sz="2400" dirty="0"/>
              <a:t>Soybean </a:t>
            </a:r>
          </a:p>
          <a:p>
            <a:pPr>
              <a:lnSpc>
                <a:spcPct val="90000"/>
              </a:lnSpc>
              <a:spcAft>
                <a:spcPts val="800"/>
              </a:spcAft>
              <a:buFont typeface="Wingdings" pitchFamily="2" charset="2"/>
              <a:buChar char="§"/>
            </a:pPr>
            <a:r>
              <a:rPr lang="en-US" sz="2400" dirty="0"/>
              <a:t>Cotton</a:t>
            </a:r>
          </a:p>
          <a:p>
            <a:pPr>
              <a:lnSpc>
                <a:spcPct val="90000"/>
              </a:lnSpc>
              <a:spcAft>
                <a:spcPts val="800"/>
              </a:spcAft>
              <a:buFont typeface="Wingdings" pitchFamily="2" charset="2"/>
              <a:buChar char="§"/>
            </a:pPr>
            <a:r>
              <a:rPr lang="en-US" sz="2400" dirty="0"/>
              <a:t>Canola</a:t>
            </a:r>
          </a:p>
          <a:p>
            <a:pPr>
              <a:lnSpc>
                <a:spcPct val="90000"/>
              </a:lnSpc>
              <a:spcAft>
                <a:spcPts val="800"/>
              </a:spcAft>
              <a:buFont typeface="Wingdings" pitchFamily="2" charset="2"/>
              <a:buChar char="§"/>
            </a:pPr>
            <a:r>
              <a:rPr lang="en-US" sz="2400" dirty="0"/>
              <a:t>Alfalfa</a:t>
            </a:r>
          </a:p>
          <a:p>
            <a:pPr>
              <a:lnSpc>
                <a:spcPct val="90000"/>
              </a:lnSpc>
              <a:spcAft>
                <a:spcPts val="800"/>
              </a:spcAft>
              <a:buFont typeface="Wingdings" pitchFamily="2" charset="2"/>
              <a:buChar char="§"/>
            </a:pPr>
            <a:r>
              <a:rPr lang="en-US" sz="2400" dirty="0"/>
              <a:t>Sugar Beet</a:t>
            </a:r>
          </a:p>
          <a:p>
            <a:pPr>
              <a:lnSpc>
                <a:spcPct val="90000"/>
              </a:lnSpc>
              <a:spcAft>
                <a:spcPts val="800"/>
              </a:spcAft>
              <a:buFont typeface="Wingdings" pitchFamily="2" charset="2"/>
              <a:buChar char="§"/>
            </a:pPr>
            <a:r>
              <a:rPr lang="en-US" sz="2400" dirty="0"/>
              <a:t>Papaya</a:t>
            </a:r>
          </a:p>
        </p:txBody>
      </p:sp>
      <p:sp>
        <p:nvSpPr>
          <p:cNvPr id="30723" name="Content Placeholder 6"/>
          <p:cNvSpPr>
            <a:spLocks noGrp="1"/>
          </p:cNvSpPr>
          <p:nvPr>
            <p:ph sz="half" idx="2"/>
          </p:nvPr>
        </p:nvSpPr>
        <p:spPr>
          <a:xfrm>
            <a:off x="2743200" y="1302774"/>
            <a:ext cx="5029200" cy="5064125"/>
          </a:xfrm>
        </p:spPr>
        <p:txBody>
          <a:bodyPr/>
          <a:lstStyle/>
          <a:p>
            <a:pPr marL="0" indent="0">
              <a:buNone/>
            </a:pPr>
            <a:r>
              <a:rPr lang="en-US" sz="2400" u="sng" dirty="0"/>
              <a:t>Others</a:t>
            </a:r>
          </a:p>
          <a:p>
            <a:pPr lvl="1"/>
            <a:r>
              <a:rPr lang="en-US" sz="2000" dirty="0"/>
              <a:t>Carnation, Petunia, Viola, Rose</a:t>
            </a:r>
          </a:p>
          <a:p>
            <a:pPr lvl="1"/>
            <a:r>
              <a:rPr lang="en-US" sz="2000" dirty="0"/>
              <a:t>Rice</a:t>
            </a:r>
          </a:p>
          <a:p>
            <a:pPr lvl="1"/>
            <a:r>
              <a:rPr lang="en-US" sz="2000" dirty="0"/>
              <a:t>Potato</a:t>
            </a:r>
          </a:p>
          <a:p>
            <a:pPr lvl="1"/>
            <a:r>
              <a:rPr lang="en-US" sz="2000" dirty="0"/>
              <a:t>Tomato</a:t>
            </a:r>
          </a:p>
          <a:p>
            <a:pPr lvl="1"/>
            <a:r>
              <a:rPr lang="en-US" sz="2000" dirty="0"/>
              <a:t>Flax</a:t>
            </a:r>
          </a:p>
          <a:p>
            <a:pPr lvl="1"/>
            <a:r>
              <a:rPr lang="en-US" sz="2000" dirty="0"/>
              <a:t>Sugar Cane</a:t>
            </a:r>
          </a:p>
          <a:p>
            <a:pPr lvl="1"/>
            <a:r>
              <a:rPr lang="en-US" sz="2000" dirty="0"/>
              <a:t>Wheat</a:t>
            </a:r>
          </a:p>
          <a:p>
            <a:pPr lvl="1"/>
            <a:r>
              <a:rPr lang="en-US" sz="2000" dirty="0"/>
              <a:t>Sweet Corn</a:t>
            </a:r>
          </a:p>
          <a:p>
            <a:pPr lvl="1">
              <a:buFont typeface="Symbol" pitchFamily="18" charset="2"/>
              <a:buNone/>
            </a:pPr>
            <a:endParaRPr lang="en-US" sz="2000" dirty="0"/>
          </a:p>
          <a:p>
            <a:pPr lvl="1">
              <a:buFont typeface="Symbol" pitchFamily="18" charset="2"/>
              <a:buNone/>
            </a:pPr>
            <a:r>
              <a:rPr lang="en-US" sz="2000" dirty="0"/>
              <a:t>Not Cultivated:</a:t>
            </a:r>
          </a:p>
          <a:p>
            <a:pPr lvl="1">
              <a:buFont typeface="Symbol" pitchFamily="18" charset="2"/>
              <a:buNone/>
            </a:pPr>
            <a:r>
              <a:rPr lang="en-US" sz="2000" dirty="0"/>
              <a:t>Apple, Bean, Chicory, Eucalyptus, Flax, plum, sweet pepper</a:t>
            </a:r>
          </a:p>
          <a:p>
            <a:pPr lvl="1"/>
            <a:endParaRPr lang="en-US" dirty="0"/>
          </a:p>
        </p:txBody>
      </p:sp>
      <p:sp>
        <p:nvSpPr>
          <p:cNvPr id="5" name="Content Placeholder 6">
            <a:extLst>
              <a:ext uri="{FF2B5EF4-FFF2-40B4-BE49-F238E27FC236}">
                <a16:creationId xmlns:a16="http://schemas.microsoft.com/office/drawing/2014/main" id="{2C472E3A-878E-44A1-8BB7-C967EB7A0AB0}"/>
              </a:ext>
            </a:extLst>
          </p:cNvPr>
          <p:cNvSpPr txBox="1">
            <a:spLocks/>
          </p:cNvSpPr>
          <p:nvPr/>
        </p:nvSpPr>
        <p:spPr bwMode="auto">
          <a:xfrm>
            <a:off x="5468349" y="2403475"/>
            <a:ext cx="3748088" cy="5064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buClr>
                <a:srgbClr val="FF3F00"/>
              </a:buClr>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3F00"/>
              </a:buClr>
              <a:buSzPct val="100000"/>
              <a:buFont typeface="Symbol" pitchFamily="18" charset="2"/>
              <a:buChar char="·"/>
              <a:defRPr sz="2400">
                <a:solidFill>
                  <a:schemeClr val="tx1"/>
                </a:solidFill>
                <a:latin typeface="+mn-lt"/>
              </a:defRPr>
            </a:lvl2pPr>
            <a:lvl3pPr marL="1143000" indent="-228600" algn="l" rtl="0" eaLnBrk="0" fontAlgn="base" hangingPunct="0">
              <a:spcBef>
                <a:spcPct val="20000"/>
              </a:spcBef>
              <a:spcAft>
                <a:spcPct val="0"/>
              </a:spcAft>
              <a:buClr>
                <a:srgbClr val="FF3F00"/>
              </a:buClr>
              <a:buChar char="–"/>
              <a:defRPr sz="2000">
                <a:solidFill>
                  <a:schemeClr val="tx1"/>
                </a:solidFill>
                <a:latin typeface="+mn-lt"/>
              </a:defRPr>
            </a:lvl3pPr>
            <a:lvl4pPr marL="1562100" indent="-228600" algn="l" rtl="0" eaLnBrk="0" fontAlgn="base" hangingPunct="0">
              <a:spcBef>
                <a:spcPct val="20000"/>
              </a:spcBef>
              <a:spcAft>
                <a:spcPct val="0"/>
              </a:spcAft>
              <a:buClr>
                <a:srgbClr val="FF3F00"/>
              </a:buClr>
              <a:buChar char="»"/>
              <a:defRPr sz="1800">
                <a:solidFill>
                  <a:schemeClr val="tx1"/>
                </a:solidFill>
                <a:latin typeface="+mn-lt"/>
              </a:defRPr>
            </a:lvl4pPr>
            <a:lvl5pPr marL="1981200" indent="-228600" algn="l" rtl="0" eaLnBrk="0" fontAlgn="base" hangingPunct="0">
              <a:spcBef>
                <a:spcPct val="20000"/>
              </a:spcBef>
              <a:spcAft>
                <a:spcPct val="0"/>
              </a:spcAft>
              <a:buClr>
                <a:srgbClr val="FF3F00"/>
              </a:buClr>
              <a:buChar char="»"/>
              <a:defRPr sz="1800">
                <a:solidFill>
                  <a:schemeClr val="tx1"/>
                </a:solidFill>
                <a:latin typeface="+mn-lt"/>
              </a:defRPr>
            </a:lvl5pPr>
            <a:lvl6pPr marL="2438400" indent="-228600" algn="l" rtl="0" eaLnBrk="0" fontAlgn="base" hangingPunct="0">
              <a:spcBef>
                <a:spcPct val="20000"/>
              </a:spcBef>
              <a:spcAft>
                <a:spcPct val="0"/>
              </a:spcAft>
              <a:buClr>
                <a:srgbClr val="FF3F00"/>
              </a:buClr>
              <a:defRPr sz="1800">
                <a:solidFill>
                  <a:schemeClr val="tx1"/>
                </a:solidFill>
                <a:latin typeface="+mn-lt"/>
              </a:defRPr>
            </a:lvl6pPr>
            <a:lvl7pPr marL="2895600" indent="-228600" algn="l" rtl="0" eaLnBrk="0" fontAlgn="base" hangingPunct="0">
              <a:spcBef>
                <a:spcPct val="20000"/>
              </a:spcBef>
              <a:spcAft>
                <a:spcPct val="0"/>
              </a:spcAft>
              <a:buClr>
                <a:srgbClr val="FF3F00"/>
              </a:buClr>
              <a:defRPr sz="1800">
                <a:solidFill>
                  <a:schemeClr val="tx1"/>
                </a:solidFill>
                <a:latin typeface="+mn-lt"/>
              </a:defRPr>
            </a:lvl7pPr>
            <a:lvl8pPr marL="3352800" indent="-228600" algn="l" rtl="0" eaLnBrk="0" fontAlgn="base" hangingPunct="0">
              <a:spcBef>
                <a:spcPct val="20000"/>
              </a:spcBef>
              <a:spcAft>
                <a:spcPct val="0"/>
              </a:spcAft>
              <a:buClr>
                <a:srgbClr val="FF3F00"/>
              </a:buClr>
              <a:defRPr sz="1800">
                <a:solidFill>
                  <a:schemeClr val="tx1"/>
                </a:solidFill>
                <a:latin typeface="+mn-lt"/>
              </a:defRPr>
            </a:lvl8pPr>
            <a:lvl9pPr marL="3810000" indent="-228600" algn="l" rtl="0" eaLnBrk="0" fontAlgn="base" hangingPunct="0">
              <a:spcBef>
                <a:spcPct val="20000"/>
              </a:spcBef>
              <a:spcAft>
                <a:spcPct val="0"/>
              </a:spcAft>
              <a:buClr>
                <a:srgbClr val="FF3F00"/>
              </a:buClr>
              <a:defRPr sz="1800">
                <a:solidFill>
                  <a:schemeClr val="tx1"/>
                </a:solidFill>
                <a:latin typeface="+mn-lt"/>
              </a:defRPr>
            </a:lvl9pPr>
          </a:lstStyle>
          <a:p>
            <a:pPr lvl="1"/>
            <a:r>
              <a:rPr lang="en-US" sz="2000" kern="0" dirty="0"/>
              <a:t>Creeping </a:t>
            </a:r>
            <a:r>
              <a:rPr lang="en-US" sz="2000" kern="0" dirty="0" err="1"/>
              <a:t>Bentgrass</a:t>
            </a:r>
            <a:endParaRPr lang="en-US" sz="2000" kern="0" dirty="0"/>
          </a:p>
          <a:p>
            <a:pPr lvl="1"/>
            <a:r>
              <a:rPr lang="en-US" sz="2000" kern="0" dirty="0"/>
              <a:t>Eggplant</a:t>
            </a:r>
          </a:p>
          <a:p>
            <a:pPr lvl="1"/>
            <a:r>
              <a:rPr lang="en-US" sz="2000" kern="0" dirty="0"/>
              <a:t>Melon</a:t>
            </a:r>
          </a:p>
          <a:p>
            <a:pPr lvl="1"/>
            <a:r>
              <a:rPr lang="en-US" sz="2000" kern="0" dirty="0"/>
              <a:t>Poplar</a:t>
            </a:r>
          </a:p>
          <a:p>
            <a:pPr lvl="1"/>
            <a:r>
              <a:rPr lang="en-US" sz="2000" kern="0" dirty="0"/>
              <a:t>Squash</a:t>
            </a:r>
          </a:p>
          <a:p>
            <a:pPr lvl="1"/>
            <a:r>
              <a:rPr lang="en-US" sz="2000" kern="0" dirty="0"/>
              <a:t>Tobacco</a:t>
            </a:r>
          </a:p>
        </p:txBody>
      </p:sp>
    </p:spTree>
    <p:extLst>
      <p:ext uri="{BB962C8B-B14F-4D97-AF65-F5344CB8AC3E}">
        <p14:creationId xmlns:p14="http://schemas.microsoft.com/office/powerpoint/2010/main" val="368496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5240ACC-226A-4D3F-B981-C7EE9EF4774E}"/>
              </a:ext>
            </a:extLst>
          </p:cNvPr>
          <p:cNvSpPr>
            <a:spLocks noGrp="1" noChangeArrowheads="1"/>
          </p:cNvSpPr>
          <p:nvPr>
            <p:ph type="title"/>
          </p:nvPr>
        </p:nvSpPr>
        <p:spPr bwMode="auto">
          <a:xfrm>
            <a:off x="2133600" y="457200"/>
            <a:ext cx="5780088"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Reasons to Test for Traits	</a:t>
            </a:r>
          </a:p>
        </p:txBody>
      </p:sp>
      <p:sp>
        <p:nvSpPr>
          <p:cNvPr id="8195" name="Rectangle 3">
            <a:extLst>
              <a:ext uri="{FF2B5EF4-FFF2-40B4-BE49-F238E27FC236}">
                <a16:creationId xmlns:a16="http://schemas.microsoft.com/office/drawing/2014/main" id="{832E2832-C8BA-42AC-886B-8B1EB6824E46}"/>
              </a:ext>
            </a:extLst>
          </p:cNvPr>
          <p:cNvSpPr>
            <a:spLocks noGrp="1" noChangeArrowheads="1"/>
          </p:cNvSpPr>
          <p:nvPr>
            <p:ph type="body" idx="1"/>
          </p:nvPr>
        </p:nvSpPr>
        <p:spPr bwMode="auto">
          <a:xfrm>
            <a:off x="1600200" y="1600200"/>
            <a:ext cx="67818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anose="05000000000000000000" pitchFamily="2" charset="2"/>
              <a:buChar char="§"/>
            </a:pPr>
            <a:r>
              <a:rPr lang="en-US" altLang="en-US" sz="2800" dirty="0"/>
              <a:t>Determine genetic purity level of trait/event present- quality assurance</a:t>
            </a:r>
          </a:p>
          <a:p>
            <a:pPr>
              <a:buFont typeface="Wingdings" panose="05000000000000000000" pitchFamily="2" charset="2"/>
              <a:buChar char="§"/>
            </a:pPr>
            <a:r>
              <a:rPr lang="en-US" altLang="en-US" sz="2800" dirty="0"/>
              <a:t>Determine contamination level (adventitious presence)</a:t>
            </a:r>
          </a:p>
          <a:p>
            <a:pPr>
              <a:buFont typeface="Wingdings" panose="05000000000000000000" pitchFamily="2" charset="2"/>
              <a:buChar char="§"/>
            </a:pPr>
            <a:r>
              <a:rPr lang="en-US" altLang="en-US" sz="2800" dirty="0"/>
              <a:t>Trait provider requires</a:t>
            </a:r>
          </a:p>
          <a:p>
            <a:pPr>
              <a:buFont typeface="Wingdings" panose="05000000000000000000" pitchFamily="2" charset="2"/>
              <a:buChar char="§"/>
            </a:pPr>
            <a:r>
              <a:rPr lang="en-US" altLang="en-US" sz="2800" dirty="0"/>
              <a:t>Required by customer</a:t>
            </a:r>
          </a:p>
        </p:txBody>
      </p:sp>
    </p:spTree>
    <p:extLst>
      <p:ext uri="{BB962C8B-B14F-4D97-AF65-F5344CB8AC3E}">
        <p14:creationId xmlns:p14="http://schemas.microsoft.com/office/powerpoint/2010/main" val="32397668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7/20/2007 1:10:52 PM&quot;&gt;&lt;Slide id=&quot;256&quot; dur=&quot;1.641&quot;/&gt;&lt;Slide id=&quot;257&quot; dur=&quot;1.438&quot;/&gt;&lt;Slide id=&quot;258&quot; dur=&quot;24.375&quot;/&gt;&lt;Slide id=&quot;260&quot; dur=&quot;19.937&quot;/&gt;&lt;Slide id=&quot;261&quot; dur=&quot;2.797&quot;/&gt;&lt;Slide id=&quot;259&quot; dur=&quot;5&quot;/&gt;&lt;Slide id=&quot;262&quot; dur=&quot;6.734&quot;/&gt;&lt;Slide id=&quot;263&quot; dur=&quot;4.891&quot;/&gt;&lt;Slide id=&quot;264&quot; dur=&quot;3.547&quot;/&gt;&lt;Slide id=&quot;265&quot; dur=&quot;2.297&quot;/&gt;&lt;/Timings&gt;&lt;/WMTools&gt;"/>
</p:tagLst>
</file>

<file path=ppt/theme/theme1.xml><?xml version="1.0" encoding="utf-8"?>
<a:theme xmlns:a="http://schemas.openxmlformats.org/drawingml/2006/main" name="SGS Powerpoint Template">
  <a:themeElements>
    <a:clrScheme name="SGS Powerpoint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GS Powerpoin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SGS Powerpoint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GS Powerpoint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GS Powerpoint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GS Powerpoint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GS Powerpoint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GS Powerpoint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GS Powerpoint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SGS Powerpoint Template</Template>
  <TotalTime>5511</TotalTime>
  <Words>2154</Words>
  <Application>Microsoft Office PowerPoint</Application>
  <PresentationFormat>On-screen Show (4:3)</PresentationFormat>
  <Paragraphs>400</Paragraphs>
  <Slides>60</Slides>
  <Notes>4</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SGS Powerpoint Template</vt:lpstr>
      <vt:lpstr>Transgenic Traits</vt:lpstr>
      <vt:lpstr>Seeds – Trait Delivery </vt:lpstr>
      <vt:lpstr>From DNA to Trait</vt:lpstr>
      <vt:lpstr>Transgenic Events</vt:lpstr>
      <vt:lpstr>Trait Test Definitions</vt:lpstr>
      <vt:lpstr>Traits Types </vt:lpstr>
      <vt:lpstr>Traits Types  page 2</vt:lpstr>
      <vt:lpstr>Biotech Crops (495 Events)</vt:lpstr>
      <vt:lpstr>Reasons to Test for Traits </vt:lpstr>
      <vt:lpstr>Testing Methods</vt:lpstr>
      <vt:lpstr>Method Parameters</vt:lpstr>
      <vt:lpstr>Use a Valid Method</vt:lpstr>
      <vt:lpstr>Obtaining the Sample</vt:lpstr>
      <vt:lpstr>Use of a Good Control Sample </vt:lpstr>
      <vt:lpstr>Use of Control Samples</vt:lpstr>
      <vt:lpstr>Herbicide Bioassay Positive and Negative Check Seeds</vt:lpstr>
      <vt:lpstr>Bioassay Terms</vt:lpstr>
      <vt:lpstr>Why Perform a Bioassay?</vt:lpstr>
      <vt:lpstr>Herbicides with Tolerant Crops</vt:lpstr>
      <vt:lpstr>  The Herbicide Solution</vt:lpstr>
      <vt:lpstr>Herbicide Concentration Roundup Ultra® 41%</vt:lpstr>
      <vt:lpstr>Herbicide Testing Methods</vt:lpstr>
      <vt:lpstr>Tray Bioassay Tests Corn and Soybean LL, GT, STS, CL,  Dicamba, 2,4 D </vt:lpstr>
      <vt:lpstr>Substrate Imbibition Method </vt:lpstr>
      <vt:lpstr>Herbicide Watering Table</vt:lpstr>
      <vt:lpstr>Soybean Herbicide Bioassay Tests</vt:lpstr>
      <vt:lpstr>Soybean Herbicide Bioassays: Glyphosate Sulfonylurea Tolerant Soybean</vt:lpstr>
      <vt:lpstr>Glyphosate Soybeans</vt:lpstr>
      <vt:lpstr>Glyphosate Soybean Herbicide Trait Bioassay Method</vt:lpstr>
      <vt:lpstr>Positive and Negative  Check Seeds</vt:lpstr>
      <vt:lpstr>Evaluate on Seventh Test Day</vt:lpstr>
      <vt:lpstr>Soybean Germination</vt:lpstr>
      <vt:lpstr>Seedling Classification</vt:lpstr>
      <vt:lpstr>Evaluating Herbicide Trait Tests</vt:lpstr>
      <vt:lpstr>Evaluating Herbicide Trait Tests</vt:lpstr>
      <vt:lpstr>Negative Check Seedlings Expressing Non-Tolerant Symptoms</vt:lpstr>
      <vt:lpstr>Glyphosate Soybean Germination</vt:lpstr>
      <vt:lpstr>Glyphosate Soybean Germination</vt:lpstr>
      <vt:lpstr>STS Herbicide (Sulfonylurea Tolerant Soybean)</vt:lpstr>
      <vt:lpstr>Sulfonylurea Tolerant Soybean (STS)</vt:lpstr>
      <vt:lpstr>Sulfonylurea Tolerant Soybean Procedure</vt:lpstr>
      <vt:lpstr>STS Soybean Germination</vt:lpstr>
      <vt:lpstr>PowerPoint Presentation</vt:lpstr>
      <vt:lpstr>Glufosinate  Soybeans</vt:lpstr>
      <vt:lpstr>Glufosinate Soybeans Bioassay Rolled towel method</vt:lpstr>
      <vt:lpstr>Dicamba Soybeans Bioassay</vt:lpstr>
      <vt:lpstr>2,4 D Soybeans Bioassay</vt:lpstr>
      <vt:lpstr>Corn Herbicide Bioassay Tests</vt:lpstr>
      <vt:lpstr>PowerPoint Presentation</vt:lpstr>
      <vt:lpstr> Tolerant and Non-Tolerant Glyphosate Seedlings</vt:lpstr>
      <vt:lpstr> Tolerant and Non-Tolerant Glyphosate Seedlings</vt:lpstr>
      <vt:lpstr>Glufosinate</vt:lpstr>
      <vt:lpstr>Non-Tolerant Glufosinate Corn (96%)</vt:lpstr>
      <vt:lpstr> Tolerant and Non-Tolerant Glufosinate Seedlings Sprayover</vt:lpstr>
      <vt:lpstr>Clearfield Bioassay </vt:lpstr>
      <vt:lpstr>Tolerant and Non-Tolerant Clearfield Seedlings Corn (97%)</vt:lpstr>
      <vt:lpstr>Tolerant and Non-Tolerant Clearfield Seedlings Rice</vt:lpstr>
      <vt:lpstr> Failing sample  (less than required for sale)</vt:lpstr>
      <vt:lpstr>References </vt:lpstr>
      <vt:lpstr>Thank you!</vt:lpstr>
    </vt:vector>
  </TitlesOfParts>
  <Company>Mid-West Seed Services,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camillek</dc:creator>
  <cp:lastModifiedBy>Molly Richeson</cp:lastModifiedBy>
  <cp:revision>312</cp:revision>
  <cp:lastPrinted>2021-11-30T23:18:47Z</cp:lastPrinted>
  <dcterms:created xsi:type="dcterms:W3CDTF">2007-08-16T20:18:53Z</dcterms:created>
  <dcterms:modified xsi:type="dcterms:W3CDTF">2025-02-14T23:25:26Z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ndo10Write">
    <vt:lpwstr/>
  </property>
</Properties>
</file>