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4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6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0017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1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5806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73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3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1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7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3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0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4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6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8408E-61FB-4AA7-9473-6DCF6EF7F11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E25D62-CD1D-4CC4-B152-9C006CA3B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5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A154-621F-4970-BC7E-8768006C5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PCR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8C853-673B-48B1-BA49-DB5A3C836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Laura Bohnker</a:t>
            </a:r>
          </a:p>
          <a:p>
            <a:r>
              <a:rPr lang="en-US" dirty="0"/>
              <a:t>Eurofins </a:t>
            </a:r>
            <a:r>
              <a:rPr lang="en-US" dirty="0" err="1"/>
              <a:t>BioDiagnostics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064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D8333-2904-47F1-91F0-B6E94B80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Quantitative PCR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D9ADD-2CCC-478A-AE87-AD9147026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50" y="2140507"/>
            <a:ext cx="3448099" cy="3590442"/>
          </a:xfrm>
        </p:spPr>
        <p:txBody>
          <a:bodyPr>
            <a:normAutofit/>
          </a:bodyPr>
          <a:lstStyle/>
          <a:p>
            <a:r>
              <a:rPr lang="en-US" dirty="0"/>
              <a:t>Real-time machines to measure the exponential amplification</a:t>
            </a:r>
          </a:p>
          <a:p>
            <a:pPr lvl="1"/>
            <a:r>
              <a:rPr lang="en-US" dirty="0"/>
              <a:t>Uses a target-specific fluorescent probe</a:t>
            </a:r>
          </a:p>
          <a:p>
            <a:r>
              <a:rPr lang="en-US" dirty="0"/>
              <a:t>Relative target quantities are measured against a standard curve</a:t>
            </a:r>
          </a:p>
          <a:p>
            <a:endParaRPr lang="en-US" dirty="0"/>
          </a:p>
        </p:txBody>
      </p:sp>
      <p:pic>
        <p:nvPicPr>
          <p:cNvPr id="4098" name="Picture 2" descr="Quantitative Real-Time PCR">
            <a:extLst>
              <a:ext uri="{FF2B5EF4-FFF2-40B4-BE49-F238E27FC236}">
                <a16:creationId xmlns:a16="http://schemas.microsoft.com/office/drawing/2014/main" id="{2911A022-7BFF-4687-92A6-FCF3FAB44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49" y="1812670"/>
            <a:ext cx="5365716" cy="359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2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3256B-3B06-4BCD-962B-6CAF2ADA9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Droplet PCR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9A386-98A9-415E-BB23-13B7D7A0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523" y="1467762"/>
            <a:ext cx="2349475" cy="4200837"/>
          </a:xfrm>
        </p:spPr>
        <p:txBody>
          <a:bodyPr/>
          <a:lstStyle/>
          <a:p>
            <a:r>
              <a:rPr lang="en-US" dirty="0"/>
              <a:t>Micro reactions using endpoint detection quantitative </a:t>
            </a:r>
          </a:p>
        </p:txBody>
      </p:sp>
      <p:pic>
        <p:nvPicPr>
          <p:cNvPr id="1026" name="Picture 2" descr="Droplet Digital PCR | Iowa Institute of Human Genetics">
            <a:extLst>
              <a:ext uri="{FF2B5EF4-FFF2-40B4-BE49-F238E27FC236}">
                <a16:creationId xmlns:a16="http://schemas.microsoft.com/office/drawing/2014/main" id="{2728DE3F-D24D-4733-B5B9-AEDE8C947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49" y="1930400"/>
            <a:ext cx="5892627" cy="401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029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DB46-70B7-4065-B821-A27A41B8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Reverse-Transcriptase PCR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8505A-7F46-4D44-B8E5-A5D2DC09D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2654589" cy="3814326"/>
          </a:xfrm>
        </p:spPr>
        <p:txBody>
          <a:bodyPr/>
          <a:lstStyle/>
          <a:p>
            <a:r>
              <a:rPr lang="en-US" dirty="0"/>
              <a:t>Adds a reverse transcriptase enzyme</a:t>
            </a:r>
          </a:p>
        </p:txBody>
      </p:sp>
      <p:pic>
        <p:nvPicPr>
          <p:cNvPr id="4" name="Picture 2" descr="BlazeTaq™ One-Step SYBR Green RT-qPCR Kit | Genecopoeia">
            <a:extLst>
              <a:ext uri="{FF2B5EF4-FFF2-40B4-BE49-F238E27FC236}">
                <a16:creationId xmlns:a16="http://schemas.microsoft.com/office/drawing/2014/main" id="{860771D2-592F-4D7D-B9BE-0CB720D01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559" y="1270000"/>
            <a:ext cx="7288955" cy="373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380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C614-B053-432C-9E38-2FABDEFEC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Testing PCR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6B45E-5F82-4446-AA98-ACE76ADA5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(adventitious presence) testing	</a:t>
            </a:r>
          </a:p>
          <a:p>
            <a:pPr lvl="1"/>
            <a:r>
              <a:rPr lang="en-US" dirty="0"/>
              <a:t>Endpoint or qPCR</a:t>
            </a:r>
          </a:p>
          <a:p>
            <a:pPr lvl="1"/>
            <a:r>
              <a:rPr lang="en-US" dirty="0"/>
              <a:t>Identifying traits that should not be present</a:t>
            </a:r>
          </a:p>
          <a:p>
            <a:r>
              <a:rPr lang="en-US" dirty="0"/>
              <a:t>Zygosity testing </a:t>
            </a:r>
          </a:p>
          <a:p>
            <a:r>
              <a:rPr lang="en-US" dirty="0"/>
              <a:t>Trait confirmation</a:t>
            </a:r>
          </a:p>
          <a:p>
            <a:r>
              <a:rPr lang="en-US" dirty="0"/>
              <a:t>SNP (Single nucleotide polymorphisms</a:t>
            </a:r>
          </a:p>
          <a:p>
            <a:pPr lvl="1"/>
            <a:r>
              <a:rPr lang="en-US" dirty="0"/>
              <a:t>Functional trait</a:t>
            </a:r>
          </a:p>
          <a:p>
            <a:pPr lvl="1"/>
            <a:r>
              <a:rPr lang="en-US" dirty="0"/>
              <a:t>Genetic markers</a:t>
            </a:r>
          </a:p>
        </p:txBody>
      </p:sp>
    </p:spTree>
    <p:extLst>
      <p:ext uri="{BB962C8B-B14F-4D97-AF65-F5344CB8AC3E}">
        <p14:creationId xmlns:p14="http://schemas.microsoft.com/office/powerpoint/2010/main" val="3143328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56CA0-2010-4468-9D25-31C22323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616E9-C493-4D1F-ADA2-02A39ECE2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0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C2EF-8E60-4E96-85AF-D7CB8204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B0272-AAE2-4304-A095-D32C4460E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PCR work</a:t>
            </a:r>
          </a:p>
          <a:p>
            <a:r>
              <a:rPr lang="en-US" dirty="0"/>
              <a:t>Why it is used</a:t>
            </a:r>
          </a:p>
          <a:p>
            <a:r>
              <a:rPr lang="en-US" dirty="0"/>
              <a:t>How it is used in seed testing? 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9224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C13A1-DCC1-43C7-9A1C-C8A49758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E49CB-590D-4E40-A965-16CDEAD8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PCR</a:t>
            </a:r>
            <a:r>
              <a:rPr lang="en-US" sz="1800" dirty="0">
                <a:solidFill>
                  <a:schemeClr val="tx1"/>
                </a:solidFill>
              </a:rPr>
              <a:t> – Polymerase Chain Reaction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Genomic (Template) DNA </a:t>
            </a:r>
            <a:r>
              <a:rPr lang="en-US" sz="1800" dirty="0">
                <a:solidFill>
                  <a:schemeClr val="tx1"/>
                </a:solidFill>
              </a:rPr>
              <a:t>– DNA isolated from sample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Primer</a:t>
            </a:r>
            <a:r>
              <a:rPr lang="en-US" sz="1800" dirty="0">
                <a:solidFill>
                  <a:schemeClr val="tx1"/>
                </a:solidFill>
              </a:rPr>
              <a:t> – Short strands (20-25 bp) of single stranded DNA used to target specific DNA sequences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Probe</a:t>
            </a:r>
            <a:r>
              <a:rPr lang="en-US" sz="1800" dirty="0">
                <a:solidFill>
                  <a:schemeClr val="tx1"/>
                </a:solidFill>
              </a:rPr>
              <a:t> – Short strand (20-25 bp) with fluorescent dye on one end that sits in between primers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Oligos</a:t>
            </a:r>
            <a:r>
              <a:rPr lang="en-US" sz="1800" dirty="0">
                <a:solidFill>
                  <a:schemeClr val="tx1"/>
                </a:solidFill>
              </a:rPr>
              <a:t> – Collective name for primers and probe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dNTP’s</a:t>
            </a:r>
            <a:r>
              <a:rPr lang="en-US" sz="1800" dirty="0">
                <a:solidFill>
                  <a:schemeClr val="tx1"/>
                </a:solidFill>
              </a:rPr>
              <a:t> – Nucleotides (A,T,C,G) added to allow for DNA extension during PCR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Taq Polymerase </a:t>
            </a:r>
            <a:r>
              <a:rPr lang="en-US" sz="1800" dirty="0">
                <a:solidFill>
                  <a:schemeClr val="tx1"/>
                </a:solidFill>
              </a:rPr>
              <a:t>– Enzyme responsible for DNA extension in PCR</a:t>
            </a: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977900" indent="-514350" algn="l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u="sng" dirty="0">
                <a:solidFill>
                  <a:schemeClr val="tx1"/>
                </a:solidFill>
              </a:rPr>
              <a:t>Amplification</a:t>
            </a:r>
            <a:r>
              <a:rPr lang="en-US" sz="1800" dirty="0">
                <a:solidFill>
                  <a:schemeClr val="tx1"/>
                </a:solidFill>
              </a:rPr>
              <a:t> – Process of making copies of a target DNA segment during PCR (amplicon)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12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292B1-B845-40B3-BAF2-4C6D54B7C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goes into a PCR reaction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D7B3-1AAB-428F-ADC4-91FB740C8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148" y="2673943"/>
            <a:ext cx="2608126" cy="3729848"/>
          </a:xfrm>
        </p:spPr>
        <p:txBody>
          <a:bodyPr/>
          <a:lstStyle/>
          <a:p>
            <a:r>
              <a:rPr lang="en-US" dirty="0"/>
              <a:t>DNA template</a:t>
            </a:r>
          </a:p>
          <a:p>
            <a:r>
              <a:rPr lang="en-US" dirty="0"/>
              <a:t>Primers/probe</a:t>
            </a:r>
          </a:p>
          <a:p>
            <a:r>
              <a:rPr lang="en-US" dirty="0"/>
              <a:t>DNA polymerase</a:t>
            </a:r>
          </a:p>
          <a:p>
            <a:r>
              <a:rPr lang="en-US" dirty="0"/>
              <a:t>dNTPs</a:t>
            </a:r>
          </a:p>
          <a:p>
            <a:r>
              <a:rPr lang="en-US" dirty="0"/>
              <a:t>Buffer/Cofactors</a:t>
            </a:r>
          </a:p>
          <a:p>
            <a:r>
              <a:rPr lang="en-US" dirty="0"/>
              <a:t>Or </a:t>
            </a:r>
            <a:r>
              <a:rPr lang="en-US" dirty="0" err="1"/>
              <a:t>mastermix</a:t>
            </a:r>
            <a:r>
              <a:rPr lang="en-US" dirty="0"/>
              <a:t> which is DNA polymerase, </a:t>
            </a:r>
            <a:r>
              <a:rPr lang="en-US" dirty="0" err="1"/>
              <a:t>dNTPS</a:t>
            </a:r>
            <a:r>
              <a:rPr lang="en-US" dirty="0"/>
              <a:t>, and buffer</a:t>
            </a:r>
          </a:p>
          <a:p>
            <a:endParaRPr lang="en-US" dirty="0"/>
          </a:p>
        </p:txBody>
      </p:sp>
      <p:pic>
        <p:nvPicPr>
          <p:cNvPr id="2050" name="Picture 2" descr="TAQ Polymerase: What Is It &amp; What Does It Do?">
            <a:extLst>
              <a:ext uri="{FF2B5EF4-FFF2-40B4-BE49-F238E27FC236}">
                <a16:creationId xmlns:a16="http://schemas.microsoft.com/office/drawing/2014/main" id="{E59F7ACF-DF12-4480-9E62-06DF80F7F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239" y="1508716"/>
            <a:ext cx="4629150" cy="486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58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BDA9-C38F-407B-ADDA-7352C006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PCR work?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6DA4654-5980-473D-984D-E57C01A29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292" y="1282303"/>
            <a:ext cx="8234710" cy="429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4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26BD-4EEC-4D85-9835-C8092017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sequence amplification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7B8F2-10F6-4817-B0EA-576A1F317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190" y="2008190"/>
            <a:ext cx="1865311" cy="3793644"/>
          </a:xfrm>
        </p:spPr>
        <p:txBody>
          <a:bodyPr/>
          <a:lstStyle/>
          <a:p>
            <a:r>
              <a:rPr lang="en-US" dirty="0"/>
              <a:t>Each full cycle doubles the target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 descr="8: PCR exponential emplification. 30 cycles of PCR yield an amplification factor of &gt; 10 9 ">
            <a:extLst>
              <a:ext uri="{FF2B5EF4-FFF2-40B4-BE49-F238E27FC236}">
                <a16:creationId xmlns:a16="http://schemas.microsoft.com/office/drawing/2014/main" id="{18B5F3B0-B5E4-43B4-B908-73C8127BD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3AAE6223-2BD1-4F50-AC1E-7197F60ED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862" y="1378597"/>
            <a:ext cx="4956788" cy="505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55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09AA-4B44-4EB9-A60F-5A195C4BF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3D17F-7743-4E30-83B2-44854364C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COVID</a:t>
            </a:r>
          </a:p>
          <a:p>
            <a:r>
              <a:rPr lang="en-US" dirty="0"/>
              <a:t>Human Genome Project</a:t>
            </a:r>
          </a:p>
          <a:p>
            <a:r>
              <a:rPr lang="en-US" dirty="0"/>
              <a:t>Diagnose diseases</a:t>
            </a:r>
          </a:p>
          <a:p>
            <a:r>
              <a:rPr lang="en-US" dirty="0"/>
              <a:t>Forensic testing </a:t>
            </a:r>
          </a:p>
        </p:txBody>
      </p:sp>
    </p:spTree>
    <p:extLst>
      <p:ext uri="{BB962C8B-B14F-4D97-AF65-F5344CB8AC3E}">
        <p14:creationId xmlns:p14="http://schemas.microsoft.com/office/powerpoint/2010/main" val="371232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A605E-094A-48F4-97EC-A062035BE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all PCR is the same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DFCB6-D6FA-4023-A32D-4A8A49B5A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Endpoint</a:t>
            </a:r>
          </a:p>
          <a:p>
            <a:r>
              <a:rPr lang="en-US" dirty="0"/>
              <a:t>Quantitative</a:t>
            </a:r>
          </a:p>
          <a:p>
            <a:r>
              <a:rPr lang="en-US" dirty="0"/>
              <a:t>Digital Droplet PCR</a:t>
            </a:r>
          </a:p>
          <a:p>
            <a:r>
              <a:rPr lang="en-US" dirty="0"/>
              <a:t>Reverse-Transcriptase PCR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C7EF5-78D4-4B65-9F8A-491A31FC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Endpoint PCR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8AA6-1263-497A-8479-E2CF633B6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31" y="1735288"/>
            <a:ext cx="2778247" cy="3580992"/>
          </a:xfrm>
        </p:spPr>
        <p:txBody>
          <a:bodyPr/>
          <a:lstStyle/>
          <a:p>
            <a:r>
              <a:rPr lang="en-US" dirty="0"/>
              <a:t>Qualitative presence/ absence</a:t>
            </a:r>
          </a:p>
          <a:p>
            <a:r>
              <a:rPr lang="en-US" dirty="0"/>
              <a:t>Simple and cost effective</a:t>
            </a:r>
          </a:p>
          <a:p>
            <a:r>
              <a:rPr lang="en-US" dirty="0"/>
              <a:t>Lower cost of machine and operational cost</a:t>
            </a:r>
          </a:p>
        </p:txBody>
      </p:sp>
      <p:pic>
        <p:nvPicPr>
          <p:cNvPr id="3074" name="Picture 2" descr="ALT ITEM: 31533 | Veriti 96-Well Thermal Cycler, Model 9902">
            <a:extLst>
              <a:ext uri="{FF2B5EF4-FFF2-40B4-BE49-F238E27FC236}">
                <a16:creationId xmlns:a16="http://schemas.microsoft.com/office/drawing/2014/main" id="{1D7482C5-D753-4214-B6DB-9B49B24BA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526" y="1017046"/>
            <a:ext cx="5017476" cy="501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0382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289</Words>
  <Application>Microsoft Office PowerPoint</Application>
  <PresentationFormat>Widescreen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Intro to PCR</vt:lpstr>
      <vt:lpstr>Agenda</vt:lpstr>
      <vt:lpstr>PCR Terms</vt:lpstr>
      <vt:lpstr>What goes into a PCR reaction</vt:lpstr>
      <vt:lpstr>How does PCR work? </vt:lpstr>
      <vt:lpstr>Exponential sequence amplification</vt:lpstr>
      <vt:lpstr>PCR testing</vt:lpstr>
      <vt:lpstr>Not all PCR is the same </vt:lpstr>
      <vt:lpstr>Endpoint PCR</vt:lpstr>
      <vt:lpstr>Quantitative PCR </vt:lpstr>
      <vt:lpstr>Digital Droplet PCR</vt:lpstr>
      <vt:lpstr>Reverse-Transcriptase PCR</vt:lpstr>
      <vt:lpstr>Seed Testing PCR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PCR</dc:title>
  <dc:creator>Laura Bohnker</dc:creator>
  <cp:lastModifiedBy>Laura Bohnker</cp:lastModifiedBy>
  <cp:revision>13</cp:revision>
  <dcterms:created xsi:type="dcterms:W3CDTF">2024-02-06T16:06:14Z</dcterms:created>
  <dcterms:modified xsi:type="dcterms:W3CDTF">2024-02-14T01:55:18Z</dcterms:modified>
</cp:coreProperties>
</file>