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29"/>
  </p:notesMasterIdLst>
  <p:handoutMasterIdLst>
    <p:handoutMasterId r:id="rId30"/>
  </p:handoutMasterIdLst>
  <p:sldIdLst>
    <p:sldId id="256" r:id="rId2"/>
    <p:sldId id="257" r:id="rId3"/>
    <p:sldId id="259" r:id="rId4"/>
    <p:sldId id="260" r:id="rId5"/>
    <p:sldId id="261" r:id="rId6"/>
    <p:sldId id="262" r:id="rId7"/>
    <p:sldId id="263" r:id="rId8"/>
    <p:sldId id="264" r:id="rId9"/>
    <p:sldId id="265" r:id="rId10"/>
    <p:sldId id="285" r:id="rId11"/>
    <p:sldId id="266" r:id="rId12"/>
    <p:sldId id="267" r:id="rId13"/>
    <p:sldId id="268" r:id="rId14"/>
    <p:sldId id="269" r:id="rId15"/>
    <p:sldId id="270" r:id="rId16"/>
    <p:sldId id="271" r:id="rId17"/>
    <p:sldId id="277" r:id="rId18"/>
    <p:sldId id="279" r:id="rId19"/>
    <p:sldId id="278" r:id="rId20"/>
    <p:sldId id="280" r:id="rId21"/>
    <p:sldId id="281" r:id="rId22"/>
    <p:sldId id="273" r:id="rId23"/>
    <p:sldId id="282" r:id="rId24"/>
    <p:sldId id="275" r:id="rId25"/>
    <p:sldId id="283" r:id="rId26"/>
    <p:sldId id="284" r:id="rId27"/>
    <p:sldId id="276" r:id="rId28"/>
  </p:sldIdLst>
  <p:sldSz cx="9906000" cy="6858000" type="A4"/>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coolican" initials="jc" lastIdx="4" clrIdx="0">
    <p:extLst>
      <p:ext uri="{19B8F6BF-5375-455C-9EA6-DF929625EA0E}">
        <p15:presenceInfo xmlns:p15="http://schemas.microsoft.com/office/powerpoint/2012/main" userId="john coolican" providerId="None"/>
      </p:ext>
    </p:extLst>
  </p:cmAuthor>
  <p:cmAuthor id="2" name="Carlos Brodit" initials="CB" lastIdx="0" clrIdx="1">
    <p:extLst>
      <p:ext uri="{19B8F6BF-5375-455C-9EA6-DF929625EA0E}">
        <p15:presenceInfo xmlns:p15="http://schemas.microsoft.com/office/powerpoint/2012/main" userId="Carlos Brod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2847" autoAdjust="0"/>
  </p:normalViewPr>
  <p:slideViewPr>
    <p:cSldViewPr snapToGrid="0">
      <p:cViewPr varScale="1">
        <p:scale>
          <a:sx n="114" d="100"/>
          <a:sy n="114" d="100"/>
        </p:scale>
        <p:origin x="123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80" d="100"/>
          <a:sy n="80" d="100"/>
        </p:scale>
        <p:origin x="2352" y="-9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B497E5FD-5E96-459E-A923-0240D7F4143A}" type="datetimeFigureOut">
              <a:rPr lang="en-US" smtClean="0">
                <a:latin typeface="Arial" panose="020B0604020202020204" pitchFamily="34" charset="0"/>
                <a:cs typeface="Arial" panose="020B0604020202020204" pitchFamily="34" charset="0"/>
              </a:rPr>
              <a:t>3/4/2022</a:t>
            </a:fld>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B92C5373-9052-4AE1-B0F9-7847CFDA3DEF}"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341280"/>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solidFill>
                  <a:schemeClr val="tx1"/>
                </a:solidFill>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solidFill>
                  <a:schemeClr val="tx1"/>
                </a:solidFill>
                <a:latin typeface="Arial" panose="020B0604020202020204" pitchFamily="34" charset="0"/>
                <a:cs typeface="Arial" panose="020B0604020202020204" pitchFamily="34" charset="0"/>
              </a:defRPr>
            </a:lvl1pPr>
          </a:lstStyle>
          <a:p>
            <a:fld id="{68BB6147-EB0F-4C96-86CE-8FE36A91F812}" type="datetimeFigureOut">
              <a:rPr lang="en-US" smtClean="0"/>
              <a:pPr/>
              <a:t>3/2/2022</a:t>
            </a:fld>
            <a:endParaRPr lang="en-US" dirty="0"/>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solidFill>
                  <a:schemeClr val="tx1"/>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solidFill>
                  <a:schemeClr val="tx1"/>
                </a:solidFill>
                <a:latin typeface="Arial" panose="020B0604020202020204" pitchFamily="34" charset="0"/>
                <a:cs typeface="Arial" panose="020B0604020202020204" pitchFamily="34" charset="0"/>
              </a:defRPr>
            </a:lvl1pPr>
          </a:lstStyle>
          <a:p>
            <a:fld id="{A07857B9-CB3F-49D1-B8EA-D475ABCD4333}" type="slidenum">
              <a:rPr lang="en-US" smtClean="0"/>
              <a:pPr/>
              <a:t>‹#›</a:t>
            </a:fld>
            <a:endParaRPr lang="en-US" dirty="0"/>
          </a:p>
        </p:txBody>
      </p:sp>
    </p:spTree>
    <p:extLst>
      <p:ext uri="{BB962C8B-B14F-4D97-AF65-F5344CB8AC3E}">
        <p14:creationId xmlns:p14="http://schemas.microsoft.com/office/powerpoint/2010/main" val="3233742567"/>
      </p:ext>
    </p:extLst>
  </p:cSld>
  <p:clrMap bg1="dk1" tx1="lt1" bg2="dk2" tx2="lt2" accent1="accent1" accent2="accent2" accent3="accent3" accent4="accent4" accent5="accent5" accent6="accent6" hlink="hlink" folHlink="folHlink"/>
  <p:notesStyle>
    <a:lvl1pPr marL="171450" indent="-171450" algn="l" defTabSz="914400" rtl="0" eaLnBrk="1" latinLnBrk="0" hangingPunct="1">
      <a:buClr>
        <a:schemeClr val="tx1"/>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360000" indent="-171450" algn="l" defTabSz="914400" rtl="0" eaLnBrk="1" latinLnBrk="0" hangingPunct="1">
      <a:spcBef>
        <a:spcPts val="0"/>
      </a:spcBef>
      <a:buClr>
        <a:schemeClr val="tx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720000" algn="l" defTabSz="914400" rtl="0" eaLnBrk="1" latinLnBrk="0" hangingPunct="1">
      <a:buClr>
        <a:schemeClr val="tx1"/>
      </a:buClr>
      <a:defRPr sz="1200" kern="1200">
        <a:solidFill>
          <a:schemeClr val="tx1"/>
        </a:solidFill>
        <a:latin typeface="Arial" panose="020B0604020202020204" pitchFamily="34" charset="0"/>
        <a:ea typeface="+mn-ea"/>
        <a:cs typeface="Arial" panose="020B0604020202020204" pitchFamily="34" charset="0"/>
      </a:defRPr>
    </a:lvl3pPr>
    <a:lvl4pPr marL="1080000" algn="l" defTabSz="914400" rtl="0" eaLnBrk="1" latinLnBrk="0" hangingPunct="1">
      <a:buClr>
        <a:schemeClr val="tx1"/>
      </a:buClr>
      <a:defRPr sz="1200" kern="1200">
        <a:solidFill>
          <a:schemeClr val="tx1"/>
        </a:solidFill>
        <a:latin typeface="Arial" panose="020B0604020202020204" pitchFamily="34" charset="0"/>
        <a:ea typeface="+mn-ea"/>
        <a:cs typeface="Arial" panose="020B0604020202020204" pitchFamily="34" charset="0"/>
      </a:defRPr>
    </a:lvl4pPr>
    <a:lvl5pPr marL="1440000" algn="l" defTabSz="914400" rtl="0" eaLnBrk="1" latinLnBrk="0" hangingPunct="1">
      <a:buClr>
        <a:schemeClr val="tx1"/>
      </a:buCl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7857B9-CB3F-49D1-B8EA-D475ABCD4333}" type="slidenum">
              <a:rPr lang="en-US" smtClean="0"/>
              <a:pPr/>
              <a:t>1</a:t>
            </a:fld>
            <a:endParaRPr lang="en-US" dirty="0"/>
          </a:p>
        </p:txBody>
      </p:sp>
    </p:spTree>
    <p:extLst>
      <p:ext uri="{BB962C8B-B14F-4D97-AF65-F5344CB8AC3E}">
        <p14:creationId xmlns:p14="http://schemas.microsoft.com/office/powerpoint/2010/main" val="183771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A07857B9-CB3F-49D1-B8EA-D475ABCD4333}" type="slidenum">
              <a:rPr lang="en-US" smtClean="0"/>
              <a:t>2</a:t>
            </a:fld>
            <a:endParaRPr lang="en-US" dirty="0"/>
          </a:p>
        </p:txBody>
      </p:sp>
    </p:spTree>
    <p:extLst>
      <p:ext uri="{BB962C8B-B14F-4D97-AF65-F5344CB8AC3E}">
        <p14:creationId xmlns:p14="http://schemas.microsoft.com/office/powerpoint/2010/main" val="4153495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50914" name="Picture 2"/>
          <p:cNvPicPr>
            <a:picLocks noChangeAspect="1" noChangeArrowheads="1"/>
          </p:cNvPicPr>
          <p:nvPr/>
        </p:nvPicPr>
        <p:blipFill>
          <a:blip r:embed="rId2"/>
          <a:srcRect/>
          <a:stretch>
            <a:fillRect/>
          </a:stretch>
        </p:blipFill>
        <p:spPr bwMode="auto">
          <a:xfrm>
            <a:off x="0" y="0"/>
            <a:ext cx="9907588" cy="6859588"/>
          </a:xfrm>
          <a:prstGeom prst="rect">
            <a:avLst/>
          </a:prstGeom>
          <a:noFill/>
        </p:spPr>
      </p:pic>
      <p:sp>
        <p:nvSpPr>
          <p:cNvPr id="550915" name="Rectangle 3"/>
          <p:cNvSpPr>
            <a:spLocks noGrp="1" noChangeArrowheads="1"/>
          </p:cNvSpPr>
          <p:nvPr>
            <p:ph type="ctrTitle" hasCustomPrompt="1"/>
          </p:nvPr>
        </p:nvSpPr>
        <p:spPr>
          <a:xfrm>
            <a:off x="1981200" y="2438400"/>
            <a:ext cx="7099300" cy="1143000"/>
          </a:xfrm>
        </p:spPr>
        <p:txBody>
          <a:bodyPr/>
          <a:lstStyle>
            <a:lvl1pPr>
              <a:defRPr sz="3600">
                <a:solidFill>
                  <a:schemeClr val="tx1"/>
                </a:solidFill>
                <a:latin typeface="Arial Narrow" panose="020B0606020202030204" pitchFamily="34" charset="0"/>
              </a:defRPr>
            </a:lvl1pPr>
          </a:lstStyle>
          <a:p>
            <a:r>
              <a:rPr lang="en-US" dirty="0"/>
              <a:t>Title</a:t>
            </a:r>
            <a:endParaRPr lang="en-GB" dirty="0"/>
          </a:p>
        </p:txBody>
      </p:sp>
      <p:sp>
        <p:nvSpPr>
          <p:cNvPr id="550916" name="Rectangle 4"/>
          <p:cNvSpPr>
            <a:spLocks noGrp="1" noChangeArrowheads="1"/>
          </p:cNvSpPr>
          <p:nvPr>
            <p:ph type="subTitle" idx="1" hasCustomPrompt="1"/>
          </p:nvPr>
        </p:nvSpPr>
        <p:spPr>
          <a:xfrm>
            <a:off x="1981200" y="3733800"/>
            <a:ext cx="7086600" cy="1752600"/>
          </a:xfrm>
        </p:spPr>
        <p:txBody>
          <a:bodyPr/>
          <a:lstStyle>
            <a:lvl1pPr marL="0" indent="0">
              <a:buFont typeface="Wingdings" pitchFamily="2" charset="2"/>
              <a:buNone/>
              <a:defRPr sz="1800">
                <a:solidFill>
                  <a:schemeClr val="tx1"/>
                </a:solidFill>
              </a:defRPr>
            </a:lvl1pPr>
          </a:lstStyle>
          <a:p>
            <a:r>
              <a:rPr lang="en-US" dirty="0"/>
              <a:t>Body text</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ver Image">
    <p:spTree>
      <p:nvGrpSpPr>
        <p:cNvPr id="1" name=""/>
        <p:cNvGrpSpPr/>
        <p:nvPr/>
      </p:nvGrpSpPr>
      <p:grpSpPr>
        <a:xfrm>
          <a:off x="0" y="0"/>
          <a:ext cx="0" cy="0"/>
          <a:chOff x="0" y="0"/>
          <a:chExt cx="0" cy="0"/>
        </a:xfrm>
      </p:grpSpPr>
      <p:pic>
        <p:nvPicPr>
          <p:cNvPr id="550914" name="Picture 2"/>
          <p:cNvPicPr>
            <a:picLocks noChangeAspect="1" noChangeArrowheads="1"/>
          </p:cNvPicPr>
          <p:nvPr/>
        </p:nvPicPr>
        <p:blipFill>
          <a:blip r:embed="rId2"/>
          <a:srcRect/>
          <a:stretch>
            <a:fillRect/>
          </a:stretch>
        </p:blipFill>
        <p:spPr bwMode="auto">
          <a:xfrm>
            <a:off x="0" y="0"/>
            <a:ext cx="9907588" cy="6859588"/>
          </a:xfrm>
          <a:prstGeom prst="rect">
            <a:avLst/>
          </a:prstGeom>
          <a:noFill/>
        </p:spPr>
      </p:pic>
      <p:sp>
        <p:nvSpPr>
          <p:cNvPr id="550915" name="Rectangle 3"/>
          <p:cNvSpPr>
            <a:spLocks noGrp="1" noChangeArrowheads="1"/>
          </p:cNvSpPr>
          <p:nvPr>
            <p:ph type="ctrTitle" hasCustomPrompt="1"/>
          </p:nvPr>
        </p:nvSpPr>
        <p:spPr>
          <a:xfrm>
            <a:off x="1981200" y="2438400"/>
            <a:ext cx="7099300" cy="1143000"/>
          </a:xfrm>
        </p:spPr>
        <p:txBody>
          <a:bodyPr/>
          <a:lstStyle>
            <a:lvl1pPr>
              <a:defRPr sz="3600">
                <a:solidFill>
                  <a:schemeClr val="tx1"/>
                </a:solidFill>
                <a:latin typeface="Arial Narrow" panose="020B0606020202030204" pitchFamily="34" charset="0"/>
              </a:defRPr>
            </a:lvl1pPr>
          </a:lstStyle>
          <a:p>
            <a:r>
              <a:rPr lang="en-US" dirty="0"/>
              <a:t>Title</a:t>
            </a:r>
            <a:endParaRPr lang="en-GB" dirty="0"/>
          </a:p>
        </p:txBody>
      </p:sp>
      <p:sp>
        <p:nvSpPr>
          <p:cNvPr id="550916" name="Rectangle 4"/>
          <p:cNvSpPr>
            <a:spLocks noGrp="1" noChangeArrowheads="1"/>
          </p:cNvSpPr>
          <p:nvPr>
            <p:ph type="subTitle" idx="1" hasCustomPrompt="1"/>
          </p:nvPr>
        </p:nvSpPr>
        <p:spPr>
          <a:xfrm>
            <a:off x="1981200" y="3733800"/>
            <a:ext cx="7086600" cy="1752600"/>
          </a:xfrm>
        </p:spPr>
        <p:txBody>
          <a:bodyPr/>
          <a:lstStyle>
            <a:lvl1pPr marL="0" indent="0">
              <a:buFont typeface="Wingdings" pitchFamily="2" charset="2"/>
              <a:buNone/>
              <a:defRPr sz="1800">
                <a:solidFill>
                  <a:schemeClr val="tx1"/>
                </a:solidFill>
              </a:defRPr>
            </a:lvl1pPr>
          </a:lstStyle>
          <a:p>
            <a:r>
              <a:rPr lang="en-US" dirty="0"/>
              <a:t>Body text</a:t>
            </a:r>
            <a:endParaRPr lang="en-GB" dirty="0"/>
          </a:p>
        </p:txBody>
      </p:sp>
      <p:sp>
        <p:nvSpPr>
          <p:cNvPr id="3" name="Picture Placeholder 2"/>
          <p:cNvSpPr>
            <a:spLocks noGrp="1"/>
          </p:cNvSpPr>
          <p:nvPr>
            <p:ph type="pic" sz="quarter" idx="10"/>
          </p:nvPr>
        </p:nvSpPr>
        <p:spPr>
          <a:xfrm>
            <a:off x="0" y="0"/>
            <a:ext cx="9906000" cy="18415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00377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solidFill>
                  <a:schemeClr val="tx1"/>
                </a:solidFill>
                <a:latin typeface="Arial Narrow" panose="020B0606020202030204" pitchFamily="34" charset="0"/>
              </a:defRPr>
            </a:lvl1pPr>
          </a:lstStyle>
          <a:p>
            <a:r>
              <a:rPr lang="en-US" dirty="0"/>
              <a:t>Title</a:t>
            </a:r>
          </a:p>
        </p:txBody>
      </p:sp>
      <p:sp>
        <p:nvSpPr>
          <p:cNvPr id="3" name="Content Placeholder 2"/>
          <p:cNvSpPr>
            <a:spLocks noGrp="1"/>
          </p:cNvSpPr>
          <p:nvPr>
            <p:ph idx="1" hasCustomPrompt="1"/>
          </p:nvPr>
        </p:nvSpPr>
        <p:spPr/>
        <p:txBody>
          <a:bodyPr/>
          <a:lstStyle>
            <a:lvl1pPr>
              <a:buClr>
                <a:schemeClr val="bg2"/>
              </a:buClr>
              <a:defRPr>
                <a:solidFill>
                  <a:schemeClr val="tx1"/>
                </a:solidFill>
              </a:defRPr>
            </a:lvl1pPr>
            <a:lvl2pPr>
              <a:buClr>
                <a:schemeClr val="bg2"/>
              </a:buClr>
              <a:defRPr>
                <a:solidFill>
                  <a:schemeClr val="tx1"/>
                </a:solidFill>
              </a:defRPr>
            </a:lvl2pPr>
            <a:lvl3pPr>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US" dirty="0"/>
              <a:t>First level or insert any object by clicking any icon below</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solidFill>
                  <a:schemeClr val="tx1"/>
                </a:solidFill>
                <a:latin typeface="Arial Narrow" panose="020B0606020202030204" pitchFamily="34" charset="0"/>
              </a:defRPr>
            </a:lvl1pPr>
          </a:lstStyle>
          <a:p>
            <a:r>
              <a:rPr lang="en-US" dirty="0"/>
              <a:t>Title</a:t>
            </a:r>
          </a:p>
        </p:txBody>
      </p:sp>
      <p:sp>
        <p:nvSpPr>
          <p:cNvPr id="5" name="Picture Placeholder 4"/>
          <p:cNvSpPr>
            <a:spLocks noGrp="1"/>
          </p:cNvSpPr>
          <p:nvPr>
            <p:ph type="pic" sz="quarter" idx="10"/>
          </p:nvPr>
        </p:nvSpPr>
        <p:spPr>
          <a:xfrm>
            <a:off x="0" y="1676400"/>
            <a:ext cx="2057400" cy="4648200"/>
          </a:xfrm>
        </p:spPr>
        <p:txBody>
          <a:bodyPr/>
          <a:lstStyle>
            <a:lvl1pPr marL="0" indent="0">
              <a:buNone/>
              <a:defRPr>
                <a:solidFill>
                  <a:schemeClr val="tx1"/>
                </a:solidFill>
              </a:defRPr>
            </a:lvl1pPr>
          </a:lstStyle>
          <a:p>
            <a:r>
              <a:rPr lang="en-US" dirty="0"/>
              <a:t>Click icon to add picture</a:t>
            </a:r>
          </a:p>
        </p:txBody>
      </p:sp>
      <p:sp>
        <p:nvSpPr>
          <p:cNvPr id="7" name="Content Placeholder 2"/>
          <p:cNvSpPr>
            <a:spLocks noGrp="1"/>
          </p:cNvSpPr>
          <p:nvPr>
            <p:ph idx="1" hasCustomPrompt="1"/>
          </p:nvPr>
        </p:nvSpPr>
        <p:spPr>
          <a:xfrm>
            <a:off x="2057400" y="1676400"/>
            <a:ext cx="7162800" cy="4648200"/>
          </a:xfrm>
        </p:spPr>
        <p:txBody>
          <a:bodyPr/>
          <a:lstStyle>
            <a:lvl1pPr>
              <a:buClr>
                <a:schemeClr val="bg2"/>
              </a:buClr>
              <a:defRPr>
                <a:solidFill>
                  <a:schemeClr val="tx1"/>
                </a:solidFill>
              </a:defRPr>
            </a:lvl1pPr>
            <a:lvl2pPr>
              <a:buClr>
                <a:schemeClr val="bg2"/>
              </a:buClr>
              <a:defRPr>
                <a:solidFill>
                  <a:schemeClr val="tx1"/>
                </a:solidFill>
              </a:defRPr>
            </a:lvl2pPr>
            <a:lvl3pPr>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US" dirty="0"/>
              <a:t>First level or insert any object by clicking any icon below</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283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solidFill>
                  <a:schemeClr val="tx1"/>
                </a:solidFill>
                <a:latin typeface="Arial Narrow" panose="020B0606020202030204" pitchFamily="34" charset="0"/>
              </a:defRPr>
            </a:lvl1pPr>
          </a:lstStyle>
          <a:p>
            <a:r>
              <a:rPr lang="en-US" dirty="0"/>
              <a:t>Title</a:t>
            </a:r>
          </a:p>
        </p:txBody>
      </p:sp>
      <p:sp>
        <p:nvSpPr>
          <p:cNvPr id="3" name="Content Placeholder 2"/>
          <p:cNvSpPr>
            <a:spLocks noGrp="1"/>
          </p:cNvSpPr>
          <p:nvPr>
            <p:ph sz="half" idx="1" hasCustomPrompt="1"/>
          </p:nvPr>
        </p:nvSpPr>
        <p:spPr>
          <a:xfrm>
            <a:off x="2057400" y="1676400"/>
            <a:ext cx="3505200" cy="4648200"/>
          </a:xfrm>
        </p:spPr>
        <p:txBody>
          <a:bodyPr/>
          <a:lstStyle>
            <a:lvl1pPr>
              <a:buClr>
                <a:schemeClr val="bg2"/>
              </a:buClr>
              <a:defRPr sz="2000">
                <a:solidFill>
                  <a:schemeClr val="tx1"/>
                </a:solidFill>
              </a:defRPr>
            </a:lvl1pPr>
            <a:lvl2pPr>
              <a:buClr>
                <a:schemeClr val="bg2"/>
              </a:buClr>
              <a:defRPr sz="1800">
                <a:solidFill>
                  <a:schemeClr val="tx1"/>
                </a:solidFill>
              </a:defRPr>
            </a:lvl2pPr>
            <a:lvl3pPr>
              <a:buClr>
                <a:schemeClr val="bg2"/>
              </a:buClr>
              <a:defRPr sz="1600">
                <a:solidFill>
                  <a:schemeClr val="tx1"/>
                </a:solidFill>
              </a:defRPr>
            </a:lvl3pPr>
            <a:lvl4pPr>
              <a:buClr>
                <a:schemeClr val="bg2"/>
              </a:buClr>
              <a:defRPr sz="1400">
                <a:solidFill>
                  <a:schemeClr val="tx1"/>
                </a:solidFill>
              </a:defRPr>
            </a:lvl4pPr>
            <a:lvl5pPr>
              <a:buClr>
                <a:schemeClr val="bg2"/>
              </a:buClr>
              <a:defRPr sz="1400">
                <a:solidFill>
                  <a:schemeClr val="tx1"/>
                </a:solidFill>
              </a:defRPr>
            </a:lvl5pPr>
            <a:lvl6pPr>
              <a:defRPr sz="1800"/>
            </a:lvl6pPr>
            <a:lvl7pPr>
              <a:defRPr sz="1800"/>
            </a:lvl7pPr>
            <a:lvl8pPr>
              <a:defRPr sz="1800"/>
            </a:lvl8pPr>
            <a:lvl9pPr>
              <a:defRPr sz="1800"/>
            </a:lvl9pPr>
          </a:lstStyle>
          <a:p>
            <a:pPr lvl="0"/>
            <a:r>
              <a:rPr lang="en-US" dirty="0"/>
              <a:t>First level or insert any object by clicking any icon below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5715000" y="1676400"/>
            <a:ext cx="3505200" cy="4648200"/>
          </a:xfrm>
        </p:spPr>
        <p:txBody>
          <a:bodyPr/>
          <a:lstStyle>
            <a:lvl1pPr>
              <a:buClr>
                <a:schemeClr val="bg2"/>
              </a:buClr>
              <a:defRPr sz="2000">
                <a:solidFill>
                  <a:schemeClr val="tx1"/>
                </a:solidFill>
              </a:defRPr>
            </a:lvl1pPr>
            <a:lvl2pPr>
              <a:buClr>
                <a:schemeClr val="bg2"/>
              </a:buClr>
              <a:defRPr sz="1800">
                <a:solidFill>
                  <a:schemeClr val="tx1"/>
                </a:solidFill>
              </a:defRPr>
            </a:lvl2pPr>
            <a:lvl3pPr>
              <a:buClr>
                <a:schemeClr val="bg2"/>
              </a:buClr>
              <a:defRPr sz="1600">
                <a:solidFill>
                  <a:schemeClr val="tx1"/>
                </a:solidFill>
              </a:defRPr>
            </a:lvl3pPr>
            <a:lvl4pPr>
              <a:buClr>
                <a:schemeClr val="bg2"/>
              </a:buClr>
              <a:defRPr sz="1400">
                <a:solidFill>
                  <a:schemeClr val="tx1"/>
                </a:solidFill>
              </a:defRPr>
            </a:lvl4pPr>
            <a:lvl5pPr>
              <a:buClr>
                <a:schemeClr val="bg2"/>
              </a:buClr>
              <a:defRPr sz="1400">
                <a:solidFill>
                  <a:schemeClr val="tx1"/>
                </a:solidFill>
              </a:defRPr>
            </a:lvl5pPr>
            <a:lvl6pPr>
              <a:defRPr sz="1800"/>
            </a:lvl6pPr>
            <a:lvl7pPr>
              <a:defRPr sz="1800"/>
            </a:lvl7pPr>
            <a:lvl8pPr>
              <a:defRPr sz="1800"/>
            </a:lvl8pPr>
            <a:lvl9pPr>
              <a:defRPr sz="1800"/>
            </a:lvl9pPr>
          </a:lstStyle>
          <a:p>
            <a:pPr lvl="0"/>
            <a:r>
              <a:rPr lang="en-US" dirty="0"/>
              <a:t>First level or insert any object by clicking any icon below</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solidFill>
                  <a:schemeClr val="tx1"/>
                </a:solidFill>
                <a:latin typeface="Arial Narrow" panose="020B0606020202030204" pitchFamily="34" charset="0"/>
              </a:defRPr>
            </a:lvl1pPr>
          </a:lstStyle>
          <a:p>
            <a:r>
              <a:rPr lang="en-US" dirty="0"/>
              <a:t>Title</a:t>
            </a:r>
          </a:p>
        </p:txBody>
      </p:sp>
      <p:sp>
        <p:nvSpPr>
          <p:cNvPr id="6" name="Picture Placeholder 5"/>
          <p:cNvSpPr>
            <a:spLocks noGrp="1"/>
          </p:cNvSpPr>
          <p:nvPr>
            <p:ph type="pic" sz="quarter" idx="10"/>
          </p:nvPr>
        </p:nvSpPr>
        <p:spPr>
          <a:xfrm>
            <a:off x="0" y="1676400"/>
            <a:ext cx="2057400" cy="4648200"/>
          </a:xfrm>
        </p:spPr>
        <p:txBody>
          <a:bodyPr/>
          <a:lstStyle>
            <a:lvl1pPr marL="0" indent="0">
              <a:buNone/>
              <a:defRPr/>
            </a:lvl1pPr>
          </a:lstStyle>
          <a:p>
            <a:r>
              <a:rPr lang="en-US" dirty="0"/>
              <a:t>Click icon to add picture</a:t>
            </a:r>
          </a:p>
        </p:txBody>
      </p:sp>
      <p:sp>
        <p:nvSpPr>
          <p:cNvPr id="7" name="Content Placeholder 2"/>
          <p:cNvSpPr>
            <a:spLocks noGrp="1"/>
          </p:cNvSpPr>
          <p:nvPr>
            <p:ph sz="half" idx="1" hasCustomPrompt="1"/>
          </p:nvPr>
        </p:nvSpPr>
        <p:spPr>
          <a:xfrm>
            <a:off x="2057400" y="1676400"/>
            <a:ext cx="3505200" cy="4648200"/>
          </a:xfrm>
        </p:spPr>
        <p:txBody>
          <a:bodyPr/>
          <a:lstStyle>
            <a:lvl1pPr>
              <a:buClr>
                <a:schemeClr val="bg2"/>
              </a:buClr>
              <a:defRPr sz="2000">
                <a:solidFill>
                  <a:schemeClr val="tx1"/>
                </a:solidFill>
              </a:defRPr>
            </a:lvl1pPr>
            <a:lvl2pPr>
              <a:buClr>
                <a:schemeClr val="bg2"/>
              </a:buClr>
              <a:defRPr sz="1800">
                <a:solidFill>
                  <a:schemeClr val="tx1"/>
                </a:solidFill>
              </a:defRPr>
            </a:lvl2pPr>
            <a:lvl3pPr>
              <a:buClr>
                <a:schemeClr val="bg2"/>
              </a:buClr>
              <a:defRPr sz="1600">
                <a:solidFill>
                  <a:schemeClr val="tx1"/>
                </a:solidFill>
              </a:defRPr>
            </a:lvl3pPr>
            <a:lvl4pPr>
              <a:buClr>
                <a:schemeClr val="bg2"/>
              </a:buClr>
              <a:defRPr sz="1400">
                <a:solidFill>
                  <a:schemeClr val="tx1"/>
                </a:solidFill>
              </a:defRPr>
            </a:lvl4pPr>
            <a:lvl5pPr>
              <a:buClr>
                <a:schemeClr val="bg2"/>
              </a:buClr>
              <a:defRPr sz="1400">
                <a:solidFill>
                  <a:schemeClr val="tx1"/>
                </a:solidFill>
              </a:defRPr>
            </a:lvl5pPr>
            <a:lvl6pPr>
              <a:defRPr sz="1800"/>
            </a:lvl6pPr>
            <a:lvl7pPr>
              <a:defRPr sz="1800"/>
            </a:lvl7pPr>
            <a:lvl8pPr>
              <a:defRPr sz="1800"/>
            </a:lvl8pPr>
            <a:lvl9pPr>
              <a:defRPr sz="1800"/>
            </a:lvl9pPr>
          </a:lstStyle>
          <a:p>
            <a:pPr lvl="0"/>
            <a:r>
              <a:rPr lang="en-US" dirty="0"/>
              <a:t>First level or insert any object by clicking any icon below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1" hasCustomPrompt="1"/>
          </p:nvPr>
        </p:nvSpPr>
        <p:spPr>
          <a:xfrm>
            <a:off x="5715000" y="1676400"/>
            <a:ext cx="3505200" cy="4648200"/>
          </a:xfrm>
        </p:spPr>
        <p:txBody>
          <a:bodyPr/>
          <a:lstStyle>
            <a:lvl1pPr>
              <a:buClr>
                <a:schemeClr val="bg2"/>
              </a:buClr>
              <a:defRPr sz="2000">
                <a:solidFill>
                  <a:schemeClr val="tx1"/>
                </a:solidFill>
              </a:defRPr>
            </a:lvl1pPr>
            <a:lvl2pPr>
              <a:buClr>
                <a:schemeClr val="bg2"/>
              </a:buClr>
              <a:defRPr sz="1800">
                <a:solidFill>
                  <a:schemeClr val="tx1"/>
                </a:solidFill>
              </a:defRPr>
            </a:lvl2pPr>
            <a:lvl3pPr>
              <a:buClr>
                <a:schemeClr val="bg2"/>
              </a:buClr>
              <a:defRPr sz="1600">
                <a:solidFill>
                  <a:schemeClr val="tx1"/>
                </a:solidFill>
              </a:defRPr>
            </a:lvl3pPr>
            <a:lvl4pPr>
              <a:buClr>
                <a:schemeClr val="bg2"/>
              </a:buClr>
              <a:defRPr sz="1400">
                <a:solidFill>
                  <a:schemeClr val="tx1"/>
                </a:solidFill>
              </a:defRPr>
            </a:lvl4pPr>
            <a:lvl5pPr>
              <a:buClr>
                <a:schemeClr val="bg2"/>
              </a:buClr>
              <a:defRPr sz="1400">
                <a:solidFill>
                  <a:schemeClr val="tx1"/>
                </a:solidFill>
              </a:defRPr>
            </a:lvl5pPr>
            <a:lvl6pPr>
              <a:defRPr sz="1800"/>
            </a:lvl6pPr>
            <a:lvl7pPr>
              <a:defRPr sz="1800"/>
            </a:lvl7pPr>
            <a:lvl8pPr>
              <a:defRPr sz="1800"/>
            </a:lvl8pPr>
            <a:lvl9pPr>
              <a:defRPr sz="1800"/>
            </a:lvl9pPr>
          </a:lstStyle>
          <a:p>
            <a:pPr lvl="0"/>
            <a:r>
              <a:rPr lang="en-US" dirty="0"/>
              <a:t>First level or insert any object by clicking any icon below</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654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381000"/>
            <a:ext cx="7162800" cy="914400"/>
          </a:xfrm>
        </p:spPr>
        <p:txBody>
          <a:bodyPr/>
          <a:lstStyle>
            <a:lvl1pPr>
              <a:defRPr cap="all" baseline="0">
                <a:solidFill>
                  <a:schemeClr val="tx1"/>
                </a:solidFill>
                <a:latin typeface="Arial Narrow" panose="020B0606020202030204" pitchFamily="34" charset="0"/>
              </a:defRPr>
            </a:lvl1pPr>
          </a:lstStyle>
          <a:p>
            <a:r>
              <a:rPr lang="en-US" dirty="0"/>
              <a:t>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pic>
        <p:nvPicPr>
          <p:cNvPr id="550914" name="Picture 2"/>
          <p:cNvPicPr>
            <a:picLocks noChangeAspect="1" noChangeArrowheads="1"/>
          </p:cNvPicPr>
          <p:nvPr/>
        </p:nvPicPr>
        <p:blipFill>
          <a:blip r:embed="rId2"/>
          <a:srcRect/>
          <a:stretch>
            <a:fillRect/>
          </a:stretch>
        </p:blipFill>
        <p:spPr bwMode="auto">
          <a:xfrm>
            <a:off x="0" y="0"/>
            <a:ext cx="9907588" cy="6859588"/>
          </a:xfrm>
          <a:prstGeom prst="rect">
            <a:avLst/>
          </a:prstGeom>
          <a:noFill/>
        </p:spPr>
      </p:pic>
      <p:sp>
        <p:nvSpPr>
          <p:cNvPr id="5" name="Title 3"/>
          <p:cNvSpPr>
            <a:spLocks noGrp="1"/>
          </p:cNvSpPr>
          <p:nvPr>
            <p:ph type="ctrTitle" hasCustomPrompt="1"/>
          </p:nvPr>
        </p:nvSpPr>
        <p:spPr>
          <a:xfrm>
            <a:off x="0" y="2958306"/>
            <a:ext cx="9907588" cy="942975"/>
          </a:xfrm>
        </p:spPr>
        <p:txBody>
          <a:bodyPr/>
          <a:lstStyle>
            <a:lvl1pPr algn="ctr">
              <a:defRPr baseline="0">
                <a:solidFill>
                  <a:schemeClr val="bg2"/>
                </a:solidFill>
                <a:latin typeface="Arial Narrow" panose="020B0606020202030204" pitchFamily="34" charset="0"/>
              </a:defRPr>
            </a:lvl1pPr>
          </a:lstStyle>
          <a:p>
            <a:pPr algn="ctr" eaLnBrk="1" hangingPunct="1"/>
            <a:r>
              <a:rPr lang="fr-CH" sz="2800" b="1" cap="none" dirty="0">
                <a:solidFill>
                  <a:srgbClr val="FF6600"/>
                </a:solidFill>
                <a:latin typeface="Arial Narrow" pitchFamily="34" charset="0"/>
              </a:rPr>
              <a:t>WWW.SGS.COM</a:t>
            </a:r>
            <a:endParaRPr lang="en-GB" sz="2800" b="1" cap="none" dirty="0">
              <a:solidFill>
                <a:srgbClr val="FF6600"/>
              </a:solidFill>
              <a:latin typeface="Arial Narrow" pitchFamily="34" charset="0"/>
            </a:endParaRPr>
          </a:p>
        </p:txBody>
      </p:sp>
    </p:spTree>
    <p:extLst>
      <p:ext uri="{BB962C8B-B14F-4D97-AF65-F5344CB8AC3E}">
        <p14:creationId xmlns:p14="http://schemas.microsoft.com/office/powerpoint/2010/main" val="368016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9890" name="Picture 2"/>
          <p:cNvPicPr>
            <a:picLocks noChangeAspect="1" noChangeArrowheads="1"/>
          </p:cNvPicPr>
          <p:nvPr/>
        </p:nvPicPr>
        <p:blipFill>
          <a:blip r:embed="rId11"/>
          <a:srcRect/>
          <a:stretch>
            <a:fillRect/>
          </a:stretch>
        </p:blipFill>
        <p:spPr bwMode="auto">
          <a:xfrm>
            <a:off x="0" y="0"/>
            <a:ext cx="9907588" cy="6859588"/>
          </a:xfrm>
          <a:prstGeom prst="rect">
            <a:avLst/>
          </a:prstGeom>
          <a:noFill/>
        </p:spPr>
      </p:pic>
      <p:sp>
        <p:nvSpPr>
          <p:cNvPr id="549891" name="Rectangle 3"/>
          <p:cNvSpPr>
            <a:spLocks noGrp="1" noChangeArrowheads="1"/>
          </p:cNvSpPr>
          <p:nvPr>
            <p:ph type="title"/>
          </p:nvPr>
        </p:nvSpPr>
        <p:spPr bwMode="auto">
          <a:xfrm>
            <a:off x="2057400" y="381000"/>
            <a:ext cx="7162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title</a:t>
            </a:r>
          </a:p>
        </p:txBody>
      </p:sp>
      <p:sp>
        <p:nvSpPr>
          <p:cNvPr id="549892" name="Rectangle 4"/>
          <p:cNvSpPr>
            <a:spLocks noGrp="1" noChangeArrowheads="1"/>
          </p:cNvSpPr>
          <p:nvPr>
            <p:ph type="body" idx="1"/>
          </p:nvPr>
        </p:nvSpPr>
        <p:spPr bwMode="auto">
          <a:xfrm>
            <a:off x="2057400" y="1676400"/>
            <a:ext cx="7162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49893" name="Text Box 5"/>
          <p:cNvSpPr txBox="1">
            <a:spLocks noChangeArrowheads="1"/>
          </p:cNvSpPr>
          <p:nvPr/>
        </p:nvSpPr>
        <p:spPr bwMode="auto">
          <a:xfrm>
            <a:off x="9369425" y="6477000"/>
            <a:ext cx="307975" cy="214313"/>
          </a:xfrm>
          <a:prstGeom prst="rect">
            <a:avLst/>
          </a:prstGeom>
          <a:noFill/>
          <a:ln w="9525">
            <a:noFill/>
            <a:miter lim="800000"/>
            <a:headEnd/>
            <a:tailEnd/>
          </a:ln>
          <a:effectLst/>
        </p:spPr>
        <p:txBody>
          <a:bodyPr wrap="none">
            <a:spAutoFit/>
          </a:bodyPr>
          <a:lstStyle/>
          <a:p>
            <a:fld id="{E8B1ABED-CB97-46AA-87F2-0A7A4F37B42E}" type="slidenum">
              <a:rPr lang="en-GB" sz="800">
                <a:latin typeface="Arial" charset="0"/>
              </a:rPr>
              <a:pPr/>
              <a:t>‹#›</a:t>
            </a:fld>
            <a:endParaRPr lang="en-GB" sz="1400" dirty="0"/>
          </a:p>
        </p:txBody>
      </p:sp>
      <p:sp>
        <p:nvSpPr>
          <p:cNvPr id="549894" name="Line 6"/>
          <p:cNvSpPr>
            <a:spLocks noChangeShapeType="1"/>
          </p:cNvSpPr>
          <p:nvPr/>
        </p:nvSpPr>
        <p:spPr bwMode="auto">
          <a:xfrm>
            <a:off x="152400" y="6477000"/>
            <a:ext cx="9505950" cy="0"/>
          </a:xfrm>
          <a:prstGeom prst="line">
            <a:avLst/>
          </a:prstGeom>
          <a:noFill/>
          <a:ln w="12700">
            <a:solidFill>
              <a:srgbClr val="8B8B8B"/>
            </a:solidFill>
            <a:round/>
            <a:headEnd/>
            <a:tailEnd/>
          </a:ln>
          <a:effectLst/>
        </p:spPr>
        <p:txBody>
          <a:bodyPr wrap="none" anchor="ctr"/>
          <a:lstStyle/>
          <a:p>
            <a:endParaRPr lang="en-US" dirty="0"/>
          </a:p>
        </p:txBody>
      </p:sp>
      <p:sp>
        <p:nvSpPr>
          <p:cNvPr id="549895" name="Line 7"/>
          <p:cNvSpPr>
            <a:spLocks noChangeShapeType="1"/>
          </p:cNvSpPr>
          <p:nvPr/>
        </p:nvSpPr>
        <p:spPr bwMode="auto">
          <a:xfrm flipV="1">
            <a:off x="9372600" y="1676400"/>
            <a:ext cx="0" cy="5029200"/>
          </a:xfrm>
          <a:prstGeom prst="line">
            <a:avLst/>
          </a:prstGeom>
          <a:noFill/>
          <a:ln w="12700">
            <a:solidFill>
              <a:srgbClr val="8B8B8B"/>
            </a:solidFill>
            <a:round/>
            <a:headEnd/>
            <a:tailEnd/>
          </a:ln>
          <a:effectLst/>
        </p:spPr>
        <p:txBody>
          <a:bodyPr wrap="none" anchor="ctr"/>
          <a:lstStyle/>
          <a:p>
            <a:endParaRPr lang="en-US" dirty="0"/>
          </a:p>
        </p:txBody>
      </p:sp>
      <p:sp>
        <p:nvSpPr>
          <p:cNvPr id="8" name="Rectangle 7"/>
          <p:cNvSpPr/>
          <p:nvPr userDrawn="1"/>
        </p:nvSpPr>
        <p:spPr>
          <a:xfrm>
            <a:off x="152400" y="6475869"/>
            <a:ext cx="1614224" cy="215444"/>
          </a:xfrm>
          <a:prstGeom prst="rect">
            <a:avLst/>
          </a:prstGeom>
        </p:spPr>
        <p:txBody>
          <a:bodyPr wrap="none" lIns="0" tIns="45720" rIns="0" bIns="45720" anchor="ctr" anchorCtr="0">
            <a:spAutoFit/>
          </a:bodyPr>
          <a:lstStyle/>
          <a:p>
            <a:pPr eaLnBrk="0" hangingPunct="0">
              <a:spcBef>
                <a:spcPct val="50000"/>
              </a:spcBef>
              <a:defRPr/>
            </a:pPr>
            <a:r>
              <a:rPr lang="en-GB" sz="800" cap="small" dirty="0">
                <a:solidFill>
                  <a:schemeClr val="tx1"/>
                </a:solidFill>
                <a:latin typeface="Arial Narrow" pitchFamily="34" charset="0"/>
                <a:ea typeface="ＭＳ Ｐゴシック" pitchFamily="1" charset="-128"/>
                <a:cs typeface="Arial" charset="0"/>
              </a:rPr>
              <a:t>© SGS SA</a:t>
            </a:r>
            <a:r>
              <a:rPr lang="en-GB" sz="800" cap="small" baseline="0" dirty="0">
                <a:solidFill>
                  <a:schemeClr val="tx1"/>
                </a:solidFill>
                <a:latin typeface="Arial Narrow" pitchFamily="34" charset="0"/>
                <a:ea typeface="ＭＳ Ｐゴシック" pitchFamily="1" charset="-128"/>
                <a:cs typeface="Arial" charset="0"/>
              </a:rPr>
              <a:t> 2016 </a:t>
            </a:r>
            <a:r>
              <a:rPr lang="en-GB" sz="800" cap="small" dirty="0">
                <a:solidFill>
                  <a:schemeClr val="tx1"/>
                </a:solidFill>
                <a:latin typeface="Arial Narrow" pitchFamily="34" charset="0"/>
                <a:ea typeface="ＭＳ Ｐゴシック" pitchFamily="1" charset="-128"/>
                <a:cs typeface="Arial" charset="0"/>
              </a:rPr>
              <a:t>ALL RIGHTS RESERVED</a:t>
            </a:r>
          </a:p>
        </p:txBody>
      </p:sp>
    </p:spTree>
  </p:cSld>
  <p:clrMap bg1="lt1" tx1="dk1" bg2="lt2" tx2="dk2" accent1="accent1" accent2="accent2" accent3="accent3" accent4="accent4" accent5="accent5" accent6="accent6" hlink="hlink" folHlink="folHlink"/>
  <p:sldLayoutIdLst>
    <p:sldLayoutId id="2147483697" r:id="rId1"/>
    <p:sldLayoutId id="2147483703" r:id="rId2"/>
    <p:sldLayoutId id="2147483698" r:id="rId3"/>
    <p:sldLayoutId id="2147483704" r:id="rId4"/>
    <p:sldLayoutId id="2147483700" r:id="rId5"/>
    <p:sldLayoutId id="2147483705" r:id="rId6"/>
    <p:sldLayoutId id="2147483701" r:id="rId7"/>
    <p:sldLayoutId id="2147483702" r:id="rId8"/>
    <p:sldLayoutId id="2147483706" r:id="rId9"/>
  </p:sldLayoutIdLst>
  <p:hf hdr="0"/>
  <p:txStyles>
    <p:titleStyle>
      <a:lvl1pPr algn="l" rtl="0" eaLnBrk="1" fontAlgn="base" hangingPunct="1">
        <a:spcBef>
          <a:spcPct val="0"/>
        </a:spcBef>
        <a:spcAft>
          <a:spcPct val="0"/>
        </a:spcAft>
        <a:defRPr sz="2400" cap="all" baseline="0">
          <a:solidFill>
            <a:schemeClr val="tx1"/>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defRPr>
      </a:lvl2pPr>
      <a:lvl3pPr algn="l" rtl="0" eaLnBrk="1" fontAlgn="base" hangingPunct="1">
        <a:spcBef>
          <a:spcPct val="0"/>
        </a:spcBef>
        <a:spcAft>
          <a:spcPct val="0"/>
        </a:spcAft>
        <a:defRPr sz="2400">
          <a:solidFill>
            <a:schemeClr val="tx2"/>
          </a:solidFill>
          <a:latin typeface="Arial" charset="0"/>
        </a:defRPr>
      </a:lvl3pPr>
      <a:lvl4pPr algn="l" rtl="0" eaLnBrk="1" fontAlgn="base" hangingPunct="1">
        <a:spcBef>
          <a:spcPct val="0"/>
        </a:spcBef>
        <a:spcAft>
          <a:spcPct val="0"/>
        </a:spcAft>
        <a:defRPr sz="2400">
          <a:solidFill>
            <a:schemeClr val="tx2"/>
          </a:solidFill>
          <a:latin typeface="Arial" charset="0"/>
        </a:defRPr>
      </a:lvl4pPr>
      <a:lvl5pPr algn="l" rtl="0" eaLnBrk="1" fontAlgn="base" hangingPunct="1">
        <a:spcBef>
          <a:spcPct val="0"/>
        </a:spcBef>
        <a:spcAft>
          <a:spcPct val="0"/>
        </a:spcAft>
        <a:defRPr sz="2400">
          <a:solidFill>
            <a:schemeClr val="tx2"/>
          </a:solidFill>
          <a:latin typeface="Arial"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342900" indent="-342900" algn="l" rtl="0" eaLnBrk="1" fontAlgn="base" hangingPunct="1">
        <a:spcBef>
          <a:spcPct val="50000"/>
        </a:spcBef>
        <a:spcAft>
          <a:spcPct val="0"/>
        </a:spcAft>
        <a:buClr>
          <a:schemeClr val="bg2"/>
        </a:buClr>
        <a:buFont typeface="Wingdings" pitchFamily="2" charset="2"/>
        <a:buChar char="n"/>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SzPct val="100000"/>
        <a:buFont typeface="Wingdings" pitchFamily="2" charset="2"/>
        <a:buChar char="§"/>
        <a:defRPr>
          <a:solidFill>
            <a:schemeClr val="tx1"/>
          </a:solidFill>
          <a:latin typeface="+mn-lt"/>
        </a:defRPr>
      </a:lvl2pPr>
      <a:lvl3pPr marL="1143000" indent="-228600" algn="l" rtl="0" eaLnBrk="1" fontAlgn="base" hangingPunct="1">
        <a:spcBef>
          <a:spcPct val="20000"/>
        </a:spcBef>
        <a:spcAft>
          <a:spcPct val="0"/>
        </a:spcAft>
        <a:buClr>
          <a:schemeClr val="bg2"/>
        </a:buClr>
        <a:buFont typeface="Arial" pitchFamily="34" charset="0"/>
        <a:buChar char="•"/>
        <a:defRPr sz="1600">
          <a:solidFill>
            <a:schemeClr val="tx1"/>
          </a:solidFill>
          <a:latin typeface="+mn-lt"/>
        </a:defRPr>
      </a:lvl3pPr>
      <a:lvl4pPr marL="1562100" indent="-228600" algn="l" rtl="0" eaLnBrk="1" fontAlgn="base" hangingPunct="1">
        <a:spcBef>
          <a:spcPct val="20000"/>
        </a:spcBef>
        <a:spcAft>
          <a:spcPct val="0"/>
        </a:spcAft>
        <a:buClr>
          <a:schemeClr val="bg2"/>
        </a:buClr>
        <a:buFont typeface="Wingdings" pitchFamily="2" charset="2"/>
        <a:buChar char="§"/>
        <a:defRPr sz="1400">
          <a:solidFill>
            <a:schemeClr val="tx1"/>
          </a:solidFill>
          <a:latin typeface="+mn-lt"/>
        </a:defRPr>
      </a:lvl4pPr>
      <a:lvl5pPr marL="1981200" indent="-228600" algn="l" rtl="0" eaLnBrk="1" fontAlgn="base" hangingPunct="1">
        <a:spcBef>
          <a:spcPct val="20000"/>
        </a:spcBef>
        <a:spcAft>
          <a:spcPct val="0"/>
        </a:spcAft>
        <a:buClr>
          <a:schemeClr val="bg2"/>
        </a:buClr>
        <a:buFont typeface="Arial" pitchFamily="34" charset="0"/>
        <a:buChar char="-"/>
        <a:defRPr sz="1400">
          <a:solidFill>
            <a:schemeClr val="tx1"/>
          </a:solidFill>
          <a:latin typeface="+mn-lt"/>
        </a:defRPr>
      </a:lvl5pPr>
      <a:lvl6pPr marL="2438400" indent="-228600" algn="l" rtl="0" eaLnBrk="1" fontAlgn="base" hangingPunct="1">
        <a:spcBef>
          <a:spcPct val="20000"/>
        </a:spcBef>
        <a:spcAft>
          <a:spcPct val="0"/>
        </a:spcAft>
        <a:buClr>
          <a:srgbClr val="FF3F00"/>
        </a:buClr>
        <a:defRPr sz="1400">
          <a:solidFill>
            <a:schemeClr val="tx1"/>
          </a:solidFill>
          <a:latin typeface="+mn-lt"/>
        </a:defRPr>
      </a:lvl6pPr>
      <a:lvl7pPr marL="2895600" indent="-228600" algn="l" rtl="0" eaLnBrk="1" fontAlgn="base" hangingPunct="1">
        <a:spcBef>
          <a:spcPct val="20000"/>
        </a:spcBef>
        <a:spcAft>
          <a:spcPct val="0"/>
        </a:spcAft>
        <a:buClr>
          <a:srgbClr val="FF3F00"/>
        </a:buClr>
        <a:defRPr sz="1400">
          <a:solidFill>
            <a:schemeClr val="tx1"/>
          </a:solidFill>
          <a:latin typeface="+mn-lt"/>
        </a:defRPr>
      </a:lvl7pPr>
      <a:lvl8pPr marL="3352800" indent="-228600" algn="l" rtl="0" eaLnBrk="1" fontAlgn="base" hangingPunct="1">
        <a:spcBef>
          <a:spcPct val="20000"/>
        </a:spcBef>
        <a:spcAft>
          <a:spcPct val="0"/>
        </a:spcAft>
        <a:buClr>
          <a:srgbClr val="FF3F00"/>
        </a:buClr>
        <a:defRPr sz="1400">
          <a:solidFill>
            <a:schemeClr val="tx1"/>
          </a:solidFill>
          <a:latin typeface="+mn-lt"/>
        </a:defRPr>
      </a:lvl8pPr>
      <a:lvl9pPr marL="3810000" indent="-228600" algn="l" rtl="0" eaLnBrk="1" fontAlgn="base" hangingPunct="1">
        <a:spcBef>
          <a:spcPct val="20000"/>
        </a:spcBef>
        <a:spcAft>
          <a:spcPct val="0"/>
        </a:spcAft>
        <a:buClr>
          <a:srgbClr val="FF3F00"/>
        </a:buCl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Electrophoresis Theory and Basics</a:t>
            </a:r>
          </a:p>
        </p:txBody>
      </p:sp>
      <p:sp>
        <p:nvSpPr>
          <p:cNvPr id="3" name="Subtitle 2"/>
          <p:cNvSpPr>
            <a:spLocks noGrp="1"/>
          </p:cNvSpPr>
          <p:nvPr>
            <p:ph type="subTitle" idx="1"/>
          </p:nvPr>
        </p:nvSpPr>
        <p:spPr/>
        <p:txBody>
          <a:bodyPr/>
          <a:lstStyle/>
          <a:p>
            <a:r>
              <a:rPr lang="en-US" dirty="0"/>
              <a:t>Kevin Balvin, RGT</a:t>
            </a:r>
          </a:p>
          <a:p>
            <a:r>
              <a:rPr lang="en-US" dirty="0"/>
              <a:t>Genetic Testing Supervisor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367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49EA-8292-48D8-93A9-CE71205D9AC5}"/>
              </a:ext>
            </a:extLst>
          </p:cNvPr>
          <p:cNvSpPr>
            <a:spLocks noGrp="1"/>
          </p:cNvSpPr>
          <p:nvPr>
            <p:ph type="title"/>
          </p:nvPr>
        </p:nvSpPr>
        <p:spPr/>
        <p:txBody>
          <a:bodyPr/>
          <a:lstStyle/>
          <a:p>
            <a:r>
              <a:rPr lang="en-US" dirty="0"/>
              <a:t>History of electrophoresis</a:t>
            </a:r>
          </a:p>
        </p:txBody>
      </p:sp>
      <p:sp>
        <p:nvSpPr>
          <p:cNvPr id="3" name="Content Placeholder 2">
            <a:extLst>
              <a:ext uri="{FF2B5EF4-FFF2-40B4-BE49-F238E27FC236}">
                <a16:creationId xmlns:a16="http://schemas.microsoft.com/office/drawing/2014/main" id="{95EDE9A8-8B3A-4BBC-8FFA-B0D9D5D5B31B}"/>
              </a:ext>
            </a:extLst>
          </p:cNvPr>
          <p:cNvSpPr>
            <a:spLocks noGrp="1"/>
          </p:cNvSpPr>
          <p:nvPr>
            <p:ph idx="1"/>
          </p:nvPr>
        </p:nvSpPr>
        <p:spPr/>
        <p:txBody>
          <a:bodyPr/>
          <a:lstStyle/>
          <a:p>
            <a:r>
              <a:rPr lang="en-US" dirty="0"/>
              <a:t>Electrophoresis was first proposed in the early 19</a:t>
            </a:r>
            <a:r>
              <a:rPr lang="en-US" baseline="30000" dirty="0"/>
              <a:t>th</a:t>
            </a:r>
            <a:r>
              <a:rPr lang="en-US" dirty="0"/>
              <a:t> century</a:t>
            </a:r>
          </a:p>
          <a:p>
            <a:r>
              <a:rPr lang="en-US" dirty="0"/>
              <a:t>Arne Tiselius won the Nobel Prize in Chemistry in 1948 for his research on electrophoresis.</a:t>
            </a:r>
          </a:p>
          <a:p>
            <a:r>
              <a:rPr lang="en-US" dirty="0"/>
              <a:t>Since the 1950’s new methods have been developed for specific applications</a:t>
            </a:r>
          </a:p>
          <a:p>
            <a:pPr lvl="1"/>
            <a:r>
              <a:rPr lang="en-US" dirty="0"/>
              <a:t>Oliver Smithies introduced starch gel in 1955 which simplified the technology to analyze complex protein mixtures and identify small differences.</a:t>
            </a:r>
          </a:p>
          <a:p>
            <a:r>
              <a:rPr lang="en-US" dirty="0"/>
              <a:t>Stuber, Wendel, Goodman and Smith worked together in the late 1980’s to write a technical bulletin titled: “Techniques and Scoring Procedures for Starch Gel Electrophoresis from Maize (Zea mays L.)”</a:t>
            </a:r>
          </a:p>
          <a:p>
            <a:pPr lvl="1"/>
            <a:r>
              <a:rPr lang="en-US" dirty="0"/>
              <a:t>This helped the agriculture industry start to uniformly testing samples for genetic purity.</a:t>
            </a:r>
          </a:p>
          <a:p>
            <a:endParaRPr lang="en-US" dirty="0"/>
          </a:p>
          <a:p>
            <a:endParaRPr lang="en-US" dirty="0"/>
          </a:p>
        </p:txBody>
      </p:sp>
    </p:spTree>
    <p:extLst>
      <p:ext uri="{BB962C8B-B14F-4D97-AF65-F5344CB8AC3E}">
        <p14:creationId xmlns:p14="http://schemas.microsoft.com/office/powerpoint/2010/main" val="142754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0122-0FEE-4640-A20D-5EE459029D23}"/>
              </a:ext>
            </a:extLst>
          </p:cNvPr>
          <p:cNvSpPr>
            <a:spLocks noGrp="1"/>
          </p:cNvSpPr>
          <p:nvPr>
            <p:ph type="title"/>
          </p:nvPr>
        </p:nvSpPr>
        <p:spPr/>
        <p:txBody>
          <a:bodyPr/>
          <a:lstStyle/>
          <a:p>
            <a:r>
              <a:rPr lang="en-US" dirty="0"/>
              <a:t>Basics of electrophoresis</a:t>
            </a:r>
          </a:p>
        </p:txBody>
      </p:sp>
      <p:sp>
        <p:nvSpPr>
          <p:cNvPr id="3" name="Content Placeholder 2">
            <a:extLst>
              <a:ext uri="{FF2B5EF4-FFF2-40B4-BE49-F238E27FC236}">
                <a16:creationId xmlns:a16="http://schemas.microsoft.com/office/drawing/2014/main" id="{EECA57A8-DFA0-4D62-BB29-80AC7E3858A7}"/>
              </a:ext>
            </a:extLst>
          </p:cNvPr>
          <p:cNvSpPr>
            <a:spLocks noGrp="1"/>
          </p:cNvSpPr>
          <p:nvPr>
            <p:ph idx="1"/>
          </p:nvPr>
        </p:nvSpPr>
        <p:spPr/>
        <p:txBody>
          <a:bodyPr/>
          <a:lstStyle/>
          <a:p>
            <a:r>
              <a:rPr lang="en-US" dirty="0"/>
              <a:t>Electrophoresis is a techniques commonly used in labs to separate charged molecules (DNA, RNA and proteins) according to size, shape and charge.</a:t>
            </a:r>
          </a:p>
          <a:p>
            <a:r>
              <a:rPr lang="en-US" dirty="0"/>
              <a:t>Charged molecules migrate through a gel when electricity is applied. One end of the gel needs a positive charge and the other end has a negative charge.</a:t>
            </a:r>
          </a:p>
          <a:p>
            <a:r>
              <a:rPr lang="en-US" dirty="0"/>
              <a:t>The molecule migrates through the gel towards the end of the gel with it’s opposite charge.</a:t>
            </a:r>
          </a:p>
          <a:p>
            <a:r>
              <a:rPr lang="en-US" dirty="0"/>
              <a:t>Smaller molecules will migrate through the gel quicker and travel farther than larger molecules.</a:t>
            </a:r>
          </a:p>
        </p:txBody>
      </p:sp>
    </p:spTree>
    <p:extLst>
      <p:ext uri="{BB962C8B-B14F-4D97-AF65-F5344CB8AC3E}">
        <p14:creationId xmlns:p14="http://schemas.microsoft.com/office/powerpoint/2010/main" val="259963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FC5B-DA28-4F32-A71A-D938820C3526}"/>
              </a:ext>
            </a:extLst>
          </p:cNvPr>
          <p:cNvSpPr>
            <a:spLocks noGrp="1"/>
          </p:cNvSpPr>
          <p:nvPr>
            <p:ph type="title"/>
          </p:nvPr>
        </p:nvSpPr>
        <p:spPr/>
        <p:txBody>
          <a:bodyPr/>
          <a:lstStyle/>
          <a:p>
            <a:r>
              <a:rPr lang="en-US" dirty="0"/>
              <a:t>Types of Gels</a:t>
            </a:r>
          </a:p>
        </p:txBody>
      </p:sp>
      <p:sp>
        <p:nvSpPr>
          <p:cNvPr id="3" name="Content Placeholder 2">
            <a:extLst>
              <a:ext uri="{FF2B5EF4-FFF2-40B4-BE49-F238E27FC236}">
                <a16:creationId xmlns:a16="http://schemas.microsoft.com/office/drawing/2014/main" id="{949C9038-FE2D-4F2B-AC5E-BE9745F990B4}"/>
              </a:ext>
            </a:extLst>
          </p:cNvPr>
          <p:cNvSpPr>
            <a:spLocks noGrp="1"/>
          </p:cNvSpPr>
          <p:nvPr>
            <p:ph idx="1"/>
          </p:nvPr>
        </p:nvSpPr>
        <p:spPr/>
        <p:txBody>
          <a:bodyPr/>
          <a:lstStyle/>
          <a:p>
            <a:r>
              <a:rPr lang="en-US" dirty="0"/>
              <a:t>Starch gel</a:t>
            </a:r>
          </a:p>
          <a:p>
            <a:r>
              <a:rPr lang="en-US" dirty="0"/>
              <a:t>Agarose gel</a:t>
            </a:r>
          </a:p>
          <a:p>
            <a:r>
              <a:rPr lang="en-US" dirty="0"/>
              <a:t>Polyacrylamide gel</a:t>
            </a:r>
          </a:p>
          <a:p>
            <a:r>
              <a:rPr lang="en-US" dirty="0"/>
              <a:t>IEF gel</a:t>
            </a:r>
          </a:p>
        </p:txBody>
      </p:sp>
    </p:spTree>
    <p:extLst>
      <p:ext uri="{BB962C8B-B14F-4D97-AF65-F5344CB8AC3E}">
        <p14:creationId xmlns:p14="http://schemas.microsoft.com/office/powerpoint/2010/main" val="303752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B11C8-DDC9-4EE7-B844-196850E9CB55}"/>
              </a:ext>
            </a:extLst>
          </p:cNvPr>
          <p:cNvSpPr>
            <a:spLocks noGrp="1"/>
          </p:cNvSpPr>
          <p:nvPr>
            <p:ph type="title"/>
          </p:nvPr>
        </p:nvSpPr>
        <p:spPr/>
        <p:txBody>
          <a:bodyPr/>
          <a:lstStyle/>
          <a:p>
            <a:r>
              <a:rPr lang="en-US" dirty="0"/>
              <a:t>Starch Gel</a:t>
            </a:r>
          </a:p>
        </p:txBody>
      </p:sp>
      <p:sp>
        <p:nvSpPr>
          <p:cNvPr id="3" name="Content Placeholder 2">
            <a:extLst>
              <a:ext uri="{FF2B5EF4-FFF2-40B4-BE49-F238E27FC236}">
                <a16:creationId xmlns:a16="http://schemas.microsoft.com/office/drawing/2014/main" id="{4CEB2B1F-6722-42FD-A9D8-9F48A3A06BCF}"/>
              </a:ext>
            </a:extLst>
          </p:cNvPr>
          <p:cNvSpPr>
            <a:spLocks noGrp="1"/>
          </p:cNvSpPr>
          <p:nvPr>
            <p:ph idx="1"/>
          </p:nvPr>
        </p:nvSpPr>
        <p:spPr/>
        <p:txBody>
          <a:bodyPr/>
          <a:lstStyle/>
          <a:p>
            <a:r>
              <a:rPr lang="en-US" dirty="0"/>
              <a:t>Gels made from potato starch used for separating proteins.</a:t>
            </a:r>
          </a:p>
          <a:p>
            <a:r>
              <a:rPr lang="en-US" dirty="0"/>
              <a:t>Advantages</a:t>
            </a:r>
          </a:p>
          <a:p>
            <a:pPr lvl="1"/>
            <a:r>
              <a:rPr lang="en-US" dirty="0"/>
              <a:t>High throughput</a:t>
            </a:r>
          </a:p>
          <a:p>
            <a:pPr lvl="1"/>
            <a:r>
              <a:rPr lang="en-US" dirty="0"/>
              <a:t>Gels can be sliced and used to analyze differing isozymes for the same sample</a:t>
            </a:r>
          </a:p>
          <a:p>
            <a:pPr lvl="1"/>
            <a:r>
              <a:rPr lang="en-US" dirty="0"/>
              <a:t>Non-toxic</a:t>
            </a:r>
          </a:p>
          <a:p>
            <a:pPr lvl="1"/>
            <a:r>
              <a:rPr lang="en-US" dirty="0"/>
              <a:t>Inexpensive equipment</a:t>
            </a:r>
          </a:p>
          <a:p>
            <a:r>
              <a:rPr lang="en-US" dirty="0"/>
              <a:t>Disadvantages</a:t>
            </a:r>
          </a:p>
          <a:p>
            <a:pPr lvl="1"/>
            <a:r>
              <a:rPr lang="en-US" dirty="0"/>
              <a:t>What may be an off-type on the gel may or may not be expressed in the field</a:t>
            </a:r>
          </a:p>
          <a:p>
            <a:pPr lvl="1"/>
            <a:r>
              <a:rPr lang="en-US" dirty="0"/>
              <a:t>Must use tissue, seeds cannot be used for testing</a:t>
            </a:r>
          </a:p>
          <a:p>
            <a:pPr lvl="1"/>
            <a:r>
              <a:rPr lang="en-US" dirty="0"/>
              <a:t>Not great for storing gels for long term</a:t>
            </a:r>
          </a:p>
        </p:txBody>
      </p:sp>
      <p:pic>
        <p:nvPicPr>
          <p:cNvPr id="4" name="Picture 3">
            <a:extLst>
              <a:ext uri="{FF2B5EF4-FFF2-40B4-BE49-F238E27FC236}">
                <a16:creationId xmlns:a16="http://schemas.microsoft.com/office/drawing/2014/main" id="{327284B7-2F23-4393-A5BF-ECA2743B35FA}"/>
              </a:ext>
            </a:extLst>
          </p:cNvPr>
          <p:cNvPicPr>
            <a:picLocks noChangeAspect="1"/>
          </p:cNvPicPr>
          <p:nvPr/>
        </p:nvPicPr>
        <p:blipFill>
          <a:blip r:embed="rId2"/>
          <a:stretch>
            <a:fillRect/>
          </a:stretch>
        </p:blipFill>
        <p:spPr>
          <a:xfrm>
            <a:off x="0" y="2139977"/>
            <a:ext cx="2084096" cy="2676256"/>
          </a:xfrm>
          <a:prstGeom prst="rect">
            <a:avLst/>
          </a:prstGeom>
        </p:spPr>
      </p:pic>
    </p:spTree>
    <p:extLst>
      <p:ext uri="{BB962C8B-B14F-4D97-AF65-F5344CB8AC3E}">
        <p14:creationId xmlns:p14="http://schemas.microsoft.com/office/powerpoint/2010/main" val="170337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AAB4-BD28-4163-B1D9-64FC50C32EA2}"/>
              </a:ext>
            </a:extLst>
          </p:cNvPr>
          <p:cNvSpPr>
            <a:spLocks noGrp="1"/>
          </p:cNvSpPr>
          <p:nvPr>
            <p:ph type="title"/>
          </p:nvPr>
        </p:nvSpPr>
        <p:spPr/>
        <p:txBody>
          <a:bodyPr/>
          <a:lstStyle/>
          <a:p>
            <a:r>
              <a:rPr lang="en-US" dirty="0"/>
              <a:t>Agarose Gel</a:t>
            </a:r>
          </a:p>
        </p:txBody>
      </p:sp>
      <p:sp>
        <p:nvSpPr>
          <p:cNvPr id="3" name="Content Placeholder 2">
            <a:extLst>
              <a:ext uri="{FF2B5EF4-FFF2-40B4-BE49-F238E27FC236}">
                <a16:creationId xmlns:a16="http://schemas.microsoft.com/office/drawing/2014/main" id="{6CDDB248-1866-45FD-AD11-DFED46F67BB1}"/>
              </a:ext>
            </a:extLst>
          </p:cNvPr>
          <p:cNvSpPr>
            <a:spLocks noGrp="1"/>
          </p:cNvSpPr>
          <p:nvPr>
            <p:ph idx="1"/>
          </p:nvPr>
        </p:nvSpPr>
        <p:spPr/>
        <p:txBody>
          <a:bodyPr/>
          <a:lstStyle/>
          <a:p>
            <a:r>
              <a:rPr lang="en-US" sz="1800" dirty="0"/>
              <a:t>Gels from agarose commonly used to separate nucleic acids (DNA,RNA) according to their size.</a:t>
            </a:r>
          </a:p>
          <a:p>
            <a:r>
              <a:rPr lang="en-US" sz="1800" dirty="0"/>
              <a:t>The higher the concentration of agarose, the denser the matrix. Smaller fragments are separated at higher concentrations and larger fragments are separated at lower concentrations.</a:t>
            </a:r>
          </a:p>
          <a:p>
            <a:r>
              <a:rPr lang="en-US" sz="1800" dirty="0"/>
              <a:t>Advantages</a:t>
            </a:r>
          </a:p>
          <a:p>
            <a:pPr lvl="1"/>
            <a:r>
              <a:rPr lang="en-US" dirty="0"/>
              <a:t>Agarose can be re-heated and used again.</a:t>
            </a:r>
          </a:p>
          <a:p>
            <a:pPr lvl="1"/>
            <a:r>
              <a:rPr lang="en-US" dirty="0"/>
              <a:t>Agarose is considered non-toxic</a:t>
            </a:r>
          </a:p>
          <a:p>
            <a:pPr lvl="1"/>
            <a:r>
              <a:rPr lang="en-US" dirty="0"/>
              <a:t>Easy to prepare (10-15 min)</a:t>
            </a:r>
          </a:p>
          <a:p>
            <a:r>
              <a:rPr lang="en-US" sz="1800" dirty="0"/>
              <a:t>Disadvantages</a:t>
            </a:r>
          </a:p>
          <a:p>
            <a:pPr lvl="1"/>
            <a:r>
              <a:rPr lang="en-US" dirty="0"/>
              <a:t>Agarose can be expensive depending on the grade</a:t>
            </a:r>
          </a:p>
          <a:p>
            <a:pPr lvl="1"/>
            <a:r>
              <a:rPr lang="en-US" dirty="0"/>
              <a:t>Visualizing the gel can include UV or toxic chemicals</a:t>
            </a:r>
          </a:p>
          <a:p>
            <a:pPr lvl="1"/>
            <a:r>
              <a:rPr lang="en-US" dirty="0"/>
              <a:t>Resolution is less compared to polyacrylamide gels</a:t>
            </a:r>
          </a:p>
          <a:p>
            <a:pPr lvl="1"/>
            <a:endParaRPr lang="en-US" dirty="0"/>
          </a:p>
        </p:txBody>
      </p:sp>
    </p:spTree>
    <p:extLst>
      <p:ext uri="{BB962C8B-B14F-4D97-AF65-F5344CB8AC3E}">
        <p14:creationId xmlns:p14="http://schemas.microsoft.com/office/powerpoint/2010/main" val="274390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BD8C-D3E2-446D-81C0-7EB08852BF77}"/>
              </a:ext>
            </a:extLst>
          </p:cNvPr>
          <p:cNvSpPr>
            <a:spLocks noGrp="1"/>
          </p:cNvSpPr>
          <p:nvPr>
            <p:ph type="title"/>
          </p:nvPr>
        </p:nvSpPr>
        <p:spPr/>
        <p:txBody>
          <a:bodyPr/>
          <a:lstStyle/>
          <a:p>
            <a:r>
              <a:rPr lang="en-US" dirty="0"/>
              <a:t>Polyacrylamide gel</a:t>
            </a:r>
          </a:p>
        </p:txBody>
      </p:sp>
      <p:sp>
        <p:nvSpPr>
          <p:cNvPr id="3" name="Content Placeholder 2">
            <a:extLst>
              <a:ext uri="{FF2B5EF4-FFF2-40B4-BE49-F238E27FC236}">
                <a16:creationId xmlns:a16="http://schemas.microsoft.com/office/drawing/2014/main" id="{DF2CD7B5-0AC9-4E1C-A32E-BF581F47884C}"/>
              </a:ext>
            </a:extLst>
          </p:cNvPr>
          <p:cNvSpPr>
            <a:spLocks noGrp="1"/>
          </p:cNvSpPr>
          <p:nvPr>
            <p:ph idx="1"/>
          </p:nvPr>
        </p:nvSpPr>
        <p:spPr/>
        <p:txBody>
          <a:bodyPr/>
          <a:lstStyle/>
          <a:p>
            <a:r>
              <a:rPr lang="en-US" sz="1600" dirty="0"/>
              <a:t>Gels made of cross-linking of acrylamide and a cross linker molecule and is used to separate proteins or nucleic acids.</a:t>
            </a:r>
          </a:p>
          <a:p>
            <a:r>
              <a:rPr lang="en-US" sz="1600" dirty="0"/>
              <a:t>Increased concentration of acrylamide decreases pore sizes. Small pores sizes is used for smaller molecules, because larger molecules cannot migrate through the gel.</a:t>
            </a:r>
          </a:p>
          <a:p>
            <a:r>
              <a:rPr lang="en-US" sz="1600" dirty="0"/>
              <a:t>Advantages</a:t>
            </a:r>
          </a:p>
          <a:p>
            <a:pPr lvl="1"/>
            <a:r>
              <a:rPr lang="en-US" sz="1600" dirty="0"/>
              <a:t>Can be used to separate mixtures of DNA/RNA or proteins</a:t>
            </a:r>
          </a:p>
          <a:p>
            <a:pPr lvl="1"/>
            <a:r>
              <a:rPr lang="en-US" sz="1600" dirty="0"/>
              <a:t>Sharp bands</a:t>
            </a:r>
          </a:p>
          <a:p>
            <a:pPr lvl="1"/>
            <a:r>
              <a:rPr lang="en-US" sz="1600" dirty="0"/>
              <a:t>Good for small fragments of DNA</a:t>
            </a:r>
          </a:p>
          <a:p>
            <a:r>
              <a:rPr lang="en-US" sz="1600" dirty="0"/>
              <a:t>Disadvantages</a:t>
            </a:r>
          </a:p>
          <a:p>
            <a:pPr lvl="1"/>
            <a:r>
              <a:rPr lang="en-US" sz="1600" dirty="0"/>
              <a:t>Acrylamide in unpolymerized (powder) form is a neurotoxin</a:t>
            </a:r>
          </a:p>
          <a:p>
            <a:pPr lvl="1"/>
            <a:r>
              <a:rPr lang="en-US" sz="1600" dirty="0"/>
              <a:t>Known control sample must be obtained from producer</a:t>
            </a:r>
          </a:p>
          <a:p>
            <a:pPr lvl="1"/>
            <a:r>
              <a:rPr lang="en-US" sz="1600" dirty="0"/>
              <a:t>Gels are difficult to prepare</a:t>
            </a:r>
          </a:p>
        </p:txBody>
      </p:sp>
      <p:pic>
        <p:nvPicPr>
          <p:cNvPr id="4" name="Picture 3">
            <a:extLst>
              <a:ext uri="{FF2B5EF4-FFF2-40B4-BE49-F238E27FC236}">
                <a16:creationId xmlns:a16="http://schemas.microsoft.com/office/drawing/2014/main" id="{3D4B8F15-69B5-41A6-9183-65E030CAE373}"/>
              </a:ext>
            </a:extLst>
          </p:cNvPr>
          <p:cNvPicPr>
            <a:picLocks noChangeAspect="1"/>
          </p:cNvPicPr>
          <p:nvPr/>
        </p:nvPicPr>
        <p:blipFill>
          <a:blip r:embed="rId2"/>
          <a:stretch>
            <a:fillRect/>
          </a:stretch>
        </p:blipFill>
        <p:spPr>
          <a:xfrm>
            <a:off x="89014" y="4685952"/>
            <a:ext cx="2435413" cy="1791048"/>
          </a:xfrm>
          <a:prstGeom prst="rect">
            <a:avLst/>
          </a:prstGeom>
        </p:spPr>
      </p:pic>
    </p:spTree>
    <p:extLst>
      <p:ext uri="{BB962C8B-B14F-4D97-AF65-F5344CB8AC3E}">
        <p14:creationId xmlns:p14="http://schemas.microsoft.com/office/powerpoint/2010/main" val="38289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71F0-E83C-45C4-92B3-302178D17BFD}"/>
              </a:ext>
            </a:extLst>
          </p:cNvPr>
          <p:cNvSpPr>
            <a:spLocks noGrp="1"/>
          </p:cNvSpPr>
          <p:nvPr>
            <p:ph type="title"/>
          </p:nvPr>
        </p:nvSpPr>
        <p:spPr/>
        <p:txBody>
          <a:bodyPr/>
          <a:lstStyle/>
          <a:p>
            <a:r>
              <a:rPr lang="en-US" dirty="0"/>
              <a:t>Ief gel</a:t>
            </a:r>
          </a:p>
        </p:txBody>
      </p:sp>
      <p:sp>
        <p:nvSpPr>
          <p:cNvPr id="3" name="Content Placeholder 2">
            <a:extLst>
              <a:ext uri="{FF2B5EF4-FFF2-40B4-BE49-F238E27FC236}">
                <a16:creationId xmlns:a16="http://schemas.microsoft.com/office/drawing/2014/main" id="{CD5715D6-DB39-443E-AB75-387CFC3C2783}"/>
              </a:ext>
            </a:extLst>
          </p:cNvPr>
          <p:cNvSpPr>
            <a:spLocks noGrp="1"/>
          </p:cNvSpPr>
          <p:nvPr>
            <p:ph idx="1"/>
          </p:nvPr>
        </p:nvSpPr>
        <p:spPr/>
        <p:txBody>
          <a:bodyPr/>
          <a:lstStyle/>
          <a:p>
            <a:r>
              <a:rPr lang="en-US" sz="1800" dirty="0"/>
              <a:t>A gel with pH gradients that is used to separate protein molecules based on their pH</a:t>
            </a:r>
          </a:p>
          <a:p>
            <a:r>
              <a:rPr lang="en-US" sz="1800" dirty="0"/>
              <a:t>Protein molecules migrate until it reaches it isoelectric point	(Net 0 charge)</a:t>
            </a:r>
          </a:p>
          <a:p>
            <a:r>
              <a:rPr lang="en-US" sz="1800" dirty="0"/>
              <a:t>Advantages</a:t>
            </a:r>
          </a:p>
          <a:p>
            <a:pPr lvl="1"/>
            <a:r>
              <a:rPr lang="en-US" dirty="0"/>
              <a:t>Protein analysis utilizing either total protein and/or enzyme staining</a:t>
            </a:r>
          </a:p>
          <a:p>
            <a:pPr lvl="1"/>
            <a:r>
              <a:rPr lang="en-US" dirty="0"/>
              <a:t>Versatile to any seed crop </a:t>
            </a:r>
          </a:p>
          <a:p>
            <a:pPr lvl="1"/>
            <a:r>
              <a:rPr lang="en-US" dirty="0"/>
              <a:t>Adaptable matrix for different pH ranges</a:t>
            </a:r>
          </a:p>
          <a:p>
            <a:pPr lvl="1"/>
            <a:r>
              <a:rPr lang="en-US" dirty="0"/>
              <a:t>Permanent record of gel</a:t>
            </a:r>
          </a:p>
          <a:p>
            <a:r>
              <a:rPr lang="en-US" sz="1800" dirty="0"/>
              <a:t>Disadvantages</a:t>
            </a:r>
          </a:p>
          <a:p>
            <a:pPr lvl="1"/>
            <a:r>
              <a:rPr lang="en-US" dirty="0"/>
              <a:t>Precast gets are expensive compared to starch gels</a:t>
            </a:r>
          </a:p>
          <a:p>
            <a:pPr lvl="1"/>
            <a:r>
              <a:rPr lang="en-US" dirty="0"/>
              <a:t>Parent seed controls are required on each gel</a:t>
            </a:r>
          </a:p>
          <a:p>
            <a:pPr lvl="1"/>
            <a:endParaRPr lang="en-US" dirty="0"/>
          </a:p>
        </p:txBody>
      </p:sp>
      <p:pic>
        <p:nvPicPr>
          <p:cNvPr id="5" name="Picture 4">
            <a:extLst>
              <a:ext uri="{FF2B5EF4-FFF2-40B4-BE49-F238E27FC236}">
                <a16:creationId xmlns:a16="http://schemas.microsoft.com/office/drawing/2014/main" id="{C052DCA4-1BD2-4824-ABEB-5258172BE04F}"/>
              </a:ext>
            </a:extLst>
          </p:cNvPr>
          <p:cNvPicPr>
            <a:picLocks noChangeAspect="1"/>
          </p:cNvPicPr>
          <p:nvPr/>
        </p:nvPicPr>
        <p:blipFill>
          <a:blip r:embed="rId2"/>
          <a:stretch>
            <a:fillRect/>
          </a:stretch>
        </p:blipFill>
        <p:spPr>
          <a:xfrm>
            <a:off x="0" y="3388340"/>
            <a:ext cx="2441196" cy="1723712"/>
          </a:xfrm>
          <a:prstGeom prst="rect">
            <a:avLst/>
          </a:prstGeom>
        </p:spPr>
      </p:pic>
    </p:spTree>
    <p:extLst>
      <p:ext uri="{BB962C8B-B14F-4D97-AF65-F5344CB8AC3E}">
        <p14:creationId xmlns:p14="http://schemas.microsoft.com/office/powerpoint/2010/main" val="1502406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75B3-4C56-4978-968C-CA77497F442F}"/>
              </a:ext>
            </a:extLst>
          </p:cNvPr>
          <p:cNvSpPr>
            <a:spLocks noGrp="1"/>
          </p:cNvSpPr>
          <p:nvPr>
            <p:ph type="title"/>
          </p:nvPr>
        </p:nvSpPr>
        <p:spPr/>
        <p:txBody>
          <a:bodyPr/>
          <a:lstStyle/>
          <a:p>
            <a:r>
              <a:rPr lang="en-US" dirty="0"/>
              <a:t>Pouring</a:t>
            </a:r>
          </a:p>
        </p:txBody>
      </p:sp>
      <p:sp>
        <p:nvSpPr>
          <p:cNvPr id="3" name="Content Placeholder 2">
            <a:extLst>
              <a:ext uri="{FF2B5EF4-FFF2-40B4-BE49-F238E27FC236}">
                <a16:creationId xmlns:a16="http://schemas.microsoft.com/office/drawing/2014/main" id="{AB0E6388-D18E-4CDC-87B2-B4B29F2058E4}"/>
              </a:ext>
            </a:extLst>
          </p:cNvPr>
          <p:cNvSpPr>
            <a:spLocks noGrp="1"/>
          </p:cNvSpPr>
          <p:nvPr>
            <p:ph idx="1"/>
          </p:nvPr>
        </p:nvSpPr>
        <p:spPr/>
        <p:txBody>
          <a:bodyPr/>
          <a:lstStyle/>
          <a:p>
            <a:r>
              <a:rPr lang="en-US" dirty="0"/>
              <a:t>Starch gels</a:t>
            </a:r>
          </a:p>
          <a:p>
            <a:pPr lvl="1"/>
            <a:r>
              <a:rPr lang="en-US" dirty="0"/>
              <a:t>Mix starch and sucrose with specified quantity of buffer and heat to boiling. Pour the thickened solution into a gel mold and allow it to cool before covering with plastic wrap.</a:t>
            </a:r>
          </a:p>
          <a:p>
            <a:pPr lvl="1"/>
            <a:r>
              <a:rPr lang="en-US" dirty="0"/>
              <a:t>Different ratio’s of starch to buffer and pH of buffer are possible. Which recipe that is used to prepare gels depends on which stains will be used.</a:t>
            </a:r>
          </a:p>
          <a:p>
            <a:r>
              <a:rPr lang="en-US" dirty="0"/>
              <a:t>Agarose gels</a:t>
            </a:r>
          </a:p>
          <a:p>
            <a:pPr lvl="1"/>
            <a:r>
              <a:rPr lang="en-US" dirty="0"/>
              <a:t>Decide on a agarose concentration of the gel needed for your samples.</a:t>
            </a:r>
          </a:p>
          <a:p>
            <a:pPr lvl="1"/>
            <a:r>
              <a:rPr lang="en-US" dirty="0"/>
              <a:t>Weigh out and dissolve the appropriate volume of Agarose into a buffer. Heat the solution and pour into a mold with a comb.</a:t>
            </a:r>
          </a:p>
          <a:p>
            <a:pPr lvl="1"/>
            <a:r>
              <a:rPr lang="en-US" dirty="0"/>
              <a:t>Depending on how you plan on reading the gel addition of Ethidium Bromide can be added prior to pouring the gel</a:t>
            </a:r>
          </a:p>
          <a:p>
            <a:pPr marL="457200" lvl="1" indent="0">
              <a:buNone/>
            </a:pPr>
            <a:endParaRPr lang="en-US" dirty="0"/>
          </a:p>
          <a:p>
            <a:pPr lvl="1"/>
            <a:endParaRPr lang="en-US" dirty="0"/>
          </a:p>
        </p:txBody>
      </p:sp>
    </p:spTree>
    <p:extLst>
      <p:ext uri="{BB962C8B-B14F-4D97-AF65-F5344CB8AC3E}">
        <p14:creationId xmlns:p14="http://schemas.microsoft.com/office/powerpoint/2010/main" val="1604838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2020-28CE-4F42-A8B3-FD6BBFE5E8EB}"/>
              </a:ext>
            </a:extLst>
          </p:cNvPr>
          <p:cNvSpPr>
            <a:spLocks noGrp="1"/>
          </p:cNvSpPr>
          <p:nvPr>
            <p:ph type="title"/>
          </p:nvPr>
        </p:nvSpPr>
        <p:spPr/>
        <p:txBody>
          <a:bodyPr/>
          <a:lstStyle/>
          <a:p>
            <a:r>
              <a:rPr lang="en-US" dirty="0"/>
              <a:t>Pouring continued	</a:t>
            </a:r>
          </a:p>
        </p:txBody>
      </p:sp>
      <p:sp>
        <p:nvSpPr>
          <p:cNvPr id="3" name="Content Placeholder 2">
            <a:extLst>
              <a:ext uri="{FF2B5EF4-FFF2-40B4-BE49-F238E27FC236}">
                <a16:creationId xmlns:a16="http://schemas.microsoft.com/office/drawing/2014/main" id="{D5DBABAE-75DF-481E-933C-ACFB99F99683}"/>
              </a:ext>
            </a:extLst>
          </p:cNvPr>
          <p:cNvSpPr>
            <a:spLocks noGrp="1"/>
          </p:cNvSpPr>
          <p:nvPr>
            <p:ph idx="1"/>
          </p:nvPr>
        </p:nvSpPr>
        <p:spPr/>
        <p:txBody>
          <a:bodyPr/>
          <a:lstStyle/>
          <a:p>
            <a:r>
              <a:rPr lang="en-US" dirty="0"/>
              <a:t>Polyacrylamide</a:t>
            </a:r>
          </a:p>
          <a:p>
            <a:pPr lvl="1"/>
            <a:r>
              <a:rPr lang="en-US" dirty="0"/>
              <a:t>Polyacrylamide gel is formed as the result of a polymerization reaction between acrylamide and a crosslinker molecule</a:t>
            </a:r>
          </a:p>
          <a:p>
            <a:pPr lvl="1"/>
            <a:r>
              <a:rPr lang="en-US" dirty="0"/>
              <a:t>Easily customized pore size for specific targets</a:t>
            </a:r>
          </a:p>
          <a:p>
            <a:pPr lvl="1"/>
            <a:endParaRPr lang="en-US" dirty="0"/>
          </a:p>
          <a:p>
            <a:r>
              <a:rPr lang="en-US" dirty="0"/>
              <a:t>IEF</a:t>
            </a:r>
          </a:p>
          <a:p>
            <a:pPr lvl="1"/>
            <a:r>
              <a:rPr lang="en-US" dirty="0"/>
              <a:t>Able to purchase precast gels</a:t>
            </a:r>
          </a:p>
          <a:p>
            <a:pPr lvl="1"/>
            <a:r>
              <a:rPr lang="en-US" dirty="0"/>
              <a:t>Addition of ampholytes are added to gel mixture prior to pouring the gel to create the necessary pH gradient across the gel</a:t>
            </a:r>
          </a:p>
          <a:p>
            <a:pPr lvl="1"/>
            <a:r>
              <a:rPr lang="en-US" dirty="0"/>
              <a:t>Some types of IEF gels are polyacrylamide, agar, or agarose</a:t>
            </a:r>
          </a:p>
        </p:txBody>
      </p:sp>
    </p:spTree>
    <p:extLst>
      <p:ext uri="{BB962C8B-B14F-4D97-AF65-F5344CB8AC3E}">
        <p14:creationId xmlns:p14="http://schemas.microsoft.com/office/powerpoint/2010/main" val="2427469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2D24-6B02-407D-AE4B-F126A173FCD6}"/>
              </a:ext>
            </a:extLst>
          </p:cNvPr>
          <p:cNvSpPr>
            <a:spLocks noGrp="1"/>
          </p:cNvSpPr>
          <p:nvPr>
            <p:ph type="title"/>
          </p:nvPr>
        </p:nvSpPr>
        <p:spPr/>
        <p:txBody>
          <a:bodyPr/>
          <a:lstStyle/>
          <a:p>
            <a:r>
              <a:rPr lang="en-US" dirty="0"/>
              <a:t>Loading</a:t>
            </a:r>
          </a:p>
        </p:txBody>
      </p:sp>
      <p:sp>
        <p:nvSpPr>
          <p:cNvPr id="3" name="Content Placeholder 2">
            <a:extLst>
              <a:ext uri="{FF2B5EF4-FFF2-40B4-BE49-F238E27FC236}">
                <a16:creationId xmlns:a16="http://schemas.microsoft.com/office/drawing/2014/main" id="{2A336EA9-D098-4005-AD86-A522CAD38934}"/>
              </a:ext>
            </a:extLst>
          </p:cNvPr>
          <p:cNvSpPr>
            <a:spLocks noGrp="1"/>
          </p:cNvSpPr>
          <p:nvPr>
            <p:ph idx="1"/>
          </p:nvPr>
        </p:nvSpPr>
        <p:spPr/>
        <p:txBody>
          <a:bodyPr/>
          <a:lstStyle/>
          <a:p>
            <a:r>
              <a:rPr lang="en-US" dirty="0"/>
              <a:t>Starch gels</a:t>
            </a:r>
          </a:p>
          <a:p>
            <a:pPr lvl="1"/>
            <a:r>
              <a:rPr lang="en-US" dirty="0"/>
              <a:t>Filter paper wicks are placed with the buffer containing the sample.</a:t>
            </a:r>
          </a:p>
          <a:p>
            <a:pPr lvl="1"/>
            <a:r>
              <a:rPr lang="en-US" dirty="0"/>
              <a:t>The soaked wicks are then place into the gel. </a:t>
            </a:r>
          </a:p>
          <a:p>
            <a:pPr lvl="1"/>
            <a:r>
              <a:rPr lang="en-US" dirty="0"/>
              <a:t>Be sure to include a control sample with known banding patterns.</a:t>
            </a:r>
          </a:p>
          <a:p>
            <a:pPr lvl="4"/>
            <a:r>
              <a:rPr lang="en-US" dirty="0"/>
              <a:t>While the sample is running keep it cool by performing electrophoresis in a fridge or cold room at about 5C. Place cold pack on top of the gel for the duration of the run. </a:t>
            </a:r>
          </a:p>
          <a:p>
            <a:pPr marL="457200" lvl="1" indent="0">
              <a:buNone/>
            </a:pPr>
            <a:endParaRPr lang="en-US" dirty="0"/>
          </a:p>
        </p:txBody>
      </p:sp>
      <p:pic>
        <p:nvPicPr>
          <p:cNvPr id="4" name="Picture 3">
            <a:extLst>
              <a:ext uri="{FF2B5EF4-FFF2-40B4-BE49-F238E27FC236}">
                <a16:creationId xmlns:a16="http://schemas.microsoft.com/office/drawing/2014/main" id="{03A3FB4D-DFBD-4186-BC52-055C01BB10EF}"/>
              </a:ext>
            </a:extLst>
          </p:cNvPr>
          <p:cNvPicPr>
            <a:picLocks noChangeAspect="1"/>
          </p:cNvPicPr>
          <p:nvPr/>
        </p:nvPicPr>
        <p:blipFill>
          <a:blip r:embed="rId2"/>
          <a:stretch>
            <a:fillRect/>
          </a:stretch>
        </p:blipFill>
        <p:spPr>
          <a:xfrm>
            <a:off x="117446" y="3722614"/>
            <a:ext cx="3565321" cy="2670044"/>
          </a:xfrm>
          <a:prstGeom prst="rect">
            <a:avLst/>
          </a:prstGeom>
        </p:spPr>
      </p:pic>
    </p:spTree>
    <p:extLst>
      <p:ext uri="{BB962C8B-B14F-4D97-AF65-F5344CB8AC3E}">
        <p14:creationId xmlns:p14="http://schemas.microsoft.com/office/powerpoint/2010/main" val="396048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Definitions</a:t>
            </a:r>
          </a:p>
          <a:p>
            <a:r>
              <a:rPr lang="en-US" dirty="0"/>
              <a:t>History</a:t>
            </a:r>
          </a:p>
          <a:p>
            <a:r>
              <a:rPr lang="en-US" dirty="0"/>
              <a:t>Basics</a:t>
            </a:r>
          </a:p>
          <a:p>
            <a:r>
              <a:rPr lang="en-US" dirty="0"/>
              <a:t>Gel types</a:t>
            </a:r>
          </a:p>
          <a:p>
            <a:r>
              <a:rPr lang="en-US" dirty="0"/>
              <a:t>Pouring</a:t>
            </a:r>
          </a:p>
          <a:p>
            <a:r>
              <a:rPr lang="en-US" dirty="0"/>
              <a:t>Loading </a:t>
            </a:r>
          </a:p>
          <a:p>
            <a:r>
              <a:rPr lang="en-US" dirty="0"/>
              <a:t>Stains</a:t>
            </a:r>
          </a:p>
          <a:p>
            <a:r>
              <a:rPr lang="en-US" dirty="0"/>
              <a:t>Troubleshooting</a:t>
            </a:r>
          </a:p>
          <a:p>
            <a:endParaRPr lang="en-US" dirty="0"/>
          </a:p>
        </p:txBody>
      </p:sp>
    </p:spTree>
    <p:extLst>
      <p:ext uri="{BB962C8B-B14F-4D97-AF65-F5344CB8AC3E}">
        <p14:creationId xmlns:p14="http://schemas.microsoft.com/office/powerpoint/2010/main" val="3967543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1E1F-DE42-4332-8475-52F5EFAB5EC4}"/>
              </a:ext>
            </a:extLst>
          </p:cNvPr>
          <p:cNvSpPr>
            <a:spLocks noGrp="1"/>
          </p:cNvSpPr>
          <p:nvPr>
            <p:ph type="title"/>
          </p:nvPr>
        </p:nvSpPr>
        <p:spPr/>
        <p:txBody>
          <a:bodyPr/>
          <a:lstStyle/>
          <a:p>
            <a:r>
              <a:rPr lang="en-US" dirty="0"/>
              <a:t>Loading continued</a:t>
            </a:r>
          </a:p>
        </p:txBody>
      </p:sp>
      <p:sp>
        <p:nvSpPr>
          <p:cNvPr id="3" name="Content Placeholder 2">
            <a:extLst>
              <a:ext uri="{FF2B5EF4-FFF2-40B4-BE49-F238E27FC236}">
                <a16:creationId xmlns:a16="http://schemas.microsoft.com/office/drawing/2014/main" id="{5C775804-15E2-4628-B5CA-E397BDD1B801}"/>
              </a:ext>
            </a:extLst>
          </p:cNvPr>
          <p:cNvSpPr>
            <a:spLocks noGrp="1"/>
          </p:cNvSpPr>
          <p:nvPr>
            <p:ph idx="1"/>
          </p:nvPr>
        </p:nvSpPr>
        <p:spPr/>
        <p:txBody>
          <a:bodyPr/>
          <a:lstStyle/>
          <a:p>
            <a:r>
              <a:rPr lang="en-US" dirty="0"/>
              <a:t>Agarose gel</a:t>
            </a:r>
          </a:p>
          <a:p>
            <a:pPr lvl="1"/>
            <a:r>
              <a:rPr lang="en-US" dirty="0"/>
              <a:t>Fill the electrophoresis unit with buffer until the gel is covered with a thin layer of buffer</a:t>
            </a:r>
          </a:p>
          <a:p>
            <a:pPr lvl="1"/>
            <a:r>
              <a:rPr lang="en-US" dirty="0"/>
              <a:t>Add loading buffer to sample, mix and pipette sample into the appropriate well</a:t>
            </a:r>
          </a:p>
          <a:p>
            <a:pPr lvl="1"/>
            <a:r>
              <a:rPr lang="en-US" dirty="0"/>
              <a:t>Add molecular ladder and controls to help with reading</a:t>
            </a:r>
          </a:p>
          <a:p>
            <a:r>
              <a:rPr lang="en-US" dirty="0"/>
              <a:t>Polyacrylamide gel</a:t>
            </a:r>
          </a:p>
          <a:p>
            <a:pPr lvl="1"/>
            <a:r>
              <a:rPr lang="en-US" dirty="0"/>
              <a:t>Similar to Agarose gels, pipette sample and marker into wells</a:t>
            </a:r>
          </a:p>
          <a:p>
            <a:r>
              <a:rPr lang="en-US" dirty="0"/>
              <a:t>IEF</a:t>
            </a:r>
          </a:p>
          <a:p>
            <a:pPr lvl="1"/>
            <a:r>
              <a:rPr lang="en-US" dirty="0"/>
              <a:t>Pipette the extraction buffer onto wicks already placed on the gel.</a:t>
            </a:r>
          </a:p>
          <a:p>
            <a:pPr lvl="1"/>
            <a:r>
              <a:rPr lang="en-US" dirty="0"/>
              <a:t>Depending on the charge of the sample, the location of the wicks can be placed either near the cathode or anode</a:t>
            </a:r>
          </a:p>
          <a:p>
            <a:pPr marL="0" indent="0">
              <a:buNone/>
            </a:pPr>
            <a:endParaRPr lang="en-US" dirty="0"/>
          </a:p>
          <a:p>
            <a:endParaRPr lang="en-US" dirty="0"/>
          </a:p>
        </p:txBody>
      </p:sp>
      <p:pic>
        <p:nvPicPr>
          <p:cNvPr id="4" name="Picture 3">
            <a:extLst>
              <a:ext uri="{FF2B5EF4-FFF2-40B4-BE49-F238E27FC236}">
                <a16:creationId xmlns:a16="http://schemas.microsoft.com/office/drawing/2014/main" id="{A9EF139A-5BB9-4298-8093-13491DD5426B}"/>
              </a:ext>
            </a:extLst>
          </p:cNvPr>
          <p:cNvPicPr>
            <a:picLocks noChangeAspect="1"/>
          </p:cNvPicPr>
          <p:nvPr/>
        </p:nvPicPr>
        <p:blipFill>
          <a:blip r:embed="rId2"/>
          <a:stretch>
            <a:fillRect/>
          </a:stretch>
        </p:blipFill>
        <p:spPr>
          <a:xfrm>
            <a:off x="226503" y="4846739"/>
            <a:ext cx="2008714" cy="1630261"/>
          </a:xfrm>
          <a:prstGeom prst="rect">
            <a:avLst/>
          </a:prstGeom>
        </p:spPr>
      </p:pic>
    </p:spTree>
    <p:extLst>
      <p:ext uri="{BB962C8B-B14F-4D97-AF65-F5344CB8AC3E}">
        <p14:creationId xmlns:p14="http://schemas.microsoft.com/office/powerpoint/2010/main" val="190355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15E4-030A-4E7A-996B-D157664955BC}"/>
              </a:ext>
            </a:extLst>
          </p:cNvPr>
          <p:cNvSpPr>
            <a:spLocks noGrp="1"/>
          </p:cNvSpPr>
          <p:nvPr>
            <p:ph type="title"/>
          </p:nvPr>
        </p:nvSpPr>
        <p:spPr/>
        <p:txBody>
          <a:bodyPr/>
          <a:lstStyle/>
          <a:p>
            <a:r>
              <a:rPr lang="en-US" dirty="0"/>
              <a:t>Running a gel</a:t>
            </a:r>
          </a:p>
        </p:txBody>
      </p:sp>
      <p:sp>
        <p:nvSpPr>
          <p:cNvPr id="3" name="Content Placeholder 2">
            <a:extLst>
              <a:ext uri="{FF2B5EF4-FFF2-40B4-BE49-F238E27FC236}">
                <a16:creationId xmlns:a16="http://schemas.microsoft.com/office/drawing/2014/main" id="{88923F08-2EA8-483E-B33D-8A259599315E}"/>
              </a:ext>
            </a:extLst>
          </p:cNvPr>
          <p:cNvSpPr>
            <a:spLocks noGrp="1"/>
          </p:cNvSpPr>
          <p:nvPr>
            <p:ph idx="1"/>
          </p:nvPr>
        </p:nvSpPr>
        <p:spPr/>
        <p:txBody>
          <a:bodyPr/>
          <a:lstStyle/>
          <a:p>
            <a:r>
              <a:rPr lang="en-US" dirty="0"/>
              <a:t>The time to finish electrophoresis can vary from a short amount of time (30 min) to a long time 10+ hours.</a:t>
            </a:r>
          </a:p>
          <a:p>
            <a:r>
              <a:rPr lang="en-US" dirty="0"/>
              <a:t>The parameters (time, voltage, wattage, etc.) of a gel run will be dependent on which electrophoresis method used and your target.</a:t>
            </a:r>
          </a:p>
        </p:txBody>
      </p:sp>
    </p:spTree>
    <p:extLst>
      <p:ext uri="{BB962C8B-B14F-4D97-AF65-F5344CB8AC3E}">
        <p14:creationId xmlns:p14="http://schemas.microsoft.com/office/powerpoint/2010/main" val="3716189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CED9-0B18-4D78-B842-FA89678F0C59}"/>
              </a:ext>
            </a:extLst>
          </p:cNvPr>
          <p:cNvSpPr>
            <a:spLocks noGrp="1"/>
          </p:cNvSpPr>
          <p:nvPr>
            <p:ph type="title"/>
          </p:nvPr>
        </p:nvSpPr>
        <p:spPr/>
        <p:txBody>
          <a:bodyPr/>
          <a:lstStyle/>
          <a:p>
            <a:r>
              <a:rPr lang="en-US" dirty="0"/>
              <a:t>Stains/detection</a:t>
            </a:r>
          </a:p>
        </p:txBody>
      </p:sp>
      <p:sp>
        <p:nvSpPr>
          <p:cNvPr id="3" name="Content Placeholder 2">
            <a:extLst>
              <a:ext uri="{FF2B5EF4-FFF2-40B4-BE49-F238E27FC236}">
                <a16:creationId xmlns:a16="http://schemas.microsoft.com/office/drawing/2014/main" id="{B2ABC0E7-77FC-4FF7-9813-4C1B91138C34}"/>
              </a:ext>
            </a:extLst>
          </p:cNvPr>
          <p:cNvSpPr>
            <a:spLocks noGrp="1"/>
          </p:cNvSpPr>
          <p:nvPr>
            <p:ph idx="1"/>
          </p:nvPr>
        </p:nvSpPr>
        <p:spPr/>
        <p:txBody>
          <a:bodyPr/>
          <a:lstStyle/>
          <a:p>
            <a:r>
              <a:rPr lang="en-US" dirty="0"/>
              <a:t>Starch </a:t>
            </a:r>
          </a:p>
          <a:p>
            <a:pPr lvl="1"/>
            <a:r>
              <a:rPr lang="en-US" dirty="0"/>
              <a:t>Slice the gel horizontally and place the slice into one of the following stains:</a:t>
            </a:r>
          </a:p>
          <a:p>
            <a:pPr lvl="2"/>
            <a:r>
              <a:rPr lang="en-US" sz="1400" dirty="0"/>
              <a:t>Acid phosphatase (ACP), alcohol dehydrogenase (ADH), catalase (CAT), diaphorase (DIA), esterase (EST), b-glucosidase (GLU), glutamate-oxaloacetate transaminase (GOT), isocitrate dehydrogenase (IDH), malate dehydrogenase (MDH), phosphoglucomutase (PGM), phosphohexose isomerase (PHI), and 6-phosphogluconate dehydrogenase (PGD).</a:t>
            </a:r>
            <a:endParaRPr lang="en-US" dirty="0"/>
          </a:p>
          <a:p>
            <a:pPr lvl="1"/>
            <a:r>
              <a:rPr lang="en-US" dirty="0"/>
              <a:t>These stains are used because they produce the greatest amount of polymorphisms (differences in the banding patterns)</a:t>
            </a:r>
          </a:p>
          <a:p>
            <a:pPr lvl="2"/>
            <a:r>
              <a:rPr lang="en-US" dirty="0"/>
              <a:t>By increasing the chances of seeing differences these stains help make electrophoresis more valuable to the industry.</a:t>
            </a:r>
          </a:p>
          <a:p>
            <a:pPr lvl="2"/>
            <a:endParaRPr lang="en-US" dirty="0"/>
          </a:p>
          <a:p>
            <a:pPr marL="0" indent="0">
              <a:buNone/>
            </a:pPr>
            <a:endParaRPr lang="en-US" dirty="0"/>
          </a:p>
        </p:txBody>
      </p:sp>
      <p:pic>
        <p:nvPicPr>
          <p:cNvPr id="4" name="Picture 3">
            <a:extLst>
              <a:ext uri="{FF2B5EF4-FFF2-40B4-BE49-F238E27FC236}">
                <a16:creationId xmlns:a16="http://schemas.microsoft.com/office/drawing/2014/main" id="{C9BDC643-1179-498B-A049-165AAC9D21C4}"/>
              </a:ext>
            </a:extLst>
          </p:cNvPr>
          <p:cNvPicPr>
            <a:picLocks noChangeAspect="1"/>
          </p:cNvPicPr>
          <p:nvPr/>
        </p:nvPicPr>
        <p:blipFill>
          <a:blip r:embed="rId2"/>
          <a:stretch>
            <a:fillRect/>
          </a:stretch>
        </p:blipFill>
        <p:spPr>
          <a:xfrm>
            <a:off x="1" y="4446165"/>
            <a:ext cx="2832882" cy="1941221"/>
          </a:xfrm>
          <a:prstGeom prst="rect">
            <a:avLst/>
          </a:prstGeom>
        </p:spPr>
      </p:pic>
    </p:spTree>
    <p:extLst>
      <p:ext uri="{BB962C8B-B14F-4D97-AF65-F5344CB8AC3E}">
        <p14:creationId xmlns:p14="http://schemas.microsoft.com/office/powerpoint/2010/main" val="560836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5CDC7-878D-45B1-81F3-471D4C4C6633}"/>
              </a:ext>
            </a:extLst>
          </p:cNvPr>
          <p:cNvSpPr>
            <a:spLocks noGrp="1"/>
          </p:cNvSpPr>
          <p:nvPr>
            <p:ph type="title"/>
          </p:nvPr>
        </p:nvSpPr>
        <p:spPr/>
        <p:txBody>
          <a:bodyPr/>
          <a:lstStyle/>
          <a:p>
            <a:r>
              <a:rPr lang="en-US" dirty="0"/>
              <a:t>Stains/detection</a:t>
            </a:r>
          </a:p>
        </p:txBody>
      </p:sp>
      <p:sp>
        <p:nvSpPr>
          <p:cNvPr id="3" name="Content Placeholder 2">
            <a:extLst>
              <a:ext uri="{FF2B5EF4-FFF2-40B4-BE49-F238E27FC236}">
                <a16:creationId xmlns:a16="http://schemas.microsoft.com/office/drawing/2014/main" id="{12162EEE-D12B-451B-B4D1-286207B2FC69}"/>
              </a:ext>
            </a:extLst>
          </p:cNvPr>
          <p:cNvSpPr>
            <a:spLocks noGrp="1"/>
          </p:cNvSpPr>
          <p:nvPr>
            <p:ph idx="1"/>
          </p:nvPr>
        </p:nvSpPr>
        <p:spPr/>
        <p:txBody>
          <a:bodyPr/>
          <a:lstStyle/>
          <a:p>
            <a:r>
              <a:rPr lang="en-US" dirty="0"/>
              <a:t>Agarose</a:t>
            </a:r>
          </a:p>
          <a:p>
            <a:pPr lvl="1"/>
            <a:r>
              <a:rPr lang="en-US" dirty="0"/>
              <a:t>Add Ethidium Bromide to the gel while you pour it or place the gel in a solution containing ethidium bromide for 5 minutes.</a:t>
            </a:r>
          </a:p>
          <a:p>
            <a:pPr lvl="2"/>
            <a:r>
              <a:rPr lang="en-US" dirty="0"/>
              <a:t>EtBr is highly toxic- Wear proper PPE when handling!</a:t>
            </a:r>
          </a:p>
          <a:p>
            <a:pPr lvl="1"/>
            <a:r>
              <a:rPr lang="en-US" dirty="0"/>
              <a:t>Several other common dyes include SYBR Gold, SYBR Green, SYBR Safe and Eva Green</a:t>
            </a:r>
          </a:p>
          <a:p>
            <a:pPr lvl="2"/>
            <a:r>
              <a:rPr lang="en-US" dirty="0"/>
              <a:t>These also work for PAGE gels as well</a:t>
            </a:r>
          </a:p>
          <a:p>
            <a:r>
              <a:rPr lang="en-US" dirty="0"/>
              <a:t> IEF</a:t>
            </a:r>
          </a:p>
          <a:p>
            <a:pPr lvl="1"/>
            <a:r>
              <a:rPr lang="en-US" dirty="0"/>
              <a:t>Silver stain or Coomassie stain are commonly used stains that stain all the proteins on the gel.</a:t>
            </a:r>
          </a:p>
          <a:p>
            <a:pPr lvl="1"/>
            <a:r>
              <a:rPr lang="en-US" dirty="0"/>
              <a:t>Enzyme stains can be used to stain only select protein bands.</a:t>
            </a:r>
          </a:p>
          <a:p>
            <a:pPr lvl="2"/>
            <a:r>
              <a:rPr lang="en-US" dirty="0"/>
              <a:t>Similar to starch gels- determine which stains produces the most differences for your samples.</a:t>
            </a:r>
          </a:p>
        </p:txBody>
      </p:sp>
    </p:spTree>
    <p:extLst>
      <p:ext uri="{BB962C8B-B14F-4D97-AF65-F5344CB8AC3E}">
        <p14:creationId xmlns:p14="http://schemas.microsoft.com/office/powerpoint/2010/main" val="388673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B1C5-223D-4249-BFE5-7A3D0D4083C2}"/>
              </a:ext>
            </a:extLst>
          </p:cNvPr>
          <p:cNvSpPr>
            <a:spLocks noGrp="1"/>
          </p:cNvSpPr>
          <p:nvPr>
            <p:ph type="title"/>
          </p:nvPr>
        </p:nvSpPr>
        <p:spPr/>
        <p:txBody>
          <a:bodyPr/>
          <a:lstStyle/>
          <a:p>
            <a:r>
              <a:rPr lang="en-US" dirty="0"/>
              <a:t>Troubleshooting for starch gels</a:t>
            </a:r>
          </a:p>
        </p:txBody>
      </p:sp>
      <p:pic>
        <p:nvPicPr>
          <p:cNvPr id="4" name="Content Placeholder 3">
            <a:extLst>
              <a:ext uri="{FF2B5EF4-FFF2-40B4-BE49-F238E27FC236}">
                <a16:creationId xmlns:a16="http://schemas.microsoft.com/office/drawing/2014/main" id="{C3A53F7B-969B-4E66-B087-625D94E57C9E}"/>
              </a:ext>
            </a:extLst>
          </p:cNvPr>
          <p:cNvPicPr>
            <a:picLocks noGrp="1" noChangeAspect="1"/>
          </p:cNvPicPr>
          <p:nvPr>
            <p:ph idx="1"/>
          </p:nvPr>
        </p:nvPicPr>
        <p:blipFill>
          <a:blip r:embed="rId2"/>
          <a:stretch>
            <a:fillRect/>
          </a:stretch>
        </p:blipFill>
        <p:spPr>
          <a:xfrm>
            <a:off x="2672384" y="1182848"/>
            <a:ext cx="5176216" cy="5183697"/>
          </a:xfrm>
          <a:prstGeom prst="rect">
            <a:avLst/>
          </a:prstGeom>
        </p:spPr>
      </p:pic>
    </p:spTree>
    <p:extLst>
      <p:ext uri="{BB962C8B-B14F-4D97-AF65-F5344CB8AC3E}">
        <p14:creationId xmlns:p14="http://schemas.microsoft.com/office/powerpoint/2010/main" val="641319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1B47-B9D3-421E-9F51-666FD4F58844}"/>
              </a:ext>
            </a:extLst>
          </p:cNvPr>
          <p:cNvSpPr>
            <a:spLocks noGrp="1"/>
          </p:cNvSpPr>
          <p:nvPr>
            <p:ph type="title"/>
          </p:nvPr>
        </p:nvSpPr>
        <p:spPr/>
        <p:txBody>
          <a:bodyPr/>
          <a:lstStyle/>
          <a:p>
            <a:r>
              <a:rPr lang="en-US" dirty="0"/>
              <a:t>Troubleshooting for page</a:t>
            </a:r>
          </a:p>
        </p:txBody>
      </p:sp>
      <p:pic>
        <p:nvPicPr>
          <p:cNvPr id="7" name="Content Placeholder 6">
            <a:extLst>
              <a:ext uri="{FF2B5EF4-FFF2-40B4-BE49-F238E27FC236}">
                <a16:creationId xmlns:a16="http://schemas.microsoft.com/office/drawing/2014/main" id="{2EF21FC4-F630-41BB-8D8F-759A0F8AABB7}"/>
              </a:ext>
            </a:extLst>
          </p:cNvPr>
          <p:cNvPicPr>
            <a:picLocks noGrp="1" noChangeAspect="1"/>
          </p:cNvPicPr>
          <p:nvPr>
            <p:ph idx="1"/>
          </p:nvPr>
        </p:nvPicPr>
        <p:blipFill>
          <a:blip r:embed="rId2"/>
          <a:stretch>
            <a:fillRect/>
          </a:stretch>
        </p:blipFill>
        <p:spPr>
          <a:xfrm>
            <a:off x="434314" y="2206305"/>
            <a:ext cx="8596523" cy="3009987"/>
          </a:xfrm>
          <a:prstGeom prst="rect">
            <a:avLst/>
          </a:prstGeom>
        </p:spPr>
      </p:pic>
    </p:spTree>
    <p:extLst>
      <p:ext uri="{BB962C8B-B14F-4D97-AF65-F5344CB8AC3E}">
        <p14:creationId xmlns:p14="http://schemas.microsoft.com/office/powerpoint/2010/main" val="3497055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318B-12DB-4127-B8BC-1B44A04F52CE}"/>
              </a:ext>
            </a:extLst>
          </p:cNvPr>
          <p:cNvSpPr>
            <a:spLocks noGrp="1"/>
          </p:cNvSpPr>
          <p:nvPr>
            <p:ph type="title"/>
          </p:nvPr>
        </p:nvSpPr>
        <p:spPr/>
        <p:txBody>
          <a:bodyPr/>
          <a:lstStyle/>
          <a:p>
            <a:r>
              <a:rPr lang="en-US" dirty="0"/>
              <a:t>Troubleshooting for ief</a:t>
            </a:r>
          </a:p>
        </p:txBody>
      </p:sp>
      <p:pic>
        <p:nvPicPr>
          <p:cNvPr id="4" name="Content Placeholder 3">
            <a:extLst>
              <a:ext uri="{FF2B5EF4-FFF2-40B4-BE49-F238E27FC236}">
                <a16:creationId xmlns:a16="http://schemas.microsoft.com/office/drawing/2014/main" id="{E769D95E-1D05-42A2-83DF-58C79A9EDD22}"/>
              </a:ext>
            </a:extLst>
          </p:cNvPr>
          <p:cNvPicPr>
            <a:picLocks noGrp="1" noChangeAspect="1"/>
          </p:cNvPicPr>
          <p:nvPr>
            <p:ph idx="1"/>
          </p:nvPr>
        </p:nvPicPr>
        <p:blipFill>
          <a:blip r:embed="rId2"/>
          <a:stretch>
            <a:fillRect/>
          </a:stretch>
        </p:blipFill>
        <p:spPr>
          <a:xfrm>
            <a:off x="2714005" y="1048624"/>
            <a:ext cx="5378575" cy="5428376"/>
          </a:xfrm>
          <a:prstGeom prst="rect">
            <a:avLst/>
          </a:prstGeom>
        </p:spPr>
      </p:pic>
    </p:spTree>
    <p:extLst>
      <p:ext uri="{BB962C8B-B14F-4D97-AF65-F5344CB8AC3E}">
        <p14:creationId xmlns:p14="http://schemas.microsoft.com/office/powerpoint/2010/main" val="4120157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14A2-5178-4E81-9C2C-283C7417F3C3}"/>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09008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55DD-D5A3-4CA0-ADEE-0C344A504CC1}"/>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3FF3EDC6-0AA7-40EF-95DB-EF0129855C3A}"/>
              </a:ext>
            </a:extLst>
          </p:cNvPr>
          <p:cNvSpPr>
            <a:spLocks noGrp="1"/>
          </p:cNvSpPr>
          <p:nvPr>
            <p:ph idx="1"/>
          </p:nvPr>
        </p:nvSpPr>
        <p:spPr/>
        <p:txBody>
          <a:bodyPr/>
          <a:lstStyle/>
          <a:p>
            <a:r>
              <a:rPr lang="en-US" b="1" dirty="0"/>
              <a:t>Allele</a:t>
            </a:r>
            <a:r>
              <a:rPr lang="en-US" dirty="0"/>
              <a:t>- Refers to one of several alternate forms of a gene occupying a given locus on the chromosome, which controls expressions in different ways.</a:t>
            </a:r>
          </a:p>
          <a:p>
            <a:r>
              <a:rPr lang="en-US" b="1" dirty="0"/>
              <a:t>Base Pair (BP)- </a:t>
            </a:r>
            <a:r>
              <a:rPr lang="en-US" dirty="0"/>
              <a:t>Two nucleotides that are in different nucleic acid chains and whose bases pair by hydrogen bonding. In DNA the bases are adenine, thymine, guanine and cytosine. In RNA the bases are adenine, uracil, guanine and cytosine.</a:t>
            </a:r>
          </a:p>
          <a:p>
            <a:r>
              <a:rPr lang="en-US" b="1" dirty="0"/>
              <a:t>Chromosomes- </a:t>
            </a:r>
            <a:r>
              <a:rPr lang="en-US" dirty="0"/>
              <a:t>Discrete units of the genome carrying many genes, consisting of proteins and a long molecule of DNA. Found in the nucleus of every plant and animal cell.</a:t>
            </a:r>
            <a:endParaRPr lang="en-US" b="1" dirty="0"/>
          </a:p>
        </p:txBody>
      </p:sp>
    </p:spTree>
    <p:extLst>
      <p:ext uri="{BB962C8B-B14F-4D97-AF65-F5344CB8AC3E}">
        <p14:creationId xmlns:p14="http://schemas.microsoft.com/office/powerpoint/2010/main" val="134031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55DD-D5A3-4CA0-ADEE-0C344A504CC1}"/>
              </a:ext>
            </a:extLst>
          </p:cNvPr>
          <p:cNvSpPr>
            <a:spLocks noGrp="1"/>
          </p:cNvSpPr>
          <p:nvPr>
            <p:ph type="title"/>
          </p:nvPr>
        </p:nvSpPr>
        <p:spPr/>
        <p:txBody>
          <a:bodyPr/>
          <a:lstStyle/>
          <a:p>
            <a:r>
              <a:rPr lang="en-US" dirty="0"/>
              <a:t>Definitions continued</a:t>
            </a:r>
          </a:p>
        </p:txBody>
      </p:sp>
      <p:sp>
        <p:nvSpPr>
          <p:cNvPr id="3" name="Content Placeholder 2">
            <a:extLst>
              <a:ext uri="{FF2B5EF4-FFF2-40B4-BE49-F238E27FC236}">
                <a16:creationId xmlns:a16="http://schemas.microsoft.com/office/drawing/2014/main" id="{3FF3EDC6-0AA7-40EF-95DB-EF0129855C3A}"/>
              </a:ext>
            </a:extLst>
          </p:cNvPr>
          <p:cNvSpPr>
            <a:spLocks noGrp="1"/>
          </p:cNvSpPr>
          <p:nvPr>
            <p:ph idx="1"/>
          </p:nvPr>
        </p:nvSpPr>
        <p:spPr/>
        <p:txBody>
          <a:bodyPr/>
          <a:lstStyle/>
          <a:p>
            <a:r>
              <a:rPr lang="en-US" b="1" dirty="0"/>
              <a:t>Deoxyribonucleic Acid (DNA)- </a:t>
            </a:r>
            <a:r>
              <a:rPr lang="en-US" dirty="0"/>
              <a:t>The chemical building block blocks of which genes are constructed. DNA is the carrier of genetic information, which is encoded in the sequence of bases; it is present in chromosomes and chromosomal material of cell organelles such as mitochondria and chloroplasts, and also present in some viruses.</a:t>
            </a:r>
          </a:p>
          <a:p>
            <a:r>
              <a:rPr lang="en-US" b="1" dirty="0"/>
              <a:t>Dominant Allele-</a:t>
            </a:r>
            <a:r>
              <a:rPr lang="en-US" dirty="0"/>
              <a:t> A gene that produces the same phenotype when it is heterozygous as it does when it is homozygous. (i.e. the trait or protein is expressed even if only one copy of the gene is present in the genome).</a:t>
            </a:r>
            <a:endParaRPr lang="en-US" b="1" dirty="0"/>
          </a:p>
        </p:txBody>
      </p:sp>
    </p:spTree>
    <p:extLst>
      <p:ext uri="{BB962C8B-B14F-4D97-AF65-F5344CB8AC3E}">
        <p14:creationId xmlns:p14="http://schemas.microsoft.com/office/powerpoint/2010/main" val="150938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55DD-D5A3-4CA0-ADEE-0C344A504CC1}"/>
              </a:ext>
            </a:extLst>
          </p:cNvPr>
          <p:cNvSpPr>
            <a:spLocks noGrp="1"/>
          </p:cNvSpPr>
          <p:nvPr>
            <p:ph type="title"/>
          </p:nvPr>
        </p:nvSpPr>
        <p:spPr/>
        <p:txBody>
          <a:bodyPr/>
          <a:lstStyle/>
          <a:p>
            <a:r>
              <a:rPr lang="en-US" dirty="0"/>
              <a:t>Definitions continued</a:t>
            </a:r>
          </a:p>
        </p:txBody>
      </p:sp>
      <p:sp>
        <p:nvSpPr>
          <p:cNvPr id="3" name="Content Placeholder 2">
            <a:extLst>
              <a:ext uri="{FF2B5EF4-FFF2-40B4-BE49-F238E27FC236}">
                <a16:creationId xmlns:a16="http://schemas.microsoft.com/office/drawing/2014/main" id="{3FF3EDC6-0AA7-40EF-95DB-EF0129855C3A}"/>
              </a:ext>
            </a:extLst>
          </p:cNvPr>
          <p:cNvSpPr>
            <a:spLocks noGrp="1"/>
          </p:cNvSpPr>
          <p:nvPr>
            <p:ph idx="1"/>
          </p:nvPr>
        </p:nvSpPr>
        <p:spPr/>
        <p:txBody>
          <a:bodyPr/>
          <a:lstStyle/>
          <a:p>
            <a:r>
              <a:rPr lang="en-US" b="1" dirty="0"/>
              <a:t>Electrophoresis-</a:t>
            </a:r>
            <a:r>
              <a:rPr lang="en-US" dirty="0"/>
              <a:t> A technique for separating molecules based on the differential movement of charged particles through a matrix when subjected to an electric field.</a:t>
            </a:r>
          </a:p>
          <a:p>
            <a:r>
              <a:rPr lang="en-US" b="1" dirty="0"/>
              <a:t>F1 Hybrids-</a:t>
            </a:r>
            <a:r>
              <a:rPr lang="en-US" dirty="0"/>
              <a:t> The first-generation offspring of crossbreeding; also known as first filial hybrids.</a:t>
            </a:r>
          </a:p>
          <a:p>
            <a:r>
              <a:rPr lang="en-US" b="1" dirty="0"/>
              <a:t>Female Self- </a:t>
            </a:r>
            <a:r>
              <a:rPr lang="en-US" dirty="0"/>
              <a:t> Protein banding patterns that are identical to the seed parent of a hybrid.</a:t>
            </a:r>
          </a:p>
          <a:p>
            <a:r>
              <a:rPr lang="en-US" b="1" dirty="0"/>
              <a:t>Genotype- </a:t>
            </a:r>
            <a:r>
              <a:rPr lang="en-US" dirty="0"/>
              <a:t>The total genetic, or hereditary, constitution that an individual received from its parents.</a:t>
            </a:r>
          </a:p>
          <a:p>
            <a:r>
              <a:rPr lang="en-US" b="1" dirty="0"/>
              <a:t>Heterozygote- </a:t>
            </a:r>
            <a:r>
              <a:rPr lang="en-US" dirty="0"/>
              <a:t> An individual organism with different alleles at one or more particular loci.</a:t>
            </a:r>
            <a:endParaRPr lang="en-US" b="1" dirty="0"/>
          </a:p>
        </p:txBody>
      </p:sp>
    </p:spTree>
    <p:extLst>
      <p:ext uri="{BB962C8B-B14F-4D97-AF65-F5344CB8AC3E}">
        <p14:creationId xmlns:p14="http://schemas.microsoft.com/office/powerpoint/2010/main" val="148714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55DD-D5A3-4CA0-ADEE-0C344A504CC1}"/>
              </a:ext>
            </a:extLst>
          </p:cNvPr>
          <p:cNvSpPr>
            <a:spLocks noGrp="1"/>
          </p:cNvSpPr>
          <p:nvPr>
            <p:ph type="title"/>
          </p:nvPr>
        </p:nvSpPr>
        <p:spPr/>
        <p:txBody>
          <a:bodyPr/>
          <a:lstStyle/>
          <a:p>
            <a:r>
              <a:rPr lang="en-US" dirty="0"/>
              <a:t>Definitions continued</a:t>
            </a:r>
          </a:p>
        </p:txBody>
      </p:sp>
      <p:sp>
        <p:nvSpPr>
          <p:cNvPr id="3" name="Content Placeholder 2">
            <a:extLst>
              <a:ext uri="{FF2B5EF4-FFF2-40B4-BE49-F238E27FC236}">
                <a16:creationId xmlns:a16="http://schemas.microsoft.com/office/drawing/2014/main" id="{3FF3EDC6-0AA7-40EF-95DB-EF0129855C3A}"/>
              </a:ext>
            </a:extLst>
          </p:cNvPr>
          <p:cNvSpPr>
            <a:spLocks noGrp="1"/>
          </p:cNvSpPr>
          <p:nvPr>
            <p:ph idx="1"/>
          </p:nvPr>
        </p:nvSpPr>
        <p:spPr/>
        <p:txBody>
          <a:bodyPr/>
          <a:lstStyle/>
          <a:p>
            <a:r>
              <a:rPr lang="en-US" b="1" dirty="0"/>
              <a:t>Isoelectric point- </a:t>
            </a:r>
            <a:r>
              <a:rPr lang="en-US" dirty="0"/>
              <a:t>The pH at which a particular molecule or surface carries no net electrical charge.</a:t>
            </a:r>
          </a:p>
          <a:p>
            <a:r>
              <a:rPr lang="en-US" b="1" dirty="0"/>
              <a:t>Isozymes- </a:t>
            </a:r>
            <a:r>
              <a:rPr lang="en-US" dirty="0"/>
              <a:t>Multiple forms of an enzyme that differ from each other in their substrate affinity, in their maximum activity, or in their regulatory properties.</a:t>
            </a:r>
          </a:p>
          <a:p>
            <a:r>
              <a:rPr lang="en-US" b="1" dirty="0"/>
              <a:t>Male self- </a:t>
            </a:r>
            <a:r>
              <a:rPr lang="en-US" dirty="0"/>
              <a:t>Protein banding patterns that are identical to the pollen parent of a hybrid.</a:t>
            </a:r>
          </a:p>
          <a:p>
            <a:r>
              <a:rPr lang="en-US" b="1" dirty="0"/>
              <a:t>Nucleic Acids- </a:t>
            </a:r>
            <a:r>
              <a:rPr lang="en-US" dirty="0"/>
              <a:t>A large, chain-like molecule containing phosphate groups, sugar groups and purine and pyrimidine bases. Two types are ribonucleic acid (RNA) and deoxyribonucleic acid (DNA).</a:t>
            </a:r>
            <a:endParaRPr lang="en-US" b="1" dirty="0"/>
          </a:p>
        </p:txBody>
      </p:sp>
    </p:spTree>
    <p:extLst>
      <p:ext uri="{BB962C8B-B14F-4D97-AF65-F5344CB8AC3E}">
        <p14:creationId xmlns:p14="http://schemas.microsoft.com/office/powerpoint/2010/main" val="8220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E9B18-47F6-4A5A-8235-3609B3DAC4F9}"/>
              </a:ext>
            </a:extLst>
          </p:cNvPr>
          <p:cNvSpPr>
            <a:spLocks noGrp="1"/>
          </p:cNvSpPr>
          <p:nvPr>
            <p:ph type="title"/>
          </p:nvPr>
        </p:nvSpPr>
        <p:spPr/>
        <p:txBody>
          <a:bodyPr/>
          <a:lstStyle/>
          <a:p>
            <a:r>
              <a:rPr lang="en-US" dirty="0"/>
              <a:t>Definitions continued</a:t>
            </a:r>
          </a:p>
        </p:txBody>
      </p:sp>
      <p:sp>
        <p:nvSpPr>
          <p:cNvPr id="3" name="Content Placeholder 2">
            <a:extLst>
              <a:ext uri="{FF2B5EF4-FFF2-40B4-BE49-F238E27FC236}">
                <a16:creationId xmlns:a16="http://schemas.microsoft.com/office/drawing/2014/main" id="{81F0C014-C210-4C87-BF72-919A5FD90685}"/>
              </a:ext>
            </a:extLst>
          </p:cNvPr>
          <p:cNvSpPr>
            <a:spLocks noGrp="1"/>
          </p:cNvSpPr>
          <p:nvPr>
            <p:ph idx="1"/>
          </p:nvPr>
        </p:nvSpPr>
        <p:spPr/>
        <p:txBody>
          <a:bodyPr/>
          <a:lstStyle/>
          <a:p>
            <a:r>
              <a:rPr lang="en-US" b="1" dirty="0"/>
              <a:t>Offtype- </a:t>
            </a:r>
            <a:r>
              <a:rPr lang="en-US" dirty="0"/>
              <a:t> Isozyme patterns that do not match the hybrid or inbred in two or more loci.</a:t>
            </a:r>
          </a:p>
          <a:p>
            <a:r>
              <a:rPr lang="en-US" b="1" dirty="0"/>
              <a:t>Phenotypic Marker- </a:t>
            </a:r>
            <a:r>
              <a:rPr lang="en-US" dirty="0"/>
              <a:t>The outward physical appearance of a particular trait.</a:t>
            </a:r>
          </a:p>
          <a:p>
            <a:r>
              <a:rPr lang="en-US" b="1" dirty="0"/>
              <a:t>Polyacrylamide Gel Electrophoresis (PAGE)- </a:t>
            </a:r>
            <a:r>
              <a:rPr lang="en-US" dirty="0"/>
              <a:t>A form of electrophoresis in which large molecules are separated on the basis of size and charge.</a:t>
            </a:r>
            <a:r>
              <a:rPr lang="en-US" b="1" dirty="0"/>
              <a:t> </a:t>
            </a:r>
          </a:p>
          <a:p>
            <a:r>
              <a:rPr lang="en-US" b="1" dirty="0"/>
              <a:t>Protein- </a:t>
            </a:r>
            <a:r>
              <a:rPr lang="en-US" dirty="0"/>
              <a:t>Any of a class of high molecular weight polymer compounds composed of a variety of amino acids joined by peptide linkages.</a:t>
            </a:r>
          </a:p>
          <a:p>
            <a:r>
              <a:rPr lang="en-US" b="1" dirty="0"/>
              <a:t>Recessive allele- </a:t>
            </a:r>
            <a:r>
              <a:rPr lang="en-US" dirty="0"/>
              <a:t>An allelic gene whose existence is obscured in the phenotype of a heterozygote by the dominate allele.</a:t>
            </a:r>
            <a:endParaRPr lang="en-US" b="1" dirty="0"/>
          </a:p>
        </p:txBody>
      </p:sp>
    </p:spTree>
    <p:extLst>
      <p:ext uri="{BB962C8B-B14F-4D97-AF65-F5344CB8AC3E}">
        <p14:creationId xmlns:p14="http://schemas.microsoft.com/office/powerpoint/2010/main" val="285907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EEB1-94A8-4E78-A2A7-E42955B25A40}"/>
              </a:ext>
            </a:extLst>
          </p:cNvPr>
          <p:cNvSpPr>
            <a:spLocks noGrp="1"/>
          </p:cNvSpPr>
          <p:nvPr>
            <p:ph type="title"/>
          </p:nvPr>
        </p:nvSpPr>
        <p:spPr/>
        <p:txBody>
          <a:bodyPr/>
          <a:lstStyle/>
          <a:p>
            <a:r>
              <a:rPr lang="en-US" dirty="0"/>
              <a:t>Definitions continued</a:t>
            </a:r>
          </a:p>
        </p:txBody>
      </p:sp>
      <p:sp>
        <p:nvSpPr>
          <p:cNvPr id="3" name="Content Placeholder 2">
            <a:extLst>
              <a:ext uri="{FF2B5EF4-FFF2-40B4-BE49-F238E27FC236}">
                <a16:creationId xmlns:a16="http://schemas.microsoft.com/office/drawing/2014/main" id="{1E9273F5-D872-4316-B990-E6A187C13EB7}"/>
              </a:ext>
            </a:extLst>
          </p:cNvPr>
          <p:cNvSpPr>
            <a:spLocks noGrp="1"/>
          </p:cNvSpPr>
          <p:nvPr>
            <p:ph idx="1"/>
          </p:nvPr>
        </p:nvSpPr>
        <p:spPr/>
        <p:txBody>
          <a:bodyPr/>
          <a:lstStyle/>
          <a:p>
            <a:r>
              <a:rPr lang="en-US" b="1" dirty="0"/>
              <a:t>Ribonucleic Acid- </a:t>
            </a:r>
            <a:r>
              <a:rPr lang="en-US" dirty="0"/>
              <a:t>Nucleic acid whose primary function is protein synthesis within a cell. The bases of RNA are adenine, cytosine, guanine and uracil. There are a variety of RNA molecules: messenger RNA (mRNA), ribosomal RNA (rRNA) and transfer RNA (tRNA).</a:t>
            </a:r>
          </a:p>
          <a:p>
            <a:r>
              <a:rPr lang="en-US" b="1" dirty="0"/>
              <a:t>Segregation- </a:t>
            </a:r>
            <a:r>
              <a:rPr lang="en-US" dirty="0"/>
              <a:t> Gametes from any heterozygous parent separate and propagate in a manner that is independent of the alleles of the same gene and all the other genes in the genome.</a:t>
            </a:r>
          </a:p>
          <a:p>
            <a:r>
              <a:rPr lang="en-US" b="1" dirty="0"/>
              <a:t>Self- </a:t>
            </a:r>
            <a:r>
              <a:rPr lang="en-US" dirty="0"/>
              <a:t>A pistol that is fertilized from pollen from the same plant that bears the pistil, the term also refers to the seed resulting from such fertilizations</a:t>
            </a:r>
            <a:endParaRPr lang="en-US" b="1" dirty="0"/>
          </a:p>
        </p:txBody>
      </p:sp>
    </p:spTree>
    <p:extLst>
      <p:ext uri="{BB962C8B-B14F-4D97-AF65-F5344CB8AC3E}">
        <p14:creationId xmlns:p14="http://schemas.microsoft.com/office/powerpoint/2010/main" val="128721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F5D8-9CF1-4AC6-ABD9-1D702F440D11}"/>
              </a:ext>
            </a:extLst>
          </p:cNvPr>
          <p:cNvSpPr>
            <a:spLocks noGrp="1"/>
          </p:cNvSpPr>
          <p:nvPr>
            <p:ph type="title"/>
          </p:nvPr>
        </p:nvSpPr>
        <p:spPr/>
        <p:txBody>
          <a:bodyPr/>
          <a:lstStyle/>
          <a:p>
            <a:r>
              <a:rPr lang="en-US" dirty="0"/>
              <a:t>Definitions continued</a:t>
            </a:r>
          </a:p>
        </p:txBody>
      </p:sp>
      <p:sp>
        <p:nvSpPr>
          <p:cNvPr id="3" name="Content Placeholder 2">
            <a:extLst>
              <a:ext uri="{FF2B5EF4-FFF2-40B4-BE49-F238E27FC236}">
                <a16:creationId xmlns:a16="http://schemas.microsoft.com/office/drawing/2014/main" id="{1453F74A-1893-4C92-B917-E0CA496C30F4}"/>
              </a:ext>
            </a:extLst>
          </p:cNvPr>
          <p:cNvSpPr>
            <a:spLocks noGrp="1"/>
          </p:cNvSpPr>
          <p:nvPr>
            <p:ph idx="1"/>
          </p:nvPr>
        </p:nvSpPr>
        <p:spPr/>
        <p:txBody>
          <a:bodyPr/>
          <a:lstStyle/>
          <a:p>
            <a:r>
              <a:rPr lang="en-US" b="1" dirty="0"/>
              <a:t>Variant- </a:t>
            </a:r>
            <a:r>
              <a:rPr lang="en-US" dirty="0"/>
              <a:t>A variant is a plant that comes from a pure line that is not identical to the parent. It occurs at random and therefore, can not be described using the segregation patterns identified in Mendelian genetics. Variants may be identified by a single band difference between the plant in question and the expected pattern of the hybrid or variety, as long as the difference is random.</a:t>
            </a:r>
            <a:endParaRPr lang="en-US" b="1" dirty="0"/>
          </a:p>
        </p:txBody>
      </p:sp>
    </p:spTree>
    <p:extLst>
      <p:ext uri="{BB962C8B-B14F-4D97-AF65-F5344CB8AC3E}">
        <p14:creationId xmlns:p14="http://schemas.microsoft.com/office/powerpoint/2010/main" val="2551914879"/>
      </p:ext>
    </p:extLst>
  </p:cSld>
  <p:clrMapOvr>
    <a:masterClrMapping/>
  </p:clrMapOvr>
</p:sld>
</file>

<file path=ppt/theme/theme1.xml><?xml version="1.0" encoding="utf-8"?>
<a:theme xmlns:a="http://schemas.openxmlformats.org/drawingml/2006/main" name="SGS">
  <a:themeElements>
    <a:clrScheme name="SGS colours">
      <a:dk1>
        <a:srgbClr val="363636"/>
      </a:dk1>
      <a:lt1>
        <a:srgbClr val="FFFFFF"/>
      </a:lt1>
      <a:dk2>
        <a:srgbClr val="848685"/>
      </a:dk2>
      <a:lt2>
        <a:srgbClr val="FF6600"/>
      </a:lt2>
      <a:accent1>
        <a:srgbClr val="BCBCBC"/>
      </a:accent1>
      <a:accent2>
        <a:srgbClr val="99CC00"/>
      </a:accent2>
      <a:accent3>
        <a:srgbClr val="00CCFF"/>
      </a:accent3>
      <a:accent4>
        <a:srgbClr val="FF0000"/>
      </a:accent4>
      <a:accent5>
        <a:srgbClr val="FFCF05"/>
      </a:accent5>
      <a:accent6>
        <a:srgbClr val="FF9900"/>
      </a:accent6>
      <a:hlink>
        <a:srgbClr val="FF6600"/>
      </a:hlink>
      <a:folHlink>
        <a:srgbClr val="3636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91440" tIns="45720" rIns="91440" bIns="45720" rtlCol="0" anchor="ctr">
        <a:spAutoFit/>
      </a:bodyPr>
      <a:lstStyle>
        <a:defPPr algn="ctr">
          <a:defRPr b="0" cap="none" spc="0" dirty="0" err="1" smtClean="0">
            <a:ln w="0"/>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dirty="0" err="1"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50BA84F-A65B-409D-9C19-FFABCDAE36E0}" vid="{6808D3A3-2AF8-4325-95C7-489BFBBD6CBB}"/>
    </a:ext>
  </a:extLst>
</a:theme>
</file>

<file path=ppt/theme/theme2.xml><?xml version="1.0" encoding="utf-8"?>
<a:theme xmlns:a="http://schemas.openxmlformats.org/drawingml/2006/main" name="Office Theme">
  <a:themeElements>
    <a:clrScheme name="SGS colours">
      <a:dk1>
        <a:srgbClr val="FFFFFF"/>
      </a:dk1>
      <a:lt1>
        <a:srgbClr val="666666"/>
      </a:lt1>
      <a:dk2>
        <a:srgbClr val="999999"/>
      </a:dk2>
      <a:lt2>
        <a:srgbClr val="FF6600"/>
      </a:lt2>
      <a:accent1>
        <a:srgbClr val="CCCCCC"/>
      </a:accent1>
      <a:accent2>
        <a:srgbClr val="99CC00"/>
      </a:accent2>
      <a:accent3>
        <a:srgbClr val="00CCFF"/>
      </a:accent3>
      <a:accent4>
        <a:srgbClr val="FF0000"/>
      </a:accent4>
      <a:accent5>
        <a:srgbClr val="FF9900"/>
      </a:accent5>
      <a:accent6>
        <a:srgbClr val="FFCF05"/>
      </a:accent6>
      <a:hlink>
        <a:srgbClr val="FF6600"/>
      </a:hlink>
      <a:folHlink>
        <a:srgbClr val="36363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GS colours">
      <a:dk1>
        <a:srgbClr val="FFFFFF"/>
      </a:dk1>
      <a:lt1>
        <a:srgbClr val="666666"/>
      </a:lt1>
      <a:dk2>
        <a:srgbClr val="999999"/>
      </a:dk2>
      <a:lt2>
        <a:srgbClr val="FF6600"/>
      </a:lt2>
      <a:accent1>
        <a:srgbClr val="CCCCCC"/>
      </a:accent1>
      <a:accent2>
        <a:srgbClr val="99CC00"/>
      </a:accent2>
      <a:accent3>
        <a:srgbClr val="00CCFF"/>
      </a:accent3>
      <a:accent4>
        <a:srgbClr val="FF0000"/>
      </a:accent4>
      <a:accent5>
        <a:srgbClr val="FF9900"/>
      </a:accent5>
      <a:accent6>
        <a:srgbClr val="FFCF05"/>
      </a:accent6>
      <a:hlink>
        <a:srgbClr val="FF6600"/>
      </a:hlink>
      <a:folHlink>
        <a:srgbClr val="3636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59243</TotalTime>
  <Words>1892</Words>
  <Application>Microsoft Office PowerPoint</Application>
  <PresentationFormat>A4 Paper (210x297 mm)</PresentationFormat>
  <Paragraphs>163</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Narrow</vt:lpstr>
      <vt:lpstr>Times New Roman</vt:lpstr>
      <vt:lpstr>Wingdings</vt:lpstr>
      <vt:lpstr>SGS</vt:lpstr>
      <vt:lpstr>Electrophoresis Theory and Basics</vt:lpstr>
      <vt:lpstr>Outline</vt:lpstr>
      <vt:lpstr>Definitions</vt:lpstr>
      <vt:lpstr>Definitions continued</vt:lpstr>
      <vt:lpstr>Definitions continued</vt:lpstr>
      <vt:lpstr>Definitions continued</vt:lpstr>
      <vt:lpstr>Definitions continued</vt:lpstr>
      <vt:lpstr>Definitions continued</vt:lpstr>
      <vt:lpstr>Definitions continued</vt:lpstr>
      <vt:lpstr>History of electrophoresis</vt:lpstr>
      <vt:lpstr>Basics of electrophoresis</vt:lpstr>
      <vt:lpstr>Types of Gels</vt:lpstr>
      <vt:lpstr>Starch Gel</vt:lpstr>
      <vt:lpstr>Agarose Gel</vt:lpstr>
      <vt:lpstr>Polyacrylamide gel</vt:lpstr>
      <vt:lpstr>Ief gel</vt:lpstr>
      <vt:lpstr>Pouring</vt:lpstr>
      <vt:lpstr>Pouring continued </vt:lpstr>
      <vt:lpstr>Loading</vt:lpstr>
      <vt:lpstr>Loading continued</vt:lpstr>
      <vt:lpstr>Running a gel</vt:lpstr>
      <vt:lpstr>Stains/detection</vt:lpstr>
      <vt:lpstr>Stains/detection</vt:lpstr>
      <vt:lpstr>Troubleshooting for starch gels</vt:lpstr>
      <vt:lpstr>Troubleshooting for page</vt:lpstr>
      <vt:lpstr>Troubleshooting for ief</vt:lpstr>
      <vt:lpstr>Thank you</vt:lpstr>
    </vt:vector>
  </TitlesOfParts>
  <Company>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Electrophoresis Theory and Basics</dc:title>
  <dc:creator>Balvin, Kevin (Brookings)</dc:creator>
  <cp:lastModifiedBy>Balvin, Kevin (Brookings)</cp:lastModifiedBy>
  <cp:revision>69</cp:revision>
  <dcterms:created xsi:type="dcterms:W3CDTF">2020-01-10T14:46:25Z</dcterms:created>
  <dcterms:modified xsi:type="dcterms:W3CDTF">2022-03-04T16:06:49Z</dcterms:modified>
</cp:coreProperties>
</file>