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  <p:sldMasterId id="2147483690" r:id="rId2"/>
    <p:sldMasterId id="2147483726" r:id="rId3"/>
    <p:sldMasterId id="2147483749" r:id="rId4"/>
    <p:sldMasterId id="2147483719" r:id="rId5"/>
  </p:sldMasterIdLst>
  <p:notesMasterIdLst>
    <p:notesMasterId r:id="rId23"/>
  </p:notesMasterIdLst>
  <p:sldIdLst>
    <p:sldId id="256" r:id="rId6"/>
    <p:sldId id="257" r:id="rId7"/>
    <p:sldId id="279" r:id="rId8"/>
    <p:sldId id="277" r:id="rId9"/>
    <p:sldId id="290" r:id="rId10"/>
    <p:sldId id="281" r:id="rId11"/>
    <p:sldId id="278" r:id="rId12"/>
    <p:sldId id="276" r:id="rId13"/>
    <p:sldId id="282" r:id="rId14"/>
    <p:sldId id="286" r:id="rId15"/>
    <p:sldId id="288" r:id="rId16"/>
    <p:sldId id="289" r:id="rId17"/>
    <p:sldId id="291" r:id="rId18"/>
    <p:sldId id="292" r:id="rId19"/>
    <p:sldId id="283" r:id="rId20"/>
    <p:sldId id="287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49"/>
    <a:srgbClr val="029D49"/>
    <a:srgbClr val="019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0"/>
    <p:restoredTop sz="94677"/>
  </p:normalViewPr>
  <p:slideViewPr>
    <p:cSldViewPr snapToGrid="0" snapToObjects="1">
      <p:cViewPr varScale="1">
        <p:scale>
          <a:sx n="64" d="100"/>
          <a:sy n="64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317C-7BFC-CC43-B5CC-568DF1F7997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B6EFA-BDE8-5C4D-AA1C-6570FFD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0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6445E7-AE60-4942-B027-2BDC0E1FFE59}" type="datetime4">
              <a:rPr lang="en-US" smtClean="0"/>
              <a:t>February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316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4400" y="723508"/>
            <a:ext cx="2743200" cy="27432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31186" y="4595829"/>
            <a:ext cx="6529630" cy="1192491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31185" y="3643985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85" y="4030484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31185" y="5967167"/>
            <a:ext cx="6529630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18208" y="4426531"/>
            <a:ext cx="555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06207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1345" y="4051139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01344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01344" y="3599227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01344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86996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65102" y="4051139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65101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165101" y="3599228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65101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6448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6489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6488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6488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6488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88126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20131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0130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20130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320130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911770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43775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43774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43774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043774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4400" y="723508"/>
            <a:ext cx="2743200" cy="27432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31186" y="4595829"/>
            <a:ext cx="6529630" cy="1192491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b="0" i="0" baseline="0">
                <a:solidFill>
                  <a:schemeClr val="bg1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31185" y="3643985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="1" i="0" baseline="0">
                <a:solidFill>
                  <a:srgbClr val="029C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85" y="4030484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029C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31185" y="5967167"/>
            <a:ext cx="6529630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rgbClr val="019D4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18208" y="4426531"/>
            <a:ext cx="555585" cy="0"/>
          </a:xfrm>
          <a:prstGeom prst="line">
            <a:avLst/>
          </a:prstGeom>
          <a:ln>
            <a:solidFill>
              <a:srgbClr val="019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06207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1345" y="4051139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0" i="0" baseline="0">
                <a:solidFill>
                  <a:schemeClr val="bg1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01344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rgbClr val="019D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01344" y="3599227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019D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01344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86996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65102" y="4051139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0" i="0" baseline="0">
                <a:solidFill>
                  <a:schemeClr val="bg1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65101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rgbClr val="019D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165101" y="3599228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019D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65101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6448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6489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6488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rgbClr val="029D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6488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rgbClr val="029D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6488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rgbClr val="029D4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88126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20131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0130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rgbClr val="029D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20130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rgbClr val="029D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320130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rgbClr val="029D4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911770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43775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43774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rgbClr val="029D49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43774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rgbClr val="029D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043774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rgbClr val="029D4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Whit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FDA4C7-C930-514D-9A2E-7D9F4A4111E2}" type="datetime4">
              <a:rPr lang="en-US" smtClean="0"/>
              <a:t>February 14, 2025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4280398"/>
            <a:ext cx="5006163" cy="257760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54363" y="0"/>
            <a:ext cx="2537636" cy="428039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185061" y="0"/>
            <a:ext cx="2468526" cy="21538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185061" y="2153886"/>
            <a:ext cx="2468526" cy="212651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White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4280398"/>
            <a:ext cx="5006163" cy="257760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54363" y="0"/>
            <a:ext cx="2537636" cy="428039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185061" y="0"/>
            <a:ext cx="2468526" cy="21538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185061" y="2153886"/>
            <a:ext cx="2468526" cy="212651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4280398"/>
            <a:ext cx="5006163" cy="2577602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60967"/>
            <a:ext cx="5509437" cy="59090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45558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12631" y="2153887"/>
            <a:ext cx="6184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54363" y="0"/>
            <a:ext cx="2537636" cy="428039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185061" y="0"/>
            <a:ext cx="2468526" cy="21538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185061" y="2153886"/>
            <a:ext cx="2468526" cy="212651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838200" y="1360968"/>
            <a:ext cx="6019801" cy="4731488"/>
          </a:xfrm>
        </p:spPr>
        <p:txBody>
          <a:bodyPr numCol="1"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aseline="0">
                <a:solidFill>
                  <a:schemeClr val="bg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Text, pictures, graphs, etc.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796903" y="0"/>
            <a:ext cx="5061098" cy="750390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Header Here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386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Content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838200" y="1360968"/>
            <a:ext cx="6051698" cy="4731488"/>
          </a:xfrm>
        </p:spPr>
        <p:txBody>
          <a:bodyPr numCol="1"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aseline="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here</a:t>
            </a:r>
          </a:p>
          <a:p>
            <a:pPr lvl="1"/>
            <a:r>
              <a:rPr lang="en-US" dirty="0"/>
              <a:t>Text, pictures, graphs, etc.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796902" y="0"/>
            <a:ext cx="5079329" cy="750390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Header Here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85837" y="0"/>
            <a:ext cx="5006163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720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734663"/>
            <a:ext cx="10432648" cy="5383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720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734663"/>
            <a:ext cx="10432648" cy="5383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7200" baseline="0">
                <a:solidFill>
                  <a:srgbClr val="029C49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734663"/>
            <a:ext cx="10432648" cy="5383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="0" i="0" baseline="0">
                <a:solidFill>
                  <a:srgbClr val="029C49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85DEBFC-2FA0-FD4C-A32F-ADB94A5F95F1}" type="datetime4">
              <a:rPr lang="en-US" smtClean="0"/>
              <a:pPr/>
              <a:t>February 14, 2025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3C7D7-FFC7-9D4A-8FAC-0B68BB5844B7}" type="datetime4">
              <a:rPr lang="en-US" smtClean="0"/>
              <a:t>February 14, 2025</a:t>
            </a:fld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576517"/>
            <a:ext cx="10432648" cy="5383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Presentation Subtext Goes here.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F51C6E-F7D1-454C-8A23-A793E3CBFCCF}" type="datetime4">
              <a:rPr lang="en-US" smtClean="0"/>
              <a:t>February 14, 2025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576517"/>
            <a:ext cx="10432648" cy="5383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Presentation Subtext Goes here.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4AA1F5-4720-0048-B02D-398F3CDD5D93}" type="datetime4">
              <a:rPr lang="en-US" smtClean="0"/>
              <a:pPr/>
              <a:t>February 14, 2025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79677" y="2685267"/>
            <a:ext cx="10432648" cy="8912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79676" y="3576517"/>
            <a:ext cx="10432648" cy="5383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 baseline="0">
                <a:solidFill>
                  <a:schemeClr val="accent1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Presentation Subtext Goes here.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ingl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4400" y="723508"/>
            <a:ext cx="2743200" cy="274320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31186" y="4595829"/>
            <a:ext cx="6529630" cy="1192491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31185" y="3643985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31185" y="4030484"/>
            <a:ext cx="6529630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31185" y="5967167"/>
            <a:ext cx="6529630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818208" y="4426531"/>
            <a:ext cx="555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6397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06207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01345" y="4053751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01344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01344" y="3599227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01344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86996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65102" y="4053751"/>
            <a:ext cx="5224388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65101" y="3212728"/>
            <a:ext cx="5224388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8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165101" y="3599228"/>
            <a:ext cx="5224388" cy="278292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65101" y="5967167"/>
            <a:ext cx="5224388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Thre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64484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96489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6488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6488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6488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88126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20131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0130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20130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320130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911770" y="1235717"/>
            <a:ext cx="1814662" cy="181466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43775" y="4051139"/>
            <a:ext cx="3550654" cy="1737182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A relevant bio about the presenters. A relevant bio about the presenters. A relevant bio about the presenters. A relevant bio about the presenters. A relevant bio about the presenters. A relevant bio about the presenters. A relevant bio about the presenters. A relevant bio about the presenters.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43774" y="3212728"/>
            <a:ext cx="3550654" cy="38649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1" i="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Name Here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43774" y="3599228"/>
            <a:ext cx="3550654" cy="27829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="0" i="0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Position here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043774" y="5967167"/>
            <a:ext cx="3550654" cy="29170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1 (234) 567-8910   //   </a:t>
            </a:r>
            <a:r>
              <a:rPr lang="en-US" dirty="0" err="1"/>
              <a:t>name@email.com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C70E95C9-B5E7-6A4C-A5A3-3EFFDE29810F}" type="datetime4">
              <a:rPr lang="en-US" smtClean="0"/>
              <a:t>February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4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716" r:id="rId4"/>
    <p:sldLayoutId id="2147483717" r:id="rId5"/>
    <p:sldLayoutId id="2147483718" r:id="rId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C8710-B65A-9A44-80E8-474EAAE610A8}" type="datetime4">
              <a:rPr lang="en-US" smtClean="0"/>
              <a:t>February 14,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98890-8BC8-114D-8662-C8A73D045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9" r:id="rId2"/>
    <p:sldLayoutId id="2147483710" r:id="rId3"/>
    <p:sldLayoutId id="2147483707" r:id="rId4"/>
    <p:sldLayoutId id="2147483711" r:id="rId5"/>
    <p:sldLayoutId id="2147483712" r:id="rId6"/>
    <p:sldLayoutId id="2147483708" r:id="rId7"/>
    <p:sldLayoutId id="2147483713" r:id="rId8"/>
    <p:sldLayoutId id="2147483714" r:id="rId9"/>
  </p:sldLayoutIdLst>
  <p:transition spd="slow">
    <p:push dir="u"/>
  </p:transition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sz="1600" b="0" i="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F9BD9-CDEE-EC4A-B1AF-514F330568D6}" type="datetime4">
              <a:rPr lang="en-US" smtClean="0"/>
              <a:t>February 14,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September 12, 2017</a:t>
            </a:r>
          </a:p>
        </p:txBody>
      </p:sp>
    </p:spTree>
    <p:extLst>
      <p:ext uri="{BB962C8B-B14F-4D97-AF65-F5344CB8AC3E}">
        <p14:creationId xmlns:p14="http://schemas.microsoft.com/office/powerpoint/2010/main" val="45136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1" r:id="rId2"/>
    <p:sldLayoutId id="2147483762" r:id="rId3"/>
    <p:sldLayoutId id="2147483764" r:id="rId4"/>
    <p:sldLayoutId id="2147483747" r:id="rId5"/>
    <p:sldLayoutId id="2147483763" r:id="rId6"/>
    <p:sldLayoutId id="2147483748" r:id="rId7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54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65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25A2-B7F4-754B-9EEA-7ED71BB4F03B}" type="datetime4">
              <a:rPr lang="en-US" smtClean="0"/>
              <a:t>February 14,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98890-8BC8-114D-8662-C8A73D045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4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ransition spd="slow">
    <p:push dir="u"/>
  </p:transition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sz="1600" b="0" i="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2.jpg"/><Relationship Id="rId10" Type="http://schemas.openxmlformats.org/officeDocument/2006/relationships/image" Target="../media/image23.emf"/><Relationship Id="rId4" Type="http://schemas.openxmlformats.org/officeDocument/2006/relationships/image" Target="../media/image11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963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702A004-E30A-4210-8966-F29972C39D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50E2C3-B962-4BB1-B4F2-63E3DDB7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729B6-72DE-4431-93A0-7A463F1798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3B9BAE-032F-42E3-8622-787055949D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661276-D237-48A1-9690-526CF53E6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3C9880-FBE3-47B0-B408-E4DA52FDD4E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AEEAF209-58AB-4D54-9A8A-E7E05C83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376" t="21481" r="11398" b="11774"/>
          <a:stretch>
            <a:fillRect/>
          </a:stretch>
        </p:blipFill>
        <p:spPr bwMode="auto">
          <a:xfrm>
            <a:off x="-1" y="-10963"/>
            <a:ext cx="12191999" cy="6879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572931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Prep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940588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seed/Single leaf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Bulk Grind samples for AP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 descr="image004">
            <a:extLst>
              <a:ext uri="{FF2B5EF4-FFF2-40B4-BE49-F238E27FC236}">
                <a16:creationId xmlns:a16="http://schemas.microsoft.com/office/drawing/2014/main" id="{6CD1313C-207B-41F6-9FF1-9116C97BB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71519"/>
            <a:ext cx="15239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dave\AppData\Local\Microsoft\Windows\Temporary Internet Files\Content.Outlook\FMB48XI0\P1016032.jpg">
            <a:extLst>
              <a:ext uri="{FF2B5EF4-FFF2-40B4-BE49-F238E27FC236}">
                <a16:creationId xmlns:a16="http://schemas.microsoft.com/office/drawing/2014/main" id="{ECD5419B-9514-4F60-BCA5-DCA33047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0766" y="3871519"/>
            <a:ext cx="1625600" cy="1295400"/>
          </a:xfrm>
          <a:prstGeom prst="rect">
            <a:avLst/>
          </a:prstGeom>
          <a:noFill/>
        </p:spPr>
      </p:pic>
      <p:pic>
        <p:nvPicPr>
          <p:cNvPr id="12" name="Picture 2" descr="Z:\Temp\Keith\IS Results\P1015908.JPG">
            <a:extLst>
              <a:ext uri="{FF2B5EF4-FFF2-40B4-BE49-F238E27FC236}">
                <a16:creationId xmlns:a16="http://schemas.microsoft.com/office/drawing/2014/main" id="{BE018441-FF26-4FFB-ABAE-66FE8E62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5932" y="3909618"/>
            <a:ext cx="1625599" cy="12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B42BA93-BFDC-4A64-86E1-9CCFDFFD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5486400"/>
            <a:ext cx="152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E36C24-4343-46AE-AB98-590B5FA6013D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0766" y="54864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Z:\Temp\Keith\IS Results\P1015922.JPG">
            <a:extLst>
              <a:ext uri="{FF2B5EF4-FFF2-40B4-BE49-F238E27FC236}">
                <a16:creationId xmlns:a16="http://schemas.microsoft.com/office/drawing/2014/main" id="{0780D2A6-80AC-4668-8E13-7004A92A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0531" y="5448733"/>
            <a:ext cx="1650999" cy="123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1940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 Buffer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940588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Optimizes pH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company validates in their own specific buffer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Buffers allow strips to flow properly, ensuring no false positives or false negatives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Prevents nonspecific binding of non target partials in sample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773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/>
          </a:bodyPr>
          <a:lstStyle/>
          <a:p>
            <a:r>
              <a:rPr lang="en-US" dirty="0"/>
              <a:t>False Positive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784844"/>
            <a:ext cx="5510213" cy="4280397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causes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dilution too low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Wrong extraction buffer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Strips submerged too far in sample extract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Improper storage (avoid moisture and direct heat)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 contamination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07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/>
          </a:bodyPr>
          <a:lstStyle/>
          <a:p>
            <a:r>
              <a:rPr lang="en-US" dirty="0"/>
              <a:t>False Negative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784844"/>
            <a:ext cx="5510213" cy="4397842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causes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Strips submerged too far in sample extract; certain components of the strip are released into the sample instead of being wicked upward by the strip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Wrong extraction buffer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too thick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78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LFS Validations 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940588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tests internally validated with select tests externally validated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Statistically-sound experiment using blind positive and negative samples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Tested for robustness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Cross-reactivity experiment performed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operators involved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Strips optimized for best performance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525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thoughts…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694960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Lateral flow systems are designed to be rugged and easy to use, but they are not fool proof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antibody and each plant matrix is different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 limitations of host material and lateral flow device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 validations of test in your lab setting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assume all lateral flow test function the same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user guides provided with kits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in mind limit of detection when choosing sample sizes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018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drambow@agdia.com </a:t>
            </a:r>
          </a:p>
        </p:txBody>
      </p:sp>
      <p:pic>
        <p:nvPicPr>
          <p:cNvPr id="4" name="Picture Placeholder 8" descr="A person sitting in a car&#10;&#10;Description automatically generated">
            <a:extLst>
              <a:ext uri="{FF2B5EF4-FFF2-40B4-BE49-F238E27FC236}">
                <a16:creationId xmlns:a16="http://schemas.microsoft.com/office/drawing/2014/main" id="{18672CA2-0264-44A8-86F1-283935BA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85" b="10485"/>
          <a:stretch>
            <a:fillRect/>
          </a:stretch>
        </p:blipFill>
        <p:spPr>
          <a:xfrm rot="5400000">
            <a:off x="-260986" y="2380475"/>
            <a:ext cx="4035739" cy="23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06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Lateral Flow Basics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79677" y="4170173"/>
            <a:ext cx="10432648" cy="538304"/>
          </a:xfrm>
        </p:spPr>
        <p:txBody>
          <a:bodyPr/>
          <a:lstStyle/>
          <a:p>
            <a:r>
              <a:rPr lang="en-US" dirty="0"/>
              <a:t>SCST </a:t>
            </a:r>
            <a:r>
              <a:rPr lang="en-US" dirty="0" err="1"/>
              <a:t>Superworkshop</a:t>
            </a:r>
            <a:endParaRPr lang="en-US" dirty="0"/>
          </a:p>
          <a:p>
            <a:r>
              <a:rPr lang="en-US" dirty="0"/>
              <a:t>Iowa State Seed Science Center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4, 2020</a:t>
            </a:r>
          </a:p>
        </p:txBody>
      </p:sp>
    </p:spTree>
    <p:extLst>
      <p:ext uri="{BB962C8B-B14F-4D97-AF65-F5344CB8AC3E}">
        <p14:creationId xmlns:p14="http://schemas.microsoft.com/office/powerpoint/2010/main" val="17815538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8200" y="2636874"/>
            <a:ext cx="5510213" cy="377231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LFS Benefits 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Components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prep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Troubleshooting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Validation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Wrap-up/Hands-on Testing 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017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8200" y="2259369"/>
            <a:ext cx="5510213" cy="4280397"/>
          </a:xfrm>
        </p:spPr>
        <p:txBody>
          <a:bodyPr>
            <a:normAutofit/>
          </a:bodyPr>
          <a:lstStyle/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Lateral flow strips are simple cellulose-based devices intended to detect the presence of a target analyte in liquid sample without the need for specialized and costly equipment.</a:t>
            </a: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specificity of the bond between an antibody and antigen makes lateral flow testing formats an excellent tool to meet qualitative and semi quantitative onsite diagnostic requirements.    </a:t>
            </a: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9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LFS Benefits  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940588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Pre-Screen Tool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Low-cost  vs. PCR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Rugged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of use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Reliability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Widely accepted in seed testing 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5905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LFS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pad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 pad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Colloidal gold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Nitrocellulose membrane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 stock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Absorbent pad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78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Antibody Sandwich Assays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2284537"/>
            <a:ext cx="5510213" cy="41246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flows from the sample pad through the conjugate pad, if any target analyte is present, it will bind to the conjugate.</a:t>
            </a:r>
          </a:p>
          <a:p>
            <a:pPr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analyte is present in the sample, the colloidal gold reagent will become bound to the capture antibody at the test line. </a:t>
            </a:r>
          </a:p>
          <a:p>
            <a:pPr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continues to flow towards control line where remaining conjugate will bind and produce a second visible control line</a:t>
            </a:r>
          </a:p>
          <a:p>
            <a:pPr>
              <a:defRPr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antibody sandwich assays are most suitable for larger analytes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41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sz="1800"/>
          </a:p>
          <a:p>
            <a:endParaRPr lang="en-US" sz="18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/>
          <a:stretch/>
        </p:blipFill>
        <p:spPr>
          <a:xfrm>
            <a:off x="9654363" y="928654"/>
            <a:ext cx="2537636" cy="2423089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/>
          <a:stretch/>
        </p:blipFill>
        <p:spPr>
          <a:xfrm>
            <a:off x="7185837" y="0"/>
            <a:ext cx="2467750" cy="2153888"/>
          </a:xfrm>
        </p:spPr>
      </p:pic>
      <p:pic>
        <p:nvPicPr>
          <p:cNvPr id="17" name="Picture Placeholder 16" descr="http://t2.gstatic.com/images?q=tbn:ANd9GcTNKGPHNHKeWJ0y_40Cf3gWAk7_6if2aPx4Aq6DgKCbYz5iM5QZ">
            <a:extLst>
              <a:ext uri="{FF2B5EF4-FFF2-40B4-BE49-F238E27FC236}">
                <a16:creationId xmlns:a16="http://schemas.microsoft.com/office/drawing/2014/main" id="{7DF06011-1E78-403C-955A-78D3624320FE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 cstate="print"/>
          <a:srcRect l="11360" r="11360"/>
          <a:stretch>
            <a:fillRect/>
          </a:stretch>
        </p:blipFill>
        <p:spPr bwMode="auto">
          <a:xfrm>
            <a:off x="7185025" y="2154238"/>
            <a:ext cx="246856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EB5DFE47-9B30-4EBE-B625-B0282EDD9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2341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7185062" y="4280398"/>
            <a:ext cx="5006938" cy="25776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04059"/>
            <a:ext cx="5509437" cy="590901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Flow Application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837424" y="1940588"/>
            <a:ext cx="5510213" cy="4124653"/>
          </a:xfrm>
        </p:spPr>
        <p:txBody>
          <a:bodyPr>
            <a:noAutofit/>
          </a:bodyPr>
          <a:lstStyle/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Adventitious Presence (AP) </a:t>
            </a: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Testing of a bulk grain sample or seed lot for unintended genetically modified traits</a:t>
            </a:r>
          </a:p>
          <a:p>
            <a:endParaRPr lang="en-US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Trait Confirmation </a:t>
            </a:r>
          </a:p>
          <a:p>
            <a:pPr>
              <a:buNone/>
            </a:pP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 to verify if  the intended trait is present in single seed/single leaf samples (Quality Assurance)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/>
          <a:stretch/>
        </p:blipFill>
        <p:spPr>
          <a:xfrm>
            <a:off x="7199514" y="2119665"/>
            <a:ext cx="2467750" cy="2153888"/>
          </a:xfrm>
        </p:spPr>
      </p:pic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F737B587-DC80-4F15-A261-3D7B77EB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87" y="0"/>
            <a:ext cx="2538413" cy="4280397"/>
          </a:xfrm>
          <a:prstGeom prst="rect">
            <a:avLst/>
          </a:prstGeom>
        </p:spPr>
      </p:pic>
      <p:pic>
        <p:nvPicPr>
          <p:cNvPr id="15" name="Picture Placeholder 14" descr="A close up of a flower&#10;&#10;Description automatically generated">
            <a:extLst>
              <a:ext uri="{FF2B5EF4-FFF2-40B4-BE49-F238E27FC236}">
                <a16:creationId xmlns:a16="http://schemas.microsoft.com/office/drawing/2014/main" id="{10C86947-36C4-4952-91B4-2DA777CA9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1244" b="21244"/>
          <a:stretch>
            <a:fillRect/>
          </a:stretch>
        </p:blipFill>
        <p:spPr>
          <a:xfrm>
            <a:off x="7185061" y="13687"/>
            <a:ext cx="2468526" cy="2126511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929B7A-8E56-4491-A306-DDDEF5A652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031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pening Slides">
  <a:themeElements>
    <a:clrScheme name="Agdia Theme">
      <a:dk1>
        <a:srgbClr val="3C3C3C"/>
      </a:dk1>
      <a:lt1>
        <a:srgbClr val="FFFFFF"/>
      </a:lt1>
      <a:dk2>
        <a:srgbClr val="202220"/>
      </a:dk2>
      <a:lt2>
        <a:srgbClr val="F0EFEF"/>
      </a:lt2>
      <a:accent1>
        <a:srgbClr val="029D49"/>
      </a:accent1>
      <a:accent2>
        <a:srgbClr val="652C90"/>
      </a:accent2>
      <a:accent3>
        <a:srgbClr val="FCB614"/>
      </a:accent3>
      <a:accent4>
        <a:srgbClr val="00A69C"/>
      </a:accent4>
      <a:accent5>
        <a:srgbClr val="EE4740"/>
      </a:accent5>
      <a:accent6>
        <a:srgbClr val="1E75BB"/>
      </a:accent6>
      <a:hlink>
        <a:srgbClr val="51B749"/>
      </a:hlink>
      <a:folHlink>
        <a:srgbClr val="9FA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 Slides">
  <a:themeElements>
    <a:clrScheme name="Agdia Theme">
      <a:dk1>
        <a:srgbClr val="3C3C3C"/>
      </a:dk1>
      <a:lt1>
        <a:srgbClr val="FFFFFF"/>
      </a:lt1>
      <a:dk2>
        <a:srgbClr val="202220"/>
      </a:dk2>
      <a:lt2>
        <a:srgbClr val="F0EFEF"/>
      </a:lt2>
      <a:accent1>
        <a:srgbClr val="029D49"/>
      </a:accent1>
      <a:accent2>
        <a:srgbClr val="652C90"/>
      </a:accent2>
      <a:accent3>
        <a:srgbClr val="FCB614"/>
      </a:accent3>
      <a:accent4>
        <a:srgbClr val="00A69C"/>
      </a:accent4>
      <a:accent5>
        <a:srgbClr val="EE4740"/>
      </a:accent5>
      <a:accent6>
        <a:srgbClr val="1E75BB"/>
      </a:accent6>
      <a:hlink>
        <a:srgbClr val="51B749"/>
      </a:hlink>
      <a:folHlink>
        <a:srgbClr val="9FA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Slides">
  <a:themeElements>
    <a:clrScheme name="Agdia Theme">
      <a:dk1>
        <a:srgbClr val="3C3C3C"/>
      </a:dk1>
      <a:lt1>
        <a:srgbClr val="FFFFFF"/>
      </a:lt1>
      <a:dk2>
        <a:srgbClr val="202220"/>
      </a:dk2>
      <a:lt2>
        <a:srgbClr val="F0EFEF"/>
      </a:lt2>
      <a:accent1>
        <a:srgbClr val="029D49"/>
      </a:accent1>
      <a:accent2>
        <a:srgbClr val="652C90"/>
      </a:accent2>
      <a:accent3>
        <a:srgbClr val="FCB614"/>
      </a:accent3>
      <a:accent4>
        <a:srgbClr val="00A69C"/>
      </a:accent4>
      <a:accent5>
        <a:srgbClr val="EE4740"/>
      </a:accent5>
      <a:accent6>
        <a:srgbClr val="1E75BB"/>
      </a:accent6>
      <a:hlink>
        <a:srgbClr val="51B749"/>
      </a:hlink>
      <a:folHlink>
        <a:srgbClr val="9FA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s">
  <a:themeElements>
    <a:clrScheme name="Agdia Theme">
      <a:dk1>
        <a:srgbClr val="3C3C3C"/>
      </a:dk1>
      <a:lt1>
        <a:srgbClr val="FFFFFF"/>
      </a:lt1>
      <a:dk2>
        <a:srgbClr val="202220"/>
      </a:dk2>
      <a:lt2>
        <a:srgbClr val="F0EFEF"/>
      </a:lt2>
      <a:accent1>
        <a:srgbClr val="029D49"/>
      </a:accent1>
      <a:accent2>
        <a:srgbClr val="652C90"/>
      </a:accent2>
      <a:accent3>
        <a:srgbClr val="FCB614"/>
      </a:accent3>
      <a:accent4>
        <a:srgbClr val="00A69C"/>
      </a:accent4>
      <a:accent5>
        <a:srgbClr val="EE4740"/>
      </a:accent5>
      <a:accent6>
        <a:srgbClr val="1E75BB"/>
      </a:accent6>
      <a:hlink>
        <a:srgbClr val="51B749"/>
      </a:hlink>
      <a:folHlink>
        <a:srgbClr val="9FA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losing Slides">
  <a:themeElements>
    <a:clrScheme name="Agdia Theme">
      <a:dk1>
        <a:srgbClr val="3C3C3C"/>
      </a:dk1>
      <a:lt1>
        <a:srgbClr val="FFFFFF"/>
      </a:lt1>
      <a:dk2>
        <a:srgbClr val="202220"/>
      </a:dk2>
      <a:lt2>
        <a:srgbClr val="F0EFEF"/>
      </a:lt2>
      <a:accent1>
        <a:srgbClr val="029D49"/>
      </a:accent1>
      <a:accent2>
        <a:srgbClr val="652C90"/>
      </a:accent2>
      <a:accent3>
        <a:srgbClr val="FCB614"/>
      </a:accent3>
      <a:accent4>
        <a:srgbClr val="00A69C"/>
      </a:accent4>
      <a:accent5>
        <a:srgbClr val="EE4740"/>
      </a:accent5>
      <a:accent6>
        <a:srgbClr val="1E75BB"/>
      </a:accent6>
      <a:hlink>
        <a:srgbClr val="51B749"/>
      </a:hlink>
      <a:folHlink>
        <a:srgbClr val="9FA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20340</TotalTime>
  <Words>480</Words>
  <Application>Microsoft Office PowerPoint</Application>
  <PresentationFormat>Widescreen</PresentationFormat>
  <Paragraphs>92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Opening Slides</vt:lpstr>
      <vt:lpstr>Bio Slides</vt:lpstr>
      <vt:lpstr>Section Slides</vt:lpstr>
      <vt:lpstr>Content Slides</vt:lpstr>
      <vt:lpstr>Closing Slides</vt:lpstr>
      <vt:lpstr>PowerPoint Presentation</vt:lpstr>
      <vt:lpstr>PowerPoint Presentation</vt:lpstr>
      <vt:lpstr>Agenda </vt:lpstr>
      <vt:lpstr>Introduction </vt:lpstr>
      <vt:lpstr>LFS Benefits    </vt:lpstr>
      <vt:lpstr>Components of LFS</vt:lpstr>
      <vt:lpstr>Double Antibody Sandwich Assays </vt:lpstr>
      <vt:lpstr>Definitions </vt:lpstr>
      <vt:lpstr>Lateral Flow Application  </vt:lpstr>
      <vt:lpstr>PowerPoint Presentation</vt:lpstr>
      <vt:lpstr>Sample Prep </vt:lpstr>
      <vt:lpstr>Extraction Buffer </vt:lpstr>
      <vt:lpstr>False Positive </vt:lpstr>
      <vt:lpstr>False Negative  </vt:lpstr>
      <vt:lpstr>LFS Validations   </vt:lpstr>
      <vt:lpstr>Final thoughts…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 durall</dc:creator>
  <cp:lastModifiedBy>Molly Richeson</cp:lastModifiedBy>
  <cp:revision>131</cp:revision>
  <dcterms:created xsi:type="dcterms:W3CDTF">2017-08-22T23:42:04Z</dcterms:created>
  <dcterms:modified xsi:type="dcterms:W3CDTF">2025-02-14T23:19:59Z</dcterms:modified>
</cp:coreProperties>
</file>