
<file path=[Content_Types].xml><?xml version="1.0" encoding="utf-8"?>
<Types xmlns="http://schemas.openxmlformats.org/package/2006/content-types">
  <Default Extension="png" ContentType="image/png"/>
  <Default Extension="jfif"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8" r:id="rId1"/>
  </p:sldMasterIdLst>
  <p:notesMasterIdLst>
    <p:notesMasterId r:id="rId33"/>
  </p:notesMasterIdLst>
  <p:sldIdLst>
    <p:sldId id="256" r:id="rId2"/>
    <p:sldId id="257" r:id="rId3"/>
    <p:sldId id="258" r:id="rId4"/>
    <p:sldId id="291" r:id="rId5"/>
    <p:sldId id="275" r:id="rId6"/>
    <p:sldId id="272" r:id="rId7"/>
    <p:sldId id="271" r:id="rId8"/>
    <p:sldId id="284" r:id="rId9"/>
    <p:sldId id="292" r:id="rId10"/>
    <p:sldId id="295" r:id="rId11"/>
    <p:sldId id="259" r:id="rId12"/>
    <p:sldId id="264" r:id="rId13"/>
    <p:sldId id="261" r:id="rId14"/>
    <p:sldId id="265" r:id="rId15"/>
    <p:sldId id="290" r:id="rId16"/>
    <p:sldId id="277" r:id="rId17"/>
    <p:sldId id="274" r:id="rId18"/>
    <p:sldId id="283" r:id="rId19"/>
    <p:sldId id="276" r:id="rId20"/>
    <p:sldId id="273" r:id="rId21"/>
    <p:sldId id="279" r:id="rId22"/>
    <p:sldId id="280" r:id="rId23"/>
    <p:sldId id="282" r:id="rId24"/>
    <p:sldId id="281" r:id="rId25"/>
    <p:sldId id="285" r:id="rId26"/>
    <p:sldId id="267" r:id="rId27"/>
    <p:sldId id="289" r:id="rId28"/>
    <p:sldId id="287" r:id="rId29"/>
    <p:sldId id="288" r:id="rId30"/>
    <p:sldId id="286" r:id="rId31"/>
    <p:sldId id="270"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37B7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16" autoAdjust="0"/>
    <p:restoredTop sz="94660"/>
  </p:normalViewPr>
  <p:slideViewPr>
    <p:cSldViewPr snapToGrid="0">
      <p:cViewPr varScale="1">
        <p:scale>
          <a:sx n="108" d="100"/>
          <a:sy n="108" d="100"/>
        </p:scale>
        <p:origin x="4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C0C0091-616D-4E1F-9C9E-38A2AB95DB42}" type="datetimeFigureOut">
              <a:rPr lang="en-US" smtClean="0"/>
              <a:t>2/2/2024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C2388B6-2BF9-468A-97FE-81CB10E39D40}" type="slidenum">
              <a:rPr lang="en-US" smtClean="0"/>
              <a:t>‹#›</a:t>
            </a:fld>
            <a:endParaRPr lang="en-US"/>
          </a:p>
        </p:txBody>
      </p:sp>
    </p:spTree>
    <p:extLst>
      <p:ext uri="{BB962C8B-B14F-4D97-AF65-F5344CB8AC3E}">
        <p14:creationId xmlns:p14="http://schemas.microsoft.com/office/powerpoint/2010/main" val="527390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ncbi.nlm.nih.gov/pmc/articles/PMC3614620/"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cell consists of different structures, organelles, lots of different functions, but today the focus is going to be on heritable genetic information and how that information is expressed in different parts of the cell. </a:t>
            </a:r>
          </a:p>
        </p:txBody>
      </p:sp>
      <p:sp>
        <p:nvSpPr>
          <p:cNvPr id="4" name="Slide Number Placeholder 3"/>
          <p:cNvSpPr>
            <a:spLocks noGrp="1"/>
          </p:cNvSpPr>
          <p:nvPr>
            <p:ph type="sldNum" sz="quarter" idx="5"/>
          </p:nvPr>
        </p:nvSpPr>
        <p:spPr/>
        <p:txBody>
          <a:bodyPr/>
          <a:lstStyle/>
          <a:p>
            <a:fld id="{DC2388B6-2BF9-468A-97FE-81CB10E39D40}" type="slidenum">
              <a:rPr lang="en-US" smtClean="0"/>
              <a:t>3</a:t>
            </a:fld>
            <a:endParaRPr lang="en-US"/>
          </a:p>
        </p:txBody>
      </p:sp>
    </p:spTree>
    <p:extLst>
      <p:ext uri="{BB962C8B-B14F-4D97-AF65-F5344CB8AC3E}">
        <p14:creationId xmlns:p14="http://schemas.microsoft.com/office/powerpoint/2010/main" val="32325008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order of nucleotides in sequence corresponds to specific amino acids, this is referred to as the genetic code. Each amino acid is coded for by a series of three nucleotides, this is referred to as a codon. 4 possible nucleotides in combination to create a triplet code means there are 64 possible codons. There are only 20 amino acids, so many of the triplets code for the same amino acid. </a:t>
            </a:r>
          </a:p>
        </p:txBody>
      </p:sp>
      <p:sp>
        <p:nvSpPr>
          <p:cNvPr id="4" name="Slide Number Placeholder 3"/>
          <p:cNvSpPr>
            <a:spLocks noGrp="1"/>
          </p:cNvSpPr>
          <p:nvPr>
            <p:ph type="sldNum" sz="quarter" idx="5"/>
          </p:nvPr>
        </p:nvSpPr>
        <p:spPr/>
        <p:txBody>
          <a:bodyPr/>
          <a:lstStyle/>
          <a:p>
            <a:fld id="{DC2388B6-2BF9-468A-97FE-81CB10E39D40}" type="slidenum">
              <a:rPr lang="en-US" smtClean="0"/>
              <a:t>16</a:t>
            </a:fld>
            <a:endParaRPr lang="en-US"/>
          </a:p>
        </p:txBody>
      </p:sp>
    </p:spTree>
    <p:extLst>
      <p:ext uri="{BB962C8B-B14F-4D97-AF65-F5344CB8AC3E}">
        <p14:creationId xmlns:p14="http://schemas.microsoft.com/office/powerpoint/2010/main" val="5987717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Microtubules are polymers of a protein called tubulin, structural proteins that give the cell shape and facilitate the movement of objects within the cell. </a:t>
            </a:r>
          </a:p>
        </p:txBody>
      </p:sp>
      <p:sp>
        <p:nvSpPr>
          <p:cNvPr id="4" name="Slide Number Placeholder 3"/>
          <p:cNvSpPr>
            <a:spLocks noGrp="1"/>
          </p:cNvSpPr>
          <p:nvPr>
            <p:ph type="sldNum" sz="quarter" idx="5"/>
          </p:nvPr>
        </p:nvSpPr>
        <p:spPr/>
        <p:txBody>
          <a:bodyPr/>
          <a:lstStyle/>
          <a:p>
            <a:fld id="{DC2388B6-2BF9-468A-97FE-81CB10E39D40}" type="slidenum">
              <a:rPr lang="en-US" smtClean="0"/>
              <a:t>21</a:t>
            </a:fld>
            <a:endParaRPr lang="en-US"/>
          </a:p>
        </p:txBody>
      </p:sp>
    </p:spTree>
    <p:extLst>
      <p:ext uri="{BB962C8B-B14F-4D97-AF65-F5344CB8AC3E}">
        <p14:creationId xmlns:p14="http://schemas.microsoft.com/office/powerpoint/2010/main" val="13061980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 = denotes the number of chromosome sets</a:t>
            </a:r>
          </a:p>
        </p:txBody>
      </p:sp>
      <p:sp>
        <p:nvSpPr>
          <p:cNvPr id="4" name="Slide Number Placeholder 3"/>
          <p:cNvSpPr>
            <a:spLocks noGrp="1"/>
          </p:cNvSpPr>
          <p:nvPr>
            <p:ph type="sldNum" sz="quarter" idx="5"/>
          </p:nvPr>
        </p:nvSpPr>
        <p:spPr/>
        <p:txBody>
          <a:bodyPr/>
          <a:lstStyle/>
          <a:p>
            <a:fld id="{DC2388B6-2BF9-468A-97FE-81CB10E39D40}" type="slidenum">
              <a:rPr lang="en-US" smtClean="0"/>
              <a:t>26</a:t>
            </a:fld>
            <a:endParaRPr lang="en-US"/>
          </a:p>
        </p:txBody>
      </p:sp>
    </p:spTree>
    <p:extLst>
      <p:ext uri="{BB962C8B-B14F-4D97-AF65-F5344CB8AC3E}">
        <p14:creationId xmlns:p14="http://schemas.microsoft.com/office/powerpoint/2010/main" val="6388933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 all events, but just to illustrate some of the work that went into discovering DNA in the first half of the 20</a:t>
            </a:r>
            <a:r>
              <a:rPr lang="en-US" baseline="30000" dirty="0"/>
              <a:t>th</a:t>
            </a:r>
            <a:r>
              <a:rPr lang="en-US" dirty="0"/>
              <a:t> century. Each individual detail or process we’ll be discussing was once a novel discovery by a different scientist, culminated into what we know today. </a:t>
            </a:r>
          </a:p>
        </p:txBody>
      </p:sp>
      <p:sp>
        <p:nvSpPr>
          <p:cNvPr id="4" name="Slide Number Placeholder 3"/>
          <p:cNvSpPr>
            <a:spLocks noGrp="1"/>
          </p:cNvSpPr>
          <p:nvPr>
            <p:ph type="sldNum" sz="quarter" idx="5"/>
          </p:nvPr>
        </p:nvSpPr>
        <p:spPr/>
        <p:txBody>
          <a:bodyPr/>
          <a:lstStyle/>
          <a:p>
            <a:fld id="{DC2388B6-2BF9-468A-97FE-81CB10E39D40}" type="slidenum">
              <a:rPr lang="en-US" smtClean="0"/>
              <a:t>4</a:t>
            </a:fld>
            <a:endParaRPr lang="en-US"/>
          </a:p>
        </p:txBody>
      </p:sp>
    </p:spTree>
    <p:extLst>
      <p:ext uri="{BB962C8B-B14F-4D97-AF65-F5344CB8AC3E}">
        <p14:creationId xmlns:p14="http://schemas.microsoft.com/office/powerpoint/2010/main" val="29057105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central dogma is the fundamental roadmap of molecular biology. This tells us how heritable genetic information turns into physical traits. This happens in 4 steps. DNA codes for every physical attribute of an organism, so the cell needs a way to store and read a very large amount of complex information repeatedly and reliably. </a:t>
            </a:r>
          </a:p>
        </p:txBody>
      </p:sp>
      <p:sp>
        <p:nvSpPr>
          <p:cNvPr id="4" name="Slide Number Placeholder 3"/>
          <p:cNvSpPr>
            <a:spLocks noGrp="1"/>
          </p:cNvSpPr>
          <p:nvPr>
            <p:ph type="sldNum" sz="quarter" idx="5"/>
          </p:nvPr>
        </p:nvSpPr>
        <p:spPr/>
        <p:txBody>
          <a:bodyPr/>
          <a:lstStyle/>
          <a:p>
            <a:fld id="{DC2388B6-2BF9-468A-97FE-81CB10E39D40}" type="slidenum">
              <a:rPr lang="en-US" smtClean="0"/>
              <a:t>5</a:t>
            </a:fld>
            <a:endParaRPr lang="en-US"/>
          </a:p>
        </p:txBody>
      </p:sp>
    </p:spTree>
    <p:extLst>
      <p:ext uri="{BB962C8B-B14F-4D97-AF65-F5344CB8AC3E}">
        <p14:creationId xmlns:p14="http://schemas.microsoft.com/office/powerpoint/2010/main" val="6024871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human cell has enough DNA when stretched out is about 6 feet long.</a:t>
            </a:r>
          </a:p>
        </p:txBody>
      </p:sp>
      <p:sp>
        <p:nvSpPr>
          <p:cNvPr id="4" name="Slide Number Placeholder 3"/>
          <p:cNvSpPr>
            <a:spLocks noGrp="1"/>
          </p:cNvSpPr>
          <p:nvPr>
            <p:ph type="sldNum" sz="quarter" idx="5"/>
          </p:nvPr>
        </p:nvSpPr>
        <p:spPr/>
        <p:txBody>
          <a:bodyPr/>
          <a:lstStyle/>
          <a:p>
            <a:fld id="{DC2388B6-2BF9-468A-97FE-81CB10E39D40}" type="slidenum">
              <a:rPr lang="en-US" smtClean="0"/>
              <a:t>7</a:t>
            </a:fld>
            <a:endParaRPr lang="en-US"/>
          </a:p>
        </p:txBody>
      </p:sp>
    </p:spTree>
    <p:extLst>
      <p:ext uri="{BB962C8B-B14F-4D97-AF65-F5344CB8AC3E}">
        <p14:creationId xmlns:p14="http://schemas.microsoft.com/office/powerpoint/2010/main" val="12458149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an organism to produce more cells, they need to be able to duplicate their DNA so each new cell has as much DNA as the original cell. </a:t>
            </a:r>
          </a:p>
        </p:txBody>
      </p:sp>
      <p:sp>
        <p:nvSpPr>
          <p:cNvPr id="4" name="Slide Number Placeholder 3"/>
          <p:cNvSpPr>
            <a:spLocks noGrp="1"/>
          </p:cNvSpPr>
          <p:nvPr>
            <p:ph type="sldNum" sz="quarter" idx="5"/>
          </p:nvPr>
        </p:nvSpPr>
        <p:spPr/>
        <p:txBody>
          <a:bodyPr/>
          <a:lstStyle/>
          <a:p>
            <a:fld id="{DC2388B6-2BF9-468A-97FE-81CB10E39D40}" type="slidenum">
              <a:rPr lang="en-US" smtClean="0"/>
              <a:t>8</a:t>
            </a:fld>
            <a:endParaRPr lang="en-US"/>
          </a:p>
        </p:txBody>
      </p:sp>
    </p:spTree>
    <p:extLst>
      <p:ext uri="{BB962C8B-B14F-4D97-AF65-F5344CB8AC3E}">
        <p14:creationId xmlns:p14="http://schemas.microsoft.com/office/powerpoint/2010/main" val="384076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 billion base pairs in the human genome.</a:t>
            </a:r>
          </a:p>
          <a:p>
            <a:r>
              <a:rPr lang="en-US" dirty="0"/>
              <a:t>2.5 billion base pairs in corn</a:t>
            </a:r>
          </a:p>
          <a:p>
            <a:r>
              <a:rPr lang="en-US" dirty="0"/>
              <a:t>1.1 million base pairs in soybeans. </a:t>
            </a:r>
          </a:p>
        </p:txBody>
      </p:sp>
      <p:sp>
        <p:nvSpPr>
          <p:cNvPr id="4" name="Slide Number Placeholder 3"/>
          <p:cNvSpPr>
            <a:spLocks noGrp="1"/>
          </p:cNvSpPr>
          <p:nvPr>
            <p:ph type="sldNum" sz="quarter" idx="5"/>
          </p:nvPr>
        </p:nvSpPr>
        <p:spPr/>
        <p:txBody>
          <a:bodyPr/>
          <a:lstStyle/>
          <a:p>
            <a:fld id="{DC2388B6-2BF9-468A-97FE-81CB10E39D40}" type="slidenum">
              <a:rPr lang="en-US" smtClean="0"/>
              <a:t>11</a:t>
            </a:fld>
            <a:endParaRPr lang="en-US"/>
          </a:p>
        </p:txBody>
      </p:sp>
    </p:spTree>
    <p:extLst>
      <p:ext uri="{BB962C8B-B14F-4D97-AF65-F5344CB8AC3E}">
        <p14:creationId xmlns:p14="http://schemas.microsoft.com/office/powerpoint/2010/main" val="41432305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Poly = many, </a:t>
            </a:r>
            <a:r>
              <a:rPr lang="en-US" dirty="0" err="1"/>
              <a:t>mer</a:t>
            </a:r>
            <a:r>
              <a:rPr lang="en-US" dirty="0"/>
              <a:t> = part, </a:t>
            </a:r>
            <a:r>
              <a:rPr lang="en-US" dirty="0" err="1"/>
              <a:t>ase</a:t>
            </a:r>
            <a:r>
              <a:rPr lang="en-US" dirty="0"/>
              <a:t> = enzyme, an enzyme that creates many parts, where the parts are molecules or a molecule chain.</a:t>
            </a:r>
          </a:p>
          <a:p>
            <a:r>
              <a:rPr lang="en-US" dirty="0"/>
              <a:t>International Union of Pure and Applied Chemistry</a:t>
            </a:r>
          </a:p>
          <a:p>
            <a:endParaRPr lang="en-US" dirty="0"/>
          </a:p>
          <a:p>
            <a:r>
              <a:rPr lang="en-US" dirty="0"/>
              <a:t>RNA primers = DNA pol can only add to an existing nucleotide, it cannot bind directly to a strand to begin synthesis. DNA primers are not available in the cell. </a:t>
            </a:r>
          </a:p>
        </p:txBody>
      </p:sp>
      <p:sp>
        <p:nvSpPr>
          <p:cNvPr id="4" name="Slide Number Placeholder 3"/>
          <p:cNvSpPr>
            <a:spLocks noGrp="1"/>
          </p:cNvSpPr>
          <p:nvPr>
            <p:ph type="sldNum" sz="quarter" idx="5"/>
          </p:nvPr>
        </p:nvSpPr>
        <p:spPr/>
        <p:txBody>
          <a:bodyPr/>
          <a:lstStyle/>
          <a:p>
            <a:fld id="{DC2388B6-2BF9-468A-97FE-81CB10E39D40}" type="slidenum">
              <a:rPr lang="en-US" smtClean="0"/>
              <a:t>12</a:t>
            </a:fld>
            <a:endParaRPr lang="en-US"/>
          </a:p>
        </p:txBody>
      </p:sp>
    </p:spTree>
    <p:extLst>
      <p:ext uri="{BB962C8B-B14F-4D97-AF65-F5344CB8AC3E}">
        <p14:creationId xmlns:p14="http://schemas.microsoft.com/office/powerpoint/2010/main" val="22245093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strands of RNA are transcribed from DNA, utilizing free-floating nucleotides and an enzyme called RNA polymerase.</a:t>
            </a:r>
          </a:p>
          <a:p>
            <a:endParaRPr lang="en-US" dirty="0"/>
          </a:p>
          <a:p>
            <a:r>
              <a:rPr lang="en-US" dirty="0"/>
              <a:t>The sense and anti-sense strands are determined relative to wherever the primer binds to in order to begin transcription. Genes can overlap, in strand and on opposite strands, but this is more common in bacteria and viruses than in eukaryotes. </a:t>
            </a:r>
            <a:r>
              <a:rPr lang="en-US" dirty="0">
                <a:hlinkClick r:id="rId3"/>
              </a:rPr>
              <a:t>Overlapping of Genes in the Human Genome - PMC (nih.gov)</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DC2388B6-2BF9-468A-97FE-81CB10E39D40}" type="slidenum">
              <a:rPr lang="en-US" smtClean="0"/>
              <a:t>13</a:t>
            </a:fld>
            <a:endParaRPr lang="en-US"/>
          </a:p>
        </p:txBody>
      </p:sp>
    </p:spTree>
    <p:extLst>
      <p:ext uri="{BB962C8B-B14F-4D97-AF65-F5344CB8AC3E}">
        <p14:creationId xmlns:p14="http://schemas.microsoft.com/office/powerpoint/2010/main" val="39892433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Different isoforms of the same gene</a:t>
            </a:r>
          </a:p>
        </p:txBody>
      </p:sp>
      <p:sp>
        <p:nvSpPr>
          <p:cNvPr id="4" name="Slide Number Placeholder 3"/>
          <p:cNvSpPr>
            <a:spLocks noGrp="1"/>
          </p:cNvSpPr>
          <p:nvPr>
            <p:ph type="sldNum" sz="quarter" idx="5"/>
          </p:nvPr>
        </p:nvSpPr>
        <p:spPr/>
        <p:txBody>
          <a:bodyPr/>
          <a:lstStyle/>
          <a:p>
            <a:fld id="{DC2388B6-2BF9-468A-97FE-81CB10E39D40}" type="slidenum">
              <a:rPr lang="en-US" smtClean="0"/>
              <a:t>14</a:t>
            </a:fld>
            <a:endParaRPr lang="en-US"/>
          </a:p>
        </p:txBody>
      </p:sp>
    </p:spTree>
    <p:extLst>
      <p:ext uri="{BB962C8B-B14F-4D97-AF65-F5344CB8AC3E}">
        <p14:creationId xmlns:p14="http://schemas.microsoft.com/office/powerpoint/2010/main" val="9596408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3112742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C8E9B9-E925-4811-B1FF-81EAEDC57AC9}"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27030636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24732587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34188707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1293100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260521021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225773532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404565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3449529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1608228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28412561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7C8E9B9-E925-4811-B1FF-81EAEDC57AC9}"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355633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7C8E9B9-E925-4811-B1FF-81EAEDC57AC9}" type="datetimeFigureOut">
              <a:rPr lang="en-US" smtClean="0"/>
              <a:t>2/2/2024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3711759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2846138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1006695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67C8E9B9-E925-4811-B1FF-81EAEDC57AC9}" type="datetimeFigureOut">
              <a:rPr lang="en-US" smtClean="0"/>
              <a:t>2/2/2024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8987708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67C8E9B9-E925-4811-B1FF-81EAEDC57AC9}" type="datetimeFigureOut">
              <a:rPr lang="en-US" smtClean="0"/>
              <a:t>2/2/2024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A5C017D-FBC5-4E83-B205-6156FFD7D615}" type="slidenum">
              <a:rPr lang="en-US" smtClean="0"/>
              <a:t>‹#›</a:t>
            </a:fld>
            <a:endParaRPr lang="en-US"/>
          </a:p>
        </p:txBody>
      </p:sp>
    </p:spTree>
    <p:extLst>
      <p:ext uri="{BB962C8B-B14F-4D97-AF65-F5344CB8AC3E}">
        <p14:creationId xmlns:p14="http://schemas.microsoft.com/office/powerpoint/2010/main" val="23528641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67C8E9B9-E925-4811-B1FF-81EAEDC57AC9}" type="datetimeFigureOut">
              <a:rPr lang="en-US" smtClean="0"/>
              <a:t>2/2/2024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9A5C017D-FBC5-4E83-B205-6156FFD7D615}" type="slidenum">
              <a:rPr lang="en-US" smtClean="0"/>
              <a:t>‹#›</a:t>
            </a:fld>
            <a:endParaRPr lang="en-US"/>
          </a:p>
        </p:txBody>
      </p:sp>
    </p:spTree>
    <p:extLst>
      <p:ext uri="{BB962C8B-B14F-4D97-AF65-F5344CB8AC3E}">
        <p14:creationId xmlns:p14="http://schemas.microsoft.com/office/powerpoint/2010/main" val="4005019110"/>
      </p:ext>
    </p:extLst>
  </p:cSld>
  <p:clrMap bg1="dk1" tx1="lt1" bg2="dk2" tx2="lt2" accent1="accent1" accent2="accent2" accent3="accent3" accent4="accent4" accent5="accent5" accent6="accent6" hlink="hlink" folHlink="folHlink"/>
  <p:sldLayoutIdLst>
    <p:sldLayoutId id="2147483959" r:id="rId1"/>
    <p:sldLayoutId id="2147483960" r:id="rId2"/>
    <p:sldLayoutId id="2147483961" r:id="rId3"/>
    <p:sldLayoutId id="2147483962" r:id="rId4"/>
    <p:sldLayoutId id="2147483963" r:id="rId5"/>
    <p:sldLayoutId id="2147483964" r:id="rId6"/>
    <p:sldLayoutId id="2147483965" r:id="rId7"/>
    <p:sldLayoutId id="2147483966" r:id="rId8"/>
    <p:sldLayoutId id="2147483967" r:id="rId9"/>
    <p:sldLayoutId id="2147483968" r:id="rId10"/>
    <p:sldLayoutId id="2147483969" r:id="rId11"/>
    <p:sldLayoutId id="2147483970" r:id="rId12"/>
    <p:sldLayoutId id="2147483971" r:id="rId13"/>
    <p:sldLayoutId id="2147483972" r:id="rId14"/>
    <p:sldLayoutId id="2147483973" r:id="rId15"/>
    <p:sldLayoutId id="2147483974" r:id="rId16"/>
    <p:sldLayoutId id="2147483975"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fi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ideo" Target="https://www.youtube.com/embed/gG7uCskUOrA?si=DuMGD4oOAqkWgQ1z"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slideLayout" Target="../slideLayouts/slideLayout2.xml"/><Relationship Id="rId1" Type="http://schemas.openxmlformats.org/officeDocument/2006/relationships/video" Target="https://www.youtube.com/embed/TnJL_8ZVbTI"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video" Target="https://www.youtube.com/embed/5FnBU2g-kqE" TargetMode="External"/></Relationships>
</file>

<file path=ppt/slides/_rels/slide31.xml.rels><?xml version="1.0" encoding="UTF-8" standalone="yes"?>
<Relationships xmlns="http://schemas.openxmlformats.org/package/2006/relationships"><Relationship Id="rId3" Type="http://schemas.openxmlformats.org/officeDocument/2006/relationships/hyperlink" Target="https://clinicalgate.com/introduction-to-genetics/" TargetMode="External"/><Relationship Id="rId2" Type="http://schemas.openxmlformats.org/officeDocument/2006/relationships/hyperlink" Target="https://www.genome.gov/genetics-glossary"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www.civilsdaily.com/biotechnology-basics-of-cell-nucleus-chromosomes-dna-genes-etc/"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0A0975-C47C-49F0-A589-0374074C7E8C}"/>
              </a:ext>
            </a:extLst>
          </p:cNvPr>
          <p:cNvSpPr>
            <a:spLocks noGrp="1"/>
          </p:cNvSpPr>
          <p:nvPr>
            <p:ph type="ctrTitle"/>
          </p:nvPr>
        </p:nvSpPr>
        <p:spPr>
          <a:xfrm>
            <a:off x="1154955" y="1447801"/>
            <a:ext cx="8825658" cy="2362200"/>
          </a:xfrm>
        </p:spPr>
        <p:txBody>
          <a:bodyPr/>
          <a:lstStyle/>
          <a:p>
            <a:pPr algn="ctr"/>
            <a:r>
              <a:rPr lang="en-US" dirty="0">
                <a:solidFill>
                  <a:schemeClr val="tx1"/>
                </a:solidFill>
              </a:rPr>
              <a:t>Molecular and Cellular Biology</a:t>
            </a:r>
          </a:p>
        </p:txBody>
      </p:sp>
      <p:sp>
        <p:nvSpPr>
          <p:cNvPr id="3" name="Subtitle 2">
            <a:extLst>
              <a:ext uri="{FF2B5EF4-FFF2-40B4-BE49-F238E27FC236}">
                <a16:creationId xmlns:a16="http://schemas.microsoft.com/office/drawing/2014/main" id="{63EB8D9E-B295-4F74-9123-F2642FC07F6D}"/>
              </a:ext>
            </a:extLst>
          </p:cNvPr>
          <p:cNvSpPr>
            <a:spLocks noGrp="1"/>
          </p:cNvSpPr>
          <p:nvPr>
            <p:ph type="subTitle" idx="1"/>
          </p:nvPr>
        </p:nvSpPr>
        <p:spPr/>
        <p:txBody>
          <a:bodyPr>
            <a:noAutofit/>
          </a:bodyPr>
          <a:lstStyle/>
          <a:p>
            <a:pPr algn="ctr"/>
            <a:r>
              <a:rPr lang="en-US" dirty="0">
                <a:solidFill>
                  <a:schemeClr val="tx1"/>
                </a:solidFill>
              </a:rPr>
              <a:t>Zach Duray, CGT</a:t>
            </a:r>
          </a:p>
          <a:p>
            <a:pPr algn="ctr"/>
            <a:r>
              <a:rPr lang="en-US" dirty="0">
                <a:solidFill>
                  <a:schemeClr val="tx1"/>
                </a:solidFill>
              </a:rPr>
              <a:t>SCST Genetics </a:t>
            </a:r>
            <a:r>
              <a:rPr lang="en-US" dirty="0" err="1">
                <a:solidFill>
                  <a:schemeClr val="tx1"/>
                </a:solidFill>
              </a:rPr>
              <a:t>SUPerworkshop</a:t>
            </a:r>
            <a:r>
              <a:rPr lang="en-US" dirty="0">
                <a:solidFill>
                  <a:schemeClr val="tx1"/>
                </a:solidFill>
              </a:rPr>
              <a:t> 2024</a:t>
            </a:r>
          </a:p>
          <a:p>
            <a:pPr algn="ctr"/>
            <a:r>
              <a:rPr lang="en-US" dirty="0">
                <a:solidFill>
                  <a:schemeClr val="tx1"/>
                </a:solidFill>
              </a:rPr>
              <a:t>Feb. 12, 2024</a:t>
            </a:r>
          </a:p>
          <a:p>
            <a:pPr algn="ctr"/>
            <a:endParaRPr lang="en-US" dirty="0">
              <a:solidFill>
                <a:schemeClr val="tx1"/>
              </a:solidFill>
            </a:endParaRPr>
          </a:p>
        </p:txBody>
      </p:sp>
    </p:spTree>
    <p:extLst>
      <p:ext uri="{BB962C8B-B14F-4D97-AF65-F5344CB8AC3E}">
        <p14:creationId xmlns:p14="http://schemas.microsoft.com/office/powerpoint/2010/main" val="32088493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31ED1C-1620-4F8C-9EB2-1286C0AD03A6}"/>
              </a:ext>
            </a:extLst>
          </p:cNvPr>
          <p:cNvSpPr>
            <a:spLocks noGrp="1"/>
          </p:cNvSpPr>
          <p:nvPr>
            <p:ph type="title"/>
          </p:nvPr>
        </p:nvSpPr>
        <p:spPr>
          <a:xfrm>
            <a:off x="646112" y="452718"/>
            <a:ext cx="5683668" cy="710257"/>
          </a:xfrm>
        </p:spPr>
        <p:txBody>
          <a:bodyPr/>
          <a:lstStyle/>
          <a:p>
            <a:r>
              <a:rPr lang="en-US" dirty="0"/>
              <a:t>Gene Structure</a:t>
            </a:r>
          </a:p>
        </p:txBody>
      </p:sp>
      <p:pic>
        <p:nvPicPr>
          <p:cNvPr id="2050" name="Picture 2" descr="1 The structure of a gene and the control of gene expression in ...">
            <a:extLst>
              <a:ext uri="{FF2B5EF4-FFF2-40B4-BE49-F238E27FC236}">
                <a16:creationId xmlns:a16="http://schemas.microsoft.com/office/drawing/2014/main" id="{90F9F85C-0A74-478F-AAB7-2C213A16BD7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3262" y="1343441"/>
            <a:ext cx="6891939" cy="498652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C63FFE50-6C3B-4365-B93F-529C7EC98943}"/>
              </a:ext>
            </a:extLst>
          </p:cNvPr>
          <p:cNvSpPr/>
          <p:nvPr/>
        </p:nvSpPr>
        <p:spPr>
          <a:xfrm>
            <a:off x="331432" y="6329962"/>
            <a:ext cx="6983769" cy="430887"/>
          </a:xfrm>
          <a:prstGeom prst="rect">
            <a:avLst/>
          </a:prstGeom>
        </p:spPr>
        <p:txBody>
          <a:bodyPr wrap="square">
            <a:spAutoFit/>
          </a:bodyPr>
          <a:lstStyle/>
          <a:p>
            <a:r>
              <a:rPr lang="en-US" sz="1100" dirty="0"/>
              <a:t>https://www.researchgate.net/figure/The-structure-of-a-gene-and-the-control-of-gene-expression-in-eukaryotes-Initially-RNA_fig2_263714372</a:t>
            </a:r>
          </a:p>
        </p:txBody>
      </p:sp>
      <p:sp>
        <p:nvSpPr>
          <p:cNvPr id="5" name="TextBox 4">
            <a:extLst>
              <a:ext uri="{FF2B5EF4-FFF2-40B4-BE49-F238E27FC236}">
                <a16:creationId xmlns:a16="http://schemas.microsoft.com/office/drawing/2014/main" id="{2DB3B928-D2FF-4CB1-95D1-0B4DF0033FA9}"/>
              </a:ext>
            </a:extLst>
          </p:cNvPr>
          <p:cNvSpPr txBox="1"/>
          <p:nvPr/>
        </p:nvSpPr>
        <p:spPr>
          <a:xfrm>
            <a:off x="8043169" y="1343441"/>
            <a:ext cx="3160450" cy="6247864"/>
          </a:xfrm>
          <a:prstGeom prst="rect">
            <a:avLst/>
          </a:prstGeom>
          <a:noFill/>
        </p:spPr>
        <p:txBody>
          <a:bodyPr wrap="square" rtlCol="0">
            <a:spAutoFit/>
          </a:bodyPr>
          <a:lstStyle/>
          <a:p>
            <a:r>
              <a:rPr lang="en-US" sz="2000" b="1" dirty="0">
                <a:solidFill>
                  <a:srgbClr val="FFFF00"/>
                </a:solidFill>
              </a:rPr>
              <a:t>Promoter: </a:t>
            </a:r>
            <a:r>
              <a:rPr lang="en-US" sz="2000" dirty="0"/>
              <a:t>Region of DNA upstream of a gene where proteins bind to initiate transcription.</a:t>
            </a:r>
            <a:endParaRPr lang="en-US" sz="2000" b="1" dirty="0">
              <a:solidFill>
                <a:srgbClr val="FFFF00"/>
              </a:solidFill>
            </a:endParaRPr>
          </a:p>
          <a:p>
            <a:endParaRPr lang="en-US" sz="2000" dirty="0"/>
          </a:p>
          <a:p>
            <a:endParaRPr lang="en-US" sz="2000" dirty="0"/>
          </a:p>
          <a:p>
            <a:r>
              <a:rPr lang="en-US" sz="2000" b="1" dirty="0">
                <a:solidFill>
                  <a:srgbClr val="FFFF00"/>
                </a:solidFill>
              </a:rPr>
              <a:t>Coding region: </a:t>
            </a:r>
            <a:r>
              <a:rPr lang="en-US" sz="2000" dirty="0"/>
              <a:t>Sequence of a gene that codes for a protein.</a:t>
            </a:r>
          </a:p>
          <a:p>
            <a:endParaRPr lang="en-US" sz="2000" dirty="0"/>
          </a:p>
          <a:p>
            <a:endParaRPr lang="en-US" sz="2000" dirty="0"/>
          </a:p>
          <a:p>
            <a:r>
              <a:rPr lang="en-US" sz="2000" b="1" dirty="0">
                <a:solidFill>
                  <a:srgbClr val="FFFF00"/>
                </a:solidFill>
              </a:rPr>
              <a:t>Terminator: </a:t>
            </a:r>
            <a:r>
              <a:rPr lang="en-US" sz="2000" dirty="0"/>
              <a:t>Marks the end of transcription at the end of a gene.</a:t>
            </a:r>
          </a:p>
          <a:p>
            <a:endParaRPr lang="en-US" sz="2000" dirty="0"/>
          </a:p>
          <a:p>
            <a:endParaRPr lang="en-US" sz="2000" dirty="0"/>
          </a:p>
          <a:p>
            <a:endParaRPr lang="en-US" sz="2000" dirty="0"/>
          </a:p>
          <a:p>
            <a:endParaRPr lang="en-US" sz="2000" dirty="0"/>
          </a:p>
        </p:txBody>
      </p:sp>
    </p:spTree>
    <p:extLst>
      <p:ext uri="{BB962C8B-B14F-4D97-AF65-F5344CB8AC3E}">
        <p14:creationId xmlns:p14="http://schemas.microsoft.com/office/powerpoint/2010/main" val="42122621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12C0C51-C0E4-46CD-B209-2F69C567F359}"/>
              </a:ext>
            </a:extLst>
          </p:cNvPr>
          <p:cNvSpPr>
            <a:spLocks noGrp="1"/>
          </p:cNvSpPr>
          <p:nvPr>
            <p:ph idx="1"/>
          </p:nvPr>
        </p:nvSpPr>
        <p:spPr>
          <a:xfrm>
            <a:off x="188598" y="6448402"/>
            <a:ext cx="4775567" cy="287609"/>
          </a:xfrm>
        </p:spPr>
        <p:txBody>
          <a:bodyPr>
            <a:normAutofit fontScale="70000" lnSpcReduction="20000"/>
          </a:bodyPr>
          <a:lstStyle/>
          <a:p>
            <a:pPr marL="0" indent="0">
              <a:buNone/>
            </a:pPr>
            <a:r>
              <a:rPr lang="en-US" sz="1200" dirty="0"/>
              <a:t>https://www.vedantu.com/question-answer/peculiarity-of-the-dna-structure-class-12-biology-cbse-5fc47df1287b0f7a3825b4fa</a:t>
            </a:r>
          </a:p>
        </p:txBody>
      </p:sp>
      <p:pic>
        <p:nvPicPr>
          <p:cNvPr id="5" name="Picture 4">
            <a:extLst>
              <a:ext uri="{FF2B5EF4-FFF2-40B4-BE49-F238E27FC236}">
                <a16:creationId xmlns:a16="http://schemas.microsoft.com/office/drawing/2014/main" id="{DEFF2A85-F641-4BBB-9497-23BD32EBE7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1377" y="0"/>
            <a:ext cx="5900623" cy="6858000"/>
          </a:xfrm>
          <a:prstGeom prst="rect">
            <a:avLst/>
          </a:prstGeom>
        </p:spPr>
      </p:pic>
      <p:sp>
        <p:nvSpPr>
          <p:cNvPr id="8" name="TextBox 7">
            <a:extLst>
              <a:ext uri="{FF2B5EF4-FFF2-40B4-BE49-F238E27FC236}">
                <a16:creationId xmlns:a16="http://schemas.microsoft.com/office/drawing/2014/main" id="{3F1B22DB-B613-43E4-8C6B-34F1CA288C87}"/>
              </a:ext>
            </a:extLst>
          </p:cNvPr>
          <p:cNvSpPr txBox="1"/>
          <p:nvPr/>
        </p:nvSpPr>
        <p:spPr>
          <a:xfrm>
            <a:off x="301841" y="384346"/>
            <a:ext cx="6773077" cy="646331"/>
          </a:xfrm>
          <a:prstGeom prst="rect">
            <a:avLst/>
          </a:prstGeom>
          <a:noFill/>
        </p:spPr>
        <p:txBody>
          <a:bodyPr wrap="square" rtlCol="0">
            <a:spAutoFit/>
          </a:bodyPr>
          <a:lstStyle/>
          <a:p>
            <a:r>
              <a:rPr lang="en-US" sz="3600" dirty="0"/>
              <a:t>DNA Molecular Structure</a:t>
            </a:r>
          </a:p>
        </p:txBody>
      </p:sp>
      <p:sp>
        <p:nvSpPr>
          <p:cNvPr id="9" name="TextBox 8">
            <a:extLst>
              <a:ext uri="{FF2B5EF4-FFF2-40B4-BE49-F238E27FC236}">
                <a16:creationId xmlns:a16="http://schemas.microsoft.com/office/drawing/2014/main" id="{10269515-A3E0-43B0-9405-14425ACFD682}"/>
              </a:ext>
            </a:extLst>
          </p:cNvPr>
          <p:cNvSpPr txBox="1"/>
          <p:nvPr/>
        </p:nvSpPr>
        <p:spPr>
          <a:xfrm>
            <a:off x="771787" y="1417739"/>
            <a:ext cx="4706224" cy="4801314"/>
          </a:xfrm>
          <a:prstGeom prst="rect">
            <a:avLst/>
          </a:prstGeom>
          <a:noFill/>
        </p:spPr>
        <p:txBody>
          <a:bodyPr wrap="square" rtlCol="0">
            <a:spAutoFit/>
          </a:bodyPr>
          <a:lstStyle/>
          <a:p>
            <a:r>
              <a:rPr lang="en-US" b="1" dirty="0">
                <a:solidFill>
                  <a:srgbClr val="FFFF00"/>
                </a:solidFill>
              </a:rPr>
              <a:t>Three components of DNA:</a:t>
            </a:r>
          </a:p>
          <a:p>
            <a:pPr marL="285750" indent="-285750">
              <a:buFont typeface="Arial" panose="020B0604020202020204" pitchFamily="34" charset="0"/>
              <a:buChar char="•"/>
            </a:pPr>
            <a:r>
              <a:rPr lang="en-US" dirty="0"/>
              <a:t>Deoxyribose (pentose) sugar</a:t>
            </a:r>
          </a:p>
          <a:p>
            <a:pPr marL="285750" indent="-285750">
              <a:buFont typeface="Arial" panose="020B0604020202020204" pitchFamily="34" charset="0"/>
              <a:buChar char="•"/>
            </a:pPr>
            <a:r>
              <a:rPr lang="en-US" dirty="0"/>
              <a:t>Phosphate group</a:t>
            </a:r>
          </a:p>
          <a:p>
            <a:pPr marL="285750" indent="-285750">
              <a:buFont typeface="Arial" panose="020B0604020202020204" pitchFamily="34" charset="0"/>
              <a:buChar char="•"/>
            </a:pPr>
            <a:r>
              <a:rPr lang="en-US" dirty="0"/>
              <a:t>Nucleic acid </a:t>
            </a:r>
          </a:p>
          <a:p>
            <a:pPr marL="742950" lvl="1" indent="-285750">
              <a:buFont typeface="Arial" panose="020B0604020202020204" pitchFamily="34" charset="0"/>
              <a:buChar char="•"/>
            </a:pPr>
            <a:r>
              <a:rPr lang="en-US" b="1" dirty="0">
                <a:solidFill>
                  <a:srgbClr val="FFFF00"/>
                </a:solidFill>
              </a:rPr>
              <a:t>Adenine</a:t>
            </a:r>
            <a:r>
              <a:rPr lang="en-US" dirty="0"/>
              <a:t> – </a:t>
            </a:r>
            <a:r>
              <a:rPr lang="en-US" b="1" dirty="0">
                <a:solidFill>
                  <a:srgbClr val="FFFF00"/>
                </a:solidFill>
              </a:rPr>
              <a:t>Thymine</a:t>
            </a:r>
            <a:r>
              <a:rPr lang="en-US" dirty="0"/>
              <a:t>: 2 H-bonds</a:t>
            </a:r>
          </a:p>
          <a:p>
            <a:pPr marL="742950" lvl="1" indent="-285750">
              <a:buFont typeface="Arial" panose="020B0604020202020204" pitchFamily="34" charset="0"/>
              <a:buChar char="•"/>
            </a:pPr>
            <a:r>
              <a:rPr lang="en-US" b="1" dirty="0">
                <a:solidFill>
                  <a:srgbClr val="FFFF00"/>
                </a:solidFill>
              </a:rPr>
              <a:t>Cytosine</a:t>
            </a:r>
            <a:r>
              <a:rPr lang="en-US" dirty="0"/>
              <a:t> – </a:t>
            </a:r>
            <a:r>
              <a:rPr lang="en-US" b="1" dirty="0">
                <a:solidFill>
                  <a:srgbClr val="FFFF00"/>
                </a:solidFill>
              </a:rPr>
              <a:t>Guanine</a:t>
            </a:r>
            <a:r>
              <a:rPr lang="en-US" dirty="0"/>
              <a:t>: 3 H-bonds</a:t>
            </a:r>
          </a:p>
          <a:p>
            <a:pPr marL="742950" lvl="1" indent="-285750">
              <a:buFont typeface="Arial" panose="020B0604020202020204" pitchFamily="34" charset="0"/>
              <a:buChar char="•"/>
            </a:pPr>
            <a:endParaRPr lang="en-US" b="1" dirty="0">
              <a:solidFill>
                <a:srgbClr val="FFFF00"/>
              </a:solidFill>
            </a:endParaRPr>
          </a:p>
          <a:p>
            <a:endParaRPr lang="en-US" dirty="0"/>
          </a:p>
          <a:p>
            <a:r>
              <a:rPr lang="en-US" b="1" dirty="0">
                <a:solidFill>
                  <a:srgbClr val="FFFF00"/>
                </a:solidFill>
              </a:rPr>
              <a:t>Base pair: </a:t>
            </a:r>
            <a:r>
              <a:rPr lang="en-US" dirty="0"/>
              <a:t>2 nucleotides that are in different nucleic acid chains whose bases pair by hydrogen bonding.</a:t>
            </a:r>
          </a:p>
          <a:p>
            <a:pPr marL="285750" indent="-285750">
              <a:buFont typeface="Arial" panose="020B0604020202020204" pitchFamily="34" charset="0"/>
              <a:buChar char="•"/>
            </a:pPr>
            <a:r>
              <a:rPr lang="en-US" dirty="0"/>
              <a:t>Complimentary</a:t>
            </a:r>
          </a:p>
          <a:p>
            <a:pPr marL="285750" indent="-285750">
              <a:buFont typeface="Arial" panose="020B0604020202020204" pitchFamily="34" charset="0"/>
              <a:buChar char="•"/>
            </a:pPr>
            <a:r>
              <a:rPr lang="en-US" dirty="0"/>
              <a:t>Quantities of DNA measured in base pairs</a:t>
            </a:r>
          </a:p>
          <a:p>
            <a:pPr marL="742950" lvl="1" indent="-285750">
              <a:buFont typeface="Arial" panose="020B0604020202020204" pitchFamily="34" charset="0"/>
              <a:buChar char="•"/>
            </a:pPr>
            <a:r>
              <a:rPr lang="en-US" dirty="0"/>
              <a:t>1 kilobase (kb) = 1000 bp</a:t>
            </a:r>
          </a:p>
          <a:p>
            <a:pPr lvl="1"/>
            <a:endParaRPr lang="en-US" dirty="0"/>
          </a:p>
          <a:p>
            <a:endParaRPr lang="en-US" dirty="0"/>
          </a:p>
        </p:txBody>
      </p:sp>
    </p:spTree>
    <p:extLst>
      <p:ext uri="{BB962C8B-B14F-4D97-AF65-F5344CB8AC3E}">
        <p14:creationId xmlns:p14="http://schemas.microsoft.com/office/powerpoint/2010/main" val="38155907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06F3DA-4EF2-43C6-98EA-C355DC069A56}"/>
              </a:ext>
            </a:extLst>
          </p:cNvPr>
          <p:cNvSpPr>
            <a:spLocks noGrp="1"/>
          </p:cNvSpPr>
          <p:nvPr>
            <p:ph type="title"/>
          </p:nvPr>
        </p:nvSpPr>
        <p:spPr>
          <a:xfrm>
            <a:off x="2113475" y="356248"/>
            <a:ext cx="9404723" cy="1400530"/>
          </a:xfrm>
        </p:spPr>
        <p:txBody>
          <a:bodyPr/>
          <a:lstStyle/>
          <a:p>
            <a:r>
              <a:rPr lang="en-US" dirty="0"/>
              <a:t>DNA Replication</a:t>
            </a:r>
          </a:p>
        </p:txBody>
      </p:sp>
      <p:pic>
        <p:nvPicPr>
          <p:cNvPr id="3074" name="Picture 2" descr=" DNA-replication">
            <a:extLst>
              <a:ext uri="{FF2B5EF4-FFF2-40B4-BE49-F238E27FC236}">
                <a16:creationId xmlns:a16="http://schemas.microsoft.com/office/drawing/2014/main" id="{CE6BDEA7-7FBF-4ABC-9BFE-92BC3D199F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85" y="1621607"/>
            <a:ext cx="8660965" cy="4876237"/>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2184E838-5E42-4321-8688-C9B832CF462B}"/>
              </a:ext>
            </a:extLst>
          </p:cNvPr>
          <p:cNvSpPr/>
          <p:nvPr/>
        </p:nvSpPr>
        <p:spPr>
          <a:xfrm>
            <a:off x="0" y="6581001"/>
            <a:ext cx="6096000" cy="276999"/>
          </a:xfrm>
          <a:prstGeom prst="rect">
            <a:avLst/>
          </a:prstGeom>
        </p:spPr>
        <p:txBody>
          <a:bodyPr>
            <a:spAutoFit/>
          </a:bodyPr>
          <a:lstStyle/>
          <a:p>
            <a:r>
              <a:rPr lang="en-US" sz="1200" dirty="0"/>
              <a:t>https://www.genome.gov/genetics-glossary/DNA-Replication</a:t>
            </a:r>
          </a:p>
        </p:txBody>
      </p:sp>
      <p:sp>
        <p:nvSpPr>
          <p:cNvPr id="8" name="TextBox 7">
            <a:extLst>
              <a:ext uri="{FF2B5EF4-FFF2-40B4-BE49-F238E27FC236}">
                <a16:creationId xmlns:a16="http://schemas.microsoft.com/office/drawing/2014/main" id="{B72679E9-C964-4186-8E6A-4680D3238598}"/>
              </a:ext>
            </a:extLst>
          </p:cNvPr>
          <p:cNvSpPr txBox="1"/>
          <p:nvPr/>
        </p:nvSpPr>
        <p:spPr>
          <a:xfrm>
            <a:off x="8852052" y="5006806"/>
            <a:ext cx="3496787" cy="1754326"/>
          </a:xfrm>
          <a:prstGeom prst="rect">
            <a:avLst/>
          </a:prstGeom>
          <a:noFill/>
        </p:spPr>
        <p:txBody>
          <a:bodyPr wrap="square" rtlCol="0">
            <a:spAutoFit/>
          </a:bodyPr>
          <a:lstStyle/>
          <a:p>
            <a:pPr marL="285750" indent="-285750">
              <a:buFont typeface="Wingdings" panose="05000000000000000000" pitchFamily="2" charset="2"/>
              <a:buChar char="Ø"/>
            </a:pPr>
            <a:r>
              <a:rPr lang="en-US" dirty="0"/>
              <a:t>Semi-conservative</a:t>
            </a:r>
          </a:p>
          <a:p>
            <a:pPr marL="285750" indent="-285750">
              <a:buFont typeface="Wingdings" panose="05000000000000000000" pitchFamily="2" charset="2"/>
              <a:buChar char="Ø"/>
            </a:pPr>
            <a:r>
              <a:rPr lang="en-US" dirty="0"/>
              <a:t>Bi-directional</a:t>
            </a:r>
          </a:p>
          <a:p>
            <a:pPr marL="285750" indent="-285750">
              <a:buFont typeface="Wingdings" panose="05000000000000000000" pitchFamily="2" charset="2"/>
              <a:buChar char="Ø"/>
            </a:pPr>
            <a:r>
              <a:rPr lang="en-US" dirty="0"/>
              <a:t>Multi-enzyme process</a:t>
            </a:r>
          </a:p>
          <a:p>
            <a:pPr marL="285750" indent="-285750">
              <a:buFont typeface="Wingdings" panose="05000000000000000000" pitchFamily="2" charset="2"/>
              <a:buChar char="Ø"/>
            </a:pPr>
            <a:r>
              <a:rPr lang="en-US" dirty="0"/>
              <a:t>DNA synthesized in 5’-3’ direction</a:t>
            </a:r>
          </a:p>
          <a:p>
            <a:pPr marL="285750" indent="-285750">
              <a:buFont typeface="Arial" panose="020B0604020202020204" pitchFamily="34" charset="0"/>
              <a:buChar char="•"/>
            </a:pPr>
            <a:endParaRPr lang="en-US" dirty="0"/>
          </a:p>
        </p:txBody>
      </p:sp>
      <p:pic>
        <p:nvPicPr>
          <p:cNvPr id="9" name="Picture 8">
            <a:extLst>
              <a:ext uri="{FF2B5EF4-FFF2-40B4-BE49-F238E27FC236}">
                <a16:creationId xmlns:a16="http://schemas.microsoft.com/office/drawing/2014/main" id="{B48099AC-4F46-4AD3-9CA0-A7B5EECC004E}"/>
              </a:ext>
            </a:extLst>
          </p:cNvPr>
          <p:cNvPicPr>
            <a:picLocks noChangeAspect="1"/>
          </p:cNvPicPr>
          <p:nvPr/>
        </p:nvPicPr>
        <p:blipFill>
          <a:blip r:embed="rId4"/>
          <a:stretch>
            <a:fillRect/>
          </a:stretch>
        </p:blipFill>
        <p:spPr>
          <a:xfrm>
            <a:off x="8667750" y="0"/>
            <a:ext cx="3524250" cy="4857750"/>
          </a:xfrm>
          <a:prstGeom prst="rect">
            <a:avLst/>
          </a:prstGeom>
        </p:spPr>
      </p:pic>
      <p:grpSp>
        <p:nvGrpSpPr>
          <p:cNvPr id="3" name="Group 2">
            <a:extLst>
              <a:ext uri="{FF2B5EF4-FFF2-40B4-BE49-F238E27FC236}">
                <a16:creationId xmlns:a16="http://schemas.microsoft.com/office/drawing/2014/main" id="{8815552F-4C62-46C6-83B9-B3DDE61F2E6A}"/>
              </a:ext>
            </a:extLst>
          </p:cNvPr>
          <p:cNvGrpSpPr/>
          <p:nvPr/>
        </p:nvGrpSpPr>
        <p:grpSpPr>
          <a:xfrm>
            <a:off x="8774718" y="1498497"/>
            <a:ext cx="1574193" cy="1007359"/>
            <a:chOff x="8603100" y="3140866"/>
            <a:chExt cx="1574193" cy="1007359"/>
          </a:xfrm>
        </p:grpSpPr>
        <p:sp>
          <p:nvSpPr>
            <p:cNvPr id="11" name="TextBox 10">
              <a:extLst>
                <a:ext uri="{FF2B5EF4-FFF2-40B4-BE49-F238E27FC236}">
                  <a16:creationId xmlns:a16="http://schemas.microsoft.com/office/drawing/2014/main" id="{4DAE3563-8AA3-46D5-9263-26928E6BEC70}"/>
                </a:ext>
              </a:extLst>
            </p:cNvPr>
            <p:cNvSpPr txBox="1"/>
            <p:nvPr/>
          </p:nvSpPr>
          <p:spPr>
            <a:xfrm>
              <a:off x="9807641" y="3467313"/>
              <a:ext cx="369652" cy="246221"/>
            </a:xfrm>
            <a:prstGeom prst="rect">
              <a:avLst/>
            </a:prstGeom>
            <a:noFill/>
          </p:spPr>
          <p:txBody>
            <a:bodyPr wrap="square" rtlCol="0">
              <a:spAutoFit/>
            </a:bodyPr>
            <a:lstStyle/>
            <a:p>
              <a:r>
                <a:rPr lang="en-US" sz="1000" dirty="0">
                  <a:solidFill>
                    <a:srgbClr val="FF0000"/>
                  </a:solidFill>
                </a:rPr>
                <a:t>1’</a:t>
              </a:r>
            </a:p>
          </p:txBody>
        </p:sp>
        <p:sp>
          <p:nvSpPr>
            <p:cNvPr id="13" name="TextBox 12">
              <a:extLst>
                <a:ext uri="{FF2B5EF4-FFF2-40B4-BE49-F238E27FC236}">
                  <a16:creationId xmlns:a16="http://schemas.microsoft.com/office/drawing/2014/main" id="{A562C673-AF0E-4CE5-8FD4-857104AC2BB6}"/>
                </a:ext>
              </a:extLst>
            </p:cNvPr>
            <p:cNvSpPr txBox="1"/>
            <p:nvPr/>
          </p:nvSpPr>
          <p:spPr>
            <a:xfrm>
              <a:off x="9630308" y="3902004"/>
              <a:ext cx="369652" cy="246221"/>
            </a:xfrm>
            <a:prstGeom prst="rect">
              <a:avLst/>
            </a:prstGeom>
            <a:noFill/>
          </p:spPr>
          <p:txBody>
            <a:bodyPr wrap="square" rtlCol="0">
              <a:spAutoFit/>
            </a:bodyPr>
            <a:lstStyle/>
            <a:p>
              <a:r>
                <a:rPr lang="en-US" sz="1000" dirty="0">
                  <a:solidFill>
                    <a:srgbClr val="FF0000"/>
                  </a:solidFill>
                </a:rPr>
                <a:t>2’</a:t>
              </a:r>
            </a:p>
          </p:txBody>
        </p:sp>
        <p:sp>
          <p:nvSpPr>
            <p:cNvPr id="14" name="TextBox 13">
              <a:extLst>
                <a:ext uri="{FF2B5EF4-FFF2-40B4-BE49-F238E27FC236}">
                  <a16:creationId xmlns:a16="http://schemas.microsoft.com/office/drawing/2014/main" id="{3255FD24-9AF9-47BA-98D7-13FA87F76CA5}"/>
                </a:ext>
              </a:extLst>
            </p:cNvPr>
            <p:cNvSpPr txBox="1"/>
            <p:nvPr/>
          </p:nvSpPr>
          <p:spPr>
            <a:xfrm>
              <a:off x="9016483" y="3902004"/>
              <a:ext cx="369652" cy="246221"/>
            </a:xfrm>
            <a:prstGeom prst="rect">
              <a:avLst/>
            </a:prstGeom>
            <a:noFill/>
          </p:spPr>
          <p:txBody>
            <a:bodyPr wrap="square" rtlCol="0">
              <a:spAutoFit/>
            </a:bodyPr>
            <a:lstStyle/>
            <a:p>
              <a:r>
                <a:rPr lang="en-US" sz="1000" dirty="0">
                  <a:solidFill>
                    <a:srgbClr val="FF0000"/>
                  </a:solidFill>
                </a:rPr>
                <a:t>3’</a:t>
              </a:r>
            </a:p>
          </p:txBody>
        </p:sp>
        <p:sp>
          <p:nvSpPr>
            <p:cNvPr id="15" name="TextBox 14">
              <a:extLst>
                <a:ext uri="{FF2B5EF4-FFF2-40B4-BE49-F238E27FC236}">
                  <a16:creationId xmlns:a16="http://schemas.microsoft.com/office/drawing/2014/main" id="{A409BD03-3CB4-4709-BDFB-1D8259058F9D}"/>
                </a:ext>
              </a:extLst>
            </p:cNvPr>
            <p:cNvSpPr txBox="1"/>
            <p:nvPr/>
          </p:nvSpPr>
          <p:spPr>
            <a:xfrm>
              <a:off x="8788193" y="3442372"/>
              <a:ext cx="369652" cy="246221"/>
            </a:xfrm>
            <a:prstGeom prst="rect">
              <a:avLst/>
            </a:prstGeom>
            <a:noFill/>
          </p:spPr>
          <p:txBody>
            <a:bodyPr wrap="square" rtlCol="0">
              <a:spAutoFit/>
            </a:bodyPr>
            <a:lstStyle/>
            <a:p>
              <a:r>
                <a:rPr lang="en-US" sz="1000" dirty="0">
                  <a:solidFill>
                    <a:srgbClr val="FF0000"/>
                  </a:solidFill>
                </a:rPr>
                <a:t>4’</a:t>
              </a:r>
            </a:p>
          </p:txBody>
        </p:sp>
        <p:sp>
          <p:nvSpPr>
            <p:cNvPr id="16" name="TextBox 15">
              <a:extLst>
                <a:ext uri="{FF2B5EF4-FFF2-40B4-BE49-F238E27FC236}">
                  <a16:creationId xmlns:a16="http://schemas.microsoft.com/office/drawing/2014/main" id="{977F2EE8-5E5B-457F-885D-81840592C634}"/>
                </a:ext>
              </a:extLst>
            </p:cNvPr>
            <p:cNvSpPr txBox="1"/>
            <p:nvPr/>
          </p:nvSpPr>
          <p:spPr>
            <a:xfrm>
              <a:off x="9028372" y="3140866"/>
              <a:ext cx="369652" cy="246221"/>
            </a:xfrm>
            <a:prstGeom prst="rect">
              <a:avLst/>
            </a:prstGeom>
            <a:noFill/>
          </p:spPr>
          <p:txBody>
            <a:bodyPr wrap="square" rtlCol="0">
              <a:spAutoFit/>
            </a:bodyPr>
            <a:lstStyle/>
            <a:p>
              <a:r>
                <a:rPr lang="en-US" sz="1000" dirty="0">
                  <a:solidFill>
                    <a:srgbClr val="FF0000"/>
                  </a:solidFill>
                </a:rPr>
                <a:t>5’</a:t>
              </a:r>
            </a:p>
          </p:txBody>
        </p:sp>
        <p:sp>
          <p:nvSpPr>
            <p:cNvPr id="12" name="Rectangle 11">
              <a:extLst>
                <a:ext uri="{FF2B5EF4-FFF2-40B4-BE49-F238E27FC236}">
                  <a16:creationId xmlns:a16="http://schemas.microsoft.com/office/drawing/2014/main" id="{C86B8DBC-2BAD-4906-BF3B-A6CAAFC3339C}"/>
                </a:ext>
              </a:extLst>
            </p:cNvPr>
            <p:cNvSpPr/>
            <p:nvPr/>
          </p:nvSpPr>
          <p:spPr>
            <a:xfrm>
              <a:off x="8603100" y="3140866"/>
              <a:ext cx="1574193" cy="1007359"/>
            </a:xfrm>
            <a:prstGeom prst="rect">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20991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1+#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4BF645-B50E-4E66-8F69-48F65A52A33D}"/>
              </a:ext>
            </a:extLst>
          </p:cNvPr>
          <p:cNvSpPr>
            <a:spLocks noGrp="1"/>
          </p:cNvSpPr>
          <p:nvPr>
            <p:ph type="title"/>
          </p:nvPr>
        </p:nvSpPr>
        <p:spPr/>
        <p:txBody>
          <a:bodyPr/>
          <a:lstStyle/>
          <a:p>
            <a:r>
              <a:rPr lang="en-US" dirty="0"/>
              <a:t>Transcription</a:t>
            </a:r>
          </a:p>
        </p:txBody>
      </p:sp>
      <p:sp>
        <p:nvSpPr>
          <p:cNvPr id="3" name="Content Placeholder 2">
            <a:extLst>
              <a:ext uri="{FF2B5EF4-FFF2-40B4-BE49-F238E27FC236}">
                <a16:creationId xmlns:a16="http://schemas.microsoft.com/office/drawing/2014/main" id="{5A6C3803-B33F-450D-9BA9-17334BEE76DD}"/>
              </a:ext>
            </a:extLst>
          </p:cNvPr>
          <p:cNvSpPr>
            <a:spLocks noGrp="1"/>
          </p:cNvSpPr>
          <p:nvPr>
            <p:ph idx="1"/>
          </p:nvPr>
        </p:nvSpPr>
        <p:spPr>
          <a:xfrm>
            <a:off x="4315368" y="545207"/>
            <a:ext cx="6870205" cy="935772"/>
          </a:xfrm>
        </p:spPr>
        <p:txBody>
          <a:bodyPr/>
          <a:lstStyle/>
          <a:p>
            <a:pPr marL="0" indent="0" algn="ctr">
              <a:buNone/>
            </a:pPr>
            <a:r>
              <a:rPr lang="en-US" dirty="0"/>
              <a:t>An enzyme-catalyzed process where DNA is used as a template to produce complimentary mRNA.</a:t>
            </a:r>
          </a:p>
          <a:p>
            <a:pPr marL="0" indent="0" algn="ctr">
              <a:buNone/>
            </a:pPr>
            <a:endParaRPr lang="en-US" dirty="0"/>
          </a:p>
        </p:txBody>
      </p:sp>
      <p:pic>
        <p:nvPicPr>
          <p:cNvPr id="2050" name="Picture 2" descr=" Antisense">
            <a:extLst>
              <a:ext uri="{FF2B5EF4-FFF2-40B4-BE49-F238E27FC236}">
                <a16:creationId xmlns:a16="http://schemas.microsoft.com/office/drawing/2014/main" id="{810F21FC-9A7B-4ECD-A9E9-3981D48B24B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236" y="1853248"/>
            <a:ext cx="7573814" cy="426415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5C88C219-9987-422A-BE95-96E6EE241951}"/>
              </a:ext>
            </a:extLst>
          </p:cNvPr>
          <p:cNvSpPr/>
          <p:nvPr/>
        </p:nvSpPr>
        <p:spPr>
          <a:xfrm>
            <a:off x="84017" y="6405282"/>
            <a:ext cx="5052430" cy="307777"/>
          </a:xfrm>
          <a:prstGeom prst="rect">
            <a:avLst/>
          </a:prstGeom>
        </p:spPr>
        <p:txBody>
          <a:bodyPr wrap="square">
            <a:spAutoFit/>
          </a:bodyPr>
          <a:lstStyle/>
          <a:p>
            <a:r>
              <a:rPr lang="en-US" sz="1400" dirty="0"/>
              <a:t>https://www.genome.gov/genetics-glossary/antisense</a:t>
            </a:r>
          </a:p>
        </p:txBody>
      </p:sp>
      <p:sp>
        <p:nvSpPr>
          <p:cNvPr id="4" name="TextBox 3">
            <a:extLst>
              <a:ext uri="{FF2B5EF4-FFF2-40B4-BE49-F238E27FC236}">
                <a16:creationId xmlns:a16="http://schemas.microsoft.com/office/drawing/2014/main" id="{2E877CC2-9956-4799-8602-3DC8AA660229}"/>
              </a:ext>
            </a:extLst>
          </p:cNvPr>
          <p:cNvSpPr txBox="1"/>
          <p:nvPr/>
        </p:nvSpPr>
        <p:spPr>
          <a:xfrm>
            <a:off x="263950" y="2141125"/>
            <a:ext cx="3799002" cy="3970318"/>
          </a:xfrm>
          <a:prstGeom prst="rect">
            <a:avLst/>
          </a:prstGeom>
          <a:noFill/>
        </p:spPr>
        <p:txBody>
          <a:bodyPr wrap="square" rtlCol="0">
            <a:spAutoFit/>
          </a:bodyPr>
          <a:lstStyle/>
          <a:p>
            <a:r>
              <a:rPr lang="en-US" b="1" dirty="0">
                <a:solidFill>
                  <a:srgbClr val="FFFF00"/>
                </a:solidFill>
              </a:rPr>
              <a:t>mRNA</a:t>
            </a:r>
            <a:r>
              <a:rPr lang="en-US" dirty="0"/>
              <a:t>: messenger RNA. A transcript of RNA that carries information from DNA to protein-making structures in the cell.</a:t>
            </a:r>
          </a:p>
          <a:p>
            <a:endParaRPr lang="en-US" dirty="0"/>
          </a:p>
          <a:p>
            <a:endParaRPr lang="en-US" dirty="0"/>
          </a:p>
          <a:p>
            <a:endParaRPr lang="en-US" dirty="0"/>
          </a:p>
          <a:p>
            <a:r>
              <a:rPr lang="en-US" dirty="0"/>
              <a:t>Thymine in DNA is replaced with </a:t>
            </a:r>
            <a:r>
              <a:rPr lang="en-US" b="1" dirty="0">
                <a:solidFill>
                  <a:srgbClr val="FFFF00"/>
                </a:solidFill>
              </a:rPr>
              <a:t>Uracil</a:t>
            </a:r>
            <a:r>
              <a:rPr lang="en-US" dirty="0"/>
              <a:t> in RNA. </a:t>
            </a:r>
          </a:p>
          <a:p>
            <a:r>
              <a:rPr lang="en-US" dirty="0"/>
              <a:t>	Uracil – Adenine</a:t>
            </a:r>
          </a:p>
          <a:p>
            <a:r>
              <a:rPr lang="en-US" dirty="0"/>
              <a:t>	Cytosine - Guanine</a:t>
            </a:r>
          </a:p>
          <a:p>
            <a:endParaRPr lang="en-US" dirty="0"/>
          </a:p>
          <a:p>
            <a:endParaRPr lang="en-US" dirty="0"/>
          </a:p>
          <a:p>
            <a:endParaRPr lang="en-US" dirty="0"/>
          </a:p>
        </p:txBody>
      </p:sp>
    </p:spTree>
    <p:extLst>
      <p:ext uri="{BB962C8B-B14F-4D97-AF65-F5344CB8AC3E}">
        <p14:creationId xmlns:p14="http://schemas.microsoft.com/office/powerpoint/2010/main" val="1905541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3B1780-3817-40A6-8D80-F5ABE81158D8}"/>
              </a:ext>
            </a:extLst>
          </p:cNvPr>
          <p:cNvSpPr>
            <a:spLocks noGrp="1"/>
          </p:cNvSpPr>
          <p:nvPr>
            <p:ph type="title"/>
          </p:nvPr>
        </p:nvSpPr>
        <p:spPr/>
        <p:txBody>
          <a:bodyPr/>
          <a:lstStyle/>
          <a:p>
            <a:r>
              <a:rPr lang="en-US" dirty="0"/>
              <a:t>Processing/splicing</a:t>
            </a:r>
            <a:br>
              <a:rPr lang="en-US" dirty="0"/>
            </a:br>
            <a:endParaRPr lang="en-US" dirty="0"/>
          </a:p>
        </p:txBody>
      </p:sp>
      <p:sp>
        <p:nvSpPr>
          <p:cNvPr id="6" name="TextBox 5">
            <a:extLst>
              <a:ext uri="{FF2B5EF4-FFF2-40B4-BE49-F238E27FC236}">
                <a16:creationId xmlns:a16="http://schemas.microsoft.com/office/drawing/2014/main" id="{F1504A40-5EB3-4DE0-B0EE-EC151C56D6BC}"/>
              </a:ext>
            </a:extLst>
          </p:cNvPr>
          <p:cNvSpPr txBox="1"/>
          <p:nvPr/>
        </p:nvSpPr>
        <p:spPr>
          <a:xfrm>
            <a:off x="6590642" y="1821912"/>
            <a:ext cx="4635077" cy="3970318"/>
          </a:xfrm>
          <a:prstGeom prst="rect">
            <a:avLst/>
          </a:prstGeom>
          <a:noFill/>
        </p:spPr>
        <p:txBody>
          <a:bodyPr wrap="square" rtlCol="0">
            <a:spAutoFit/>
          </a:bodyPr>
          <a:lstStyle/>
          <a:p>
            <a:pPr lvl="1"/>
            <a:r>
              <a:rPr lang="en-US" dirty="0"/>
              <a:t>After transcription, the mRNA needs to be modified:</a:t>
            </a:r>
          </a:p>
          <a:p>
            <a:pPr lvl="1"/>
            <a:endParaRPr lang="en-US" dirty="0"/>
          </a:p>
          <a:p>
            <a:pPr marL="742950" lvl="1" indent="-285750">
              <a:buFont typeface="Wingdings" panose="05000000000000000000" pitchFamily="2" charset="2"/>
              <a:buChar char="Ø"/>
            </a:pPr>
            <a:r>
              <a:rPr lang="en-US" dirty="0"/>
              <a:t>Addition of a 5’ cap and 3’ tail</a:t>
            </a:r>
          </a:p>
          <a:p>
            <a:pPr marL="1200150" lvl="2" indent="-285750">
              <a:buFont typeface="Wingdings" panose="05000000000000000000" pitchFamily="2" charset="2"/>
              <a:buChar char="Ø"/>
            </a:pPr>
            <a:r>
              <a:rPr lang="en-US" dirty="0"/>
              <a:t>Sequence structure, prevents unraveling and degradation</a:t>
            </a:r>
          </a:p>
          <a:p>
            <a:pPr lvl="2"/>
            <a:endParaRPr lang="en-US" dirty="0"/>
          </a:p>
          <a:p>
            <a:pPr marL="742950" lvl="1" indent="-285750">
              <a:buFont typeface="Wingdings" panose="05000000000000000000" pitchFamily="2" charset="2"/>
              <a:buChar char="Ø"/>
            </a:pPr>
            <a:r>
              <a:rPr lang="en-US" dirty="0"/>
              <a:t>Introns (non-coding) removed and exons (coding) stuck back together</a:t>
            </a:r>
          </a:p>
          <a:p>
            <a:pPr lvl="1"/>
            <a:endParaRPr lang="en-US" dirty="0"/>
          </a:p>
          <a:p>
            <a:pPr marL="742950" lvl="1" indent="-285750">
              <a:buFont typeface="Wingdings" panose="05000000000000000000" pitchFamily="2" charset="2"/>
              <a:buChar char="Ø"/>
            </a:pPr>
            <a:r>
              <a:rPr lang="en-US" dirty="0"/>
              <a:t>Alternative combinations of spliced RNA</a:t>
            </a:r>
          </a:p>
          <a:p>
            <a:pPr lvl="1"/>
            <a:r>
              <a:rPr lang="en-US" dirty="0"/>
              <a:t>	</a:t>
            </a:r>
          </a:p>
        </p:txBody>
      </p:sp>
      <p:sp>
        <p:nvSpPr>
          <p:cNvPr id="8" name="Rectangle 7">
            <a:extLst>
              <a:ext uri="{FF2B5EF4-FFF2-40B4-BE49-F238E27FC236}">
                <a16:creationId xmlns:a16="http://schemas.microsoft.com/office/drawing/2014/main" id="{922D001C-7395-4830-9A5D-753801A53FC1}"/>
              </a:ext>
            </a:extLst>
          </p:cNvPr>
          <p:cNvSpPr/>
          <p:nvPr/>
        </p:nvSpPr>
        <p:spPr>
          <a:xfrm>
            <a:off x="5129719" y="6405282"/>
            <a:ext cx="6096000" cy="246221"/>
          </a:xfrm>
          <a:prstGeom prst="rect">
            <a:avLst/>
          </a:prstGeom>
        </p:spPr>
        <p:txBody>
          <a:bodyPr>
            <a:spAutoFit/>
          </a:bodyPr>
          <a:lstStyle/>
          <a:p>
            <a:r>
              <a:rPr lang="en-US" sz="1000" dirty="0"/>
              <a:t>https://nanoporetech.com/applications/investigations/splice-variation</a:t>
            </a:r>
          </a:p>
        </p:txBody>
      </p:sp>
      <p:pic>
        <p:nvPicPr>
          <p:cNvPr id="10" name="Picture 9">
            <a:extLst>
              <a:ext uri="{FF2B5EF4-FFF2-40B4-BE49-F238E27FC236}">
                <a16:creationId xmlns:a16="http://schemas.microsoft.com/office/drawing/2014/main" id="{3CC62B04-C7FD-4EE5-9EF4-E18FAA60314C}"/>
              </a:ext>
            </a:extLst>
          </p:cNvPr>
          <p:cNvPicPr>
            <a:picLocks noChangeAspect="1"/>
          </p:cNvPicPr>
          <p:nvPr/>
        </p:nvPicPr>
        <p:blipFill>
          <a:blip r:embed="rId3"/>
          <a:stretch>
            <a:fillRect/>
          </a:stretch>
        </p:blipFill>
        <p:spPr>
          <a:xfrm>
            <a:off x="459252" y="1524627"/>
            <a:ext cx="5823607" cy="4564888"/>
          </a:xfrm>
          <a:prstGeom prst="rect">
            <a:avLst/>
          </a:prstGeom>
        </p:spPr>
      </p:pic>
    </p:spTree>
    <p:extLst>
      <p:ext uri="{BB962C8B-B14F-4D97-AF65-F5344CB8AC3E}">
        <p14:creationId xmlns:p14="http://schemas.microsoft.com/office/powerpoint/2010/main" val="12915646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E2C014-BA95-4909-928B-BBAC8A132660}"/>
              </a:ext>
            </a:extLst>
          </p:cNvPr>
          <p:cNvSpPr>
            <a:spLocks noGrp="1"/>
          </p:cNvSpPr>
          <p:nvPr>
            <p:ph type="title"/>
          </p:nvPr>
        </p:nvSpPr>
        <p:spPr>
          <a:xfrm>
            <a:off x="622774" y="148287"/>
            <a:ext cx="9404723" cy="1400530"/>
          </a:xfrm>
        </p:spPr>
        <p:txBody>
          <a:bodyPr/>
          <a:lstStyle/>
          <a:p>
            <a:r>
              <a:rPr lang="en-US" dirty="0"/>
              <a:t>Translation</a:t>
            </a:r>
          </a:p>
        </p:txBody>
      </p:sp>
      <p:sp>
        <p:nvSpPr>
          <p:cNvPr id="5" name="TextBox 4">
            <a:extLst>
              <a:ext uri="{FF2B5EF4-FFF2-40B4-BE49-F238E27FC236}">
                <a16:creationId xmlns:a16="http://schemas.microsoft.com/office/drawing/2014/main" id="{AE0EAF7D-8539-42EC-B3B1-A572F88675C7}"/>
              </a:ext>
            </a:extLst>
          </p:cNvPr>
          <p:cNvSpPr txBox="1"/>
          <p:nvPr/>
        </p:nvSpPr>
        <p:spPr>
          <a:xfrm>
            <a:off x="288007" y="1076480"/>
            <a:ext cx="7739406" cy="646331"/>
          </a:xfrm>
          <a:prstGeom prst="rect">
            <a:avLst/>
          </a:prstGeom>
          <a:noFill/>
        </p:spPr>
        <p:txBody>
          <a:bodyPr wrap="square" rtlCol="0">
            <a:spAutoFit/>
          </a:bodyPr>
          <a:lstStyle/>
          <a:p>
            <a:r>
              <a:rPr lang="en-US" dirty="0"/>
              <a:t>The process of translating the sequence of messenger RNA molecule into a sequence of amino acids during protein synthesis.</a:t>
            </a:r>
          </a:p>
        </p:txBody>
      </p:sp>
      <p:sp>
        <p:nvSpPr>
          <p:cNvPr id="7" name="Content Placeholder 2">
            <a:extLst>
              <a:ext uri="{FF2B5EF4-FFF2-40B4-BE49-F238E27FC236}">
                <a16:creationId xmlns:a16="http://schemas.microsoft.com/office/drawing/2014/main" id="{B4C3A7FA-6A4B-4ABD-9E15-E2CECD09B054}"/>
              </a:ext>
            </a:extLst>
          </p:cNvPr>
          <p:cNvSpPr>
            <a:spLocks noGrp="1"/>
          </p:cNvSpPr>
          <p:nvPr>
            <p:ph idx="1"/>
          </p:nvPr>
        </p:nvSpPr>
        <p:spPr>
          <a:xfrm>
            <a:off x="8034291" y="248575"/>
            <a:ext cx="3909470" cy="6461138"/>
          </a:xfrm>
        </p:spPr>
        <p:txBody>
          <a:bodyPr>
            <a:normAutofit fontScale="92500" lnSpcReduction="10000"/>
          </a:bodyPr>
          <a:lstStyle/>
          <a:p>
            <a:r>
              <a:rPr lang="en-US" b="1" dirty="0">
                <a:solidFill>
                  <a:srgbClr val="FFFF00"/>
                </a:solidFill>
              </a:rPr>
              <a:t>Protein: </a:t>
            </a:r>
            <a:r>
              <a:rPr lang="en-US" dirty="0"/>
              <a:t>Any class of high-molecular weight polymer compounds composed of amino acids joined by peptide linkages. </a:t>
            </a:r>
            <a:endParaRPr lang="en-US" b="1" dirty="0">
              <a:solidFill>
                <a:srgbClr val="FFFF00"/>
              </a:solidFill>
            </a:endParaRPr>
          </a:p>
          <a:p>
            <a:r>
              <a:rPr lang="en-US" b="1" dirty="0">
                <a:solidFill>
                  <a:srgbClr val="FFFF00"/>
                </a:solidFill>
              </a:rPr>
              <a:t>Amino acid: </a:t>
            </a:r>
            <a:r>
              <a:rPr lang="en-US" dirty="0"/>
              <a:t>The building blocks of proteins. There are 20 different amino acids.</a:t>
            </a:r>
          </a:p>
          <a:p>
            <a:r>
              <a:rPr lang="en-US" b="1" dirty="0">
                <a:solidFill>
                  <a:srgbClr val="FFFF00"/>
                </a:solidFill>
              </a:rPr>
              <a:t>tRNA:</a:t>
            </a:r>
            <a:r>
              <a:rPr lang="en-US" dirty="0"/>
              <a:t> Small RNA that act as carriers of amino acids during protein synthesis. Binds to a specific amino acid and transports it to the ribosome.</a:t>
            </a:r>
          </a:p>
          <a:p>
            <a:r>
              <a:rPr lang="en-US" b="1" dirty="0">
                <a:solidFill>
                  <a:srgbClr val="FFFF00"/>
                </a:solidFill>
              </a:rPr>
              <a:t>Ribosome: </a:t>
            </a:r>
            <a:r>
              <a:rPr lang="en-US" dirty="0"/>
              <a:t>Cellular structure composed of RNA and protein that is responsible for making proteins. </a:t>
            </a:r>
          </a:p>
          <a:p>
            <a:r>
              <a:rPr lang="en-US" b="1" dirty="0">
                <a:solidFill>
                  <a:srgbClr val="FFFF00"/>
                </a:solidFill>
              </a:rPr>
              <a:t>Express: </a:t>
            </a:r>
            <a:r>
              <a:rPr lang="en-US" dirty="0"/>
              <a:t>To transcribe and translate DNA into a specific protein.</a:t>
            </a:r>
          </a:p>
        </p:txBody>
      </p:sp>
      <p:sp>
        <p:nvSpPr>
          <p:cNvPr id="3" name="Rectangle 2">
            <a:extLst>
              <a:ext uri="{FF2B5EF4-FFF2-40B4-BE49-F238E27FC236}">
                <a16:creationId xmlns:a16="http://schemas.microsoft.com/office/drawing/2014/main" id="{17EF2645-BF16-41CE-85BE-1DB87B60AD53}"/>
              </a:ext>
            </a:extLst>
          </p:cNvPr>
          <p:cNvSpPr/>
          <p:nvPr/>
        </p:nvSpPr>
        <p:spPr>
          <a:xfrm>
            <a:off x="-65749" y="6596390"/>
            <a:ext cx="6096000" cy="261610"/>
          </a:xfrm>
          <a:prstGeom prst="rect">
            <a:avLst/>
          </a:prstGeom>
        </p:spPr>
        <p:txBody>
          <a:bodyPr>
            <a:spAutoFit/>
          </a:bodyPr>
          <a:lstStyle/>
          <a:p>
            <a:r>
              <a:rPr lang="en-US" sz="1100" dirty="0"/>
              <a:t>https://microbeonline.com/translation-protein-synthesis/</a:t>
            </a:r>
          </a:p>
        </p:txBody>
      </p:sp>
      <p:pic>
        <p:nvPicPr>
          <p:cNvPr id="6" name="Picture 5">
            <a:extLst>
              <a:ext uri="{FF2B5EF4-FFF2-40B4-BE49-F238E27FC236}">
                <a16:creationId xmlns:a16="http://schemas.microsoft.com/office/drawing/2014/main" id="{21727AC0-ADF8-45CB-AA11-9A4D06070A59}"/>
              </a:ext>
            </a:extLst>
          </p:cNvPr>
          <p:cNvPicPr>
            <a:picLocks noChangeAspect="1"/>
          </p:cNvPicPr>
          <p:nvPr/>
        </p:nvPicPr>
        <p:blipFill>
          <a:blip r:embed="rId2"/>
          <a:stretch>
            <a:fillRect/>
          </a:stretch>
        </p:blipFill>
        <p:spPr>
          <a:xfrm>
            <a:off x="0" y="2085458"/>
            <a:ext cx="7879054" cy="4431968"/>
          </a:xfrm>
          <a:prstGeom prst="rect">
            <a:avLst/>
          </a:prstGeom>
        </p:spPr>
      </p:pic>
    </p:spTree>
    <p:extLst>
      <p:ext uri="{BB962C8B-B14F-4D97-AF65-F5344CB8AC3E}">
        <p14:creationId xmlns:p14="http://schemas.microsoft.com/office/powerpoint/2010/main" val="1686893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9481B-BA22-4026-8891-3EE09760BC82}"/>
              </a:ext>
            </a:extLst>
          </p:cNvPr>
          <p:cNvSpPr>
            <a:spLocks noGrp="1"/>
          </p:cNvSpPr>
          <p:nvPr>
            <p:ph type="title"/>
          </p:nvPr>
        </p:nvSpPr>
        <p:spPr>
          <a:xfrm>
            <a:off x="646111" y="452718"/>
            <a:ext cx="6316751" cy="805631"/>
          </a:xfrm>
        </p:spPr>
        <p:txBody>
          <a:bodyPr>
            <a:normAutofit/>
          </a:bodyPr>
          <a:lstStyle/>
          <a:p>
            <a:r>
              <a:rPr lang="en-US" dirty="0"/>
              <a:t>Genetic Code</a:t>
            </a:r>
          </a:p>
        </p:txBody>
      </p:sp>
      <p:sp>
        <p:nvSpPr>
          <p:cNvPr id="4" name="Rectangle 3">
            <a:extLst>
              <a:ext uri="{FF2B5EF4-FFF2-40B4-BE49-F238E27FC236}">
                <a16:creationId xmlns:a16="http://schemas.microsoft.com/office/drawing/2014/main" id="{BC3F9DB4-128A-4BAA-A472-9A84A554D78F}"/>
              </a:ext>
            </a:extLst>
          </p:cNvPr>
          <p:cNvSpPr/>
          <p:nvPr/>
        </p:nvSpPr>
        <p:spPr>
          <a:xfrm>
            <a:off x="2081875" y="6589215"/>
            <a:ext cx="6096000" cy="253916"/>
          </a:xfrm>
          <a:prstGeom prst="rect">
            <a:avLst/>
          </a:prstGeom>
        </p:spPr>
        <p:txBody>
          <a:bodyPr>
            <a:spAutoFit/>
          </a:bodyPr>
          <a:lstStyle/>
          <a:p>
            <a:r>
              <a:rPr lang="en-US" sz="1050" dirty="0"/>
              <a:t>https://www.genome.gov/genetics-glossary/Genetic-Code</a:t>
            </a:r>
          </a:p>
        </p:txBody>
      </p:sp>
      <p:pic>
        <p:nvPicPr>
          <p:cNvPr id="6" name="Picture 5">
            <a:extLst>
              <a:ext uri="{FF2B5EF4-FFF2-40B4-BE49-F238E27FC236}">
                <a16:creationId xmlns:a16="http://schemas.microsoft.com/office/drawing/2014/main" id="{9650157F-B807-46DE-86EB-EEE8B16121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2126" y="0"/>
            <a:ext cx="5129874" cy="6858000"/>
          </a:xfrm>
          <a:prstGeom prst="rect">
            <a:avLst/>
          </a:prstGeom>
        </p:spPr>
      </p:pic>
      <p:sp>
        <p:nvSpPr>
          <p:cNvPr id="7" name="TextBox 6">
            <a:extLst>
              <a:ext uri="{FF2B5EF4-FFF2-40B4-BE49-F238E27FC236}">
                <a16:creationId xmlns:a16="http://schemas.microsoft.com/office/drawing/2014/main" id="{5A859872-A9E4-40A4-B0BE-8FDE8AF486FB}"/>
              </a:ext>
            </a:extLst>
          </p:cNvPr>
          <p:cNvSpPr txBox="1"/>
          <p:nvPr/>
        </p:nvSpPr>
        <p:spPr>
          <a:xfrm>
            <a:off x="169682" y="1468073"/>
            <a:ext cx="6579909" cy="5078313"/>
          </a:xfrm>
          <a:prstGeom prst="rect">
            <a:avLst/>
          </a:prstGeom>
          <a:noFill/>
        </p:spPr>
        <p:txBody>
          <a:bodyPr wrap="square" rtlCol="0">
            <a:spAutoFit/>
          </a:bodyPr>
          <a:lstStyle/>
          <a:p>
            <a:r>
              <a:rPr lang="en-US" b="1" dirty="0">
                <a:solidFill>
                  <a:srgbClr val="FFFF00"/>
                </a:solidFill>
              </a:rPr>
              <a:t>Codon: </a:t>
            </a:r>
            <a:r>
              <a:rPr lang="en-US" dirty="0"/>
              <a:t>A series of three nucleotides that codes for a particular amino acid or signals the termination of protein synthesis.</a:t>
            </a:r>
          </a:p>
          <a:p>
            <a:endParaRPr lang="en-US" dirty="0"/>
          </a:p>
          <a:p>
            <a:pPr marL="285750" indent="-285750">
              <a:buFont typeface="Arial" panose="020B0604020202020204" pitchFamily="34" charset="0"/>
              <a:buChar char="•"/>
            </a:pPr>
            <a:r>
              <a:rPr lang="en-US" dirty="0"/>
              <a:t>20 amino acids.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64 possible codons, 3 of which code for termination of protein synthesis: UAA, UAG, UGA</a:t>
            </a:r>
          </a:p>
          <a:p>
            <a:endParaRPr lang="en-US" dirty="0"/>
          </a:p>
          <a:p>
            <a:endParaRPr lang="en-US" dirty="0"/>
          </a:p>
          <a:p>
            <a:endParaRPr lang="en-US" dirty="0"/>
          </a:p>
          <a:p>
            <a:endParaRPr lang="en-US" dirty="0"/>
          </a:p>
          <a:p>
            <a:r>
              <a:rPr lang="en-US" dirty="0"/>
              <a:t>mRNA -        AUG  -        CCG  -   UCA   -    AUC    -   UAA</a:t>
            </a:r>
          </a:p>
          <a:p>
            <a:endParaRPr lang="en-US" dirty="0"/>
          </a:p>
          <a:p>
            <a:r>
              <a:rPr lang="en-US" dirty="0"/>
              <a:t>AA –       Methionine - Proline - Serine – Isoleucine - STOP</a:t>
            </a:r>
          </a:p>
          <a:p>
            <a:endParaRPr lang="en-US" dirty="0"/>
          </a:p>
          <a:p>
            <a:endParaRPr lang="en-US" dirty="0"/>
          </a:p>
          <a:p>
            <a:endParaRPr lang="en-US" dirty="0"/>
          </a:p>
        </p:txBody>
      </p:sp>
    </p:spTree>
    <p:extLst>
      <p:ext uri="{BB962C8B-B14F-4D97-AF65-F5344CB8AC3E}">
        <p14:creationId xmlns:p14="http://schemas.microsoft.com/office/powerpoint/2010/main" val="11945406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a:hlinkClick r:id="" action="ppaction://media"/>
            <a:extLst>
              <a:ext uri="{FF2B5EF4-FFF2-40B4-BE49-F238E27FC236}">
                <a16:creationId xmlns:a16="http://schemas.microsoft.com/office/drawing/2014/main" id="{9E577074-0D1A-4587-B6C9-1EECE8DE2015}"/>
              </a:ext>
            </a:extLst>
          </p:cNvPr>
          <p:cNvPicPr>
            <a:picLocks noRot="1" noChangeAspect="1"/>
          </p:cNvPicPr>
          <p:nvPr>
            <a:videoFile r:link="rId1"/>
          </p:nvPr>
        </p:nvPicPr>
        <p:blipFill>
          <a:blip r:embed="rId3"/>
          <a:stretch>
            <a:fillRect/>
          </a:stretch>
        </p:blipFill>
        <p:spPr>
          <a:xfrm>
            <a:off x="850084" y="478172"/>
            <a:ext cx="10648426" cy="5989740"/>
          </a:xfrm>
          <a:prstGeom prst="rect">
            <a:avLst/>
          </a:prstGeom>
        </p:spPr>
      </p:pic>
    </p:spTree>
    <p:extLst>
      <p:ext uri="{BB962C8B-B14F-4D97-AF65-F5344CB8AC3E}">
        <p14:creationId xmlns:p14="http://schemas.microsoft.com/office/powerpoint/2010/main" val="37066173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9DF77B-EEC1-49CC-911B-3D8410A00A69}"/>
              </a:ext>
            </a:extLst>
          </p:cNvPr>
          <p:cNvSpPr>
            <a:spLocks noGrp="1"/>
          </p:cNvSpPr>
          <p:nvPr>
            <p:ph type="title"/>
          </p:nvPr>
        </p:nvSpPr>
        <p:spPr>
          <a:xfrm>
            <a:off x="737262" y="2631457"/>
            <a:ext cx="10717476" cy="2300465"/>
          </a:xfrm>
        </p:spPr>
        <p:txBody>
          <a:bodyPr/>
          <a:lstStyle/>
          <a:p>
            <a:r>
              <a:rPr lang="en-US" sz="5400" dirty="0"/>
              <a:t>Cell Cycle, Mitosis, and Meiosis</a:t>
            </a:r>
          </a:p>
        </p:txBody>
      </p:sp>
    </p:spTree>
    <p:extLst>
      <p:ext uri="{BB962C8B-B14F-4D97-AF65-F5344CB8AC3E}">
        <p14:creationId xmlns:p14="http://schemas.microsoft.com/office/powerpoint/2010/main" val="8866948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Phases of Cell cycle - Online Biology Notes">
            <a:extLst>
              <a:ext uri="{FF2B5EF4-FFF2-40B4-BE49-F238E27FC236}">
                <a16:creationId xmlns:a16="http://schemas.microsoft.com/office/drawing/2014/main" id="{0AE1A6FA-D19A-4627-9C60-2120AA0B1A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16445" y="218113"/>
            <a:ext cx="7898673" cy="592400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372CBC39-73CD-4C0E-A81F-FD855767CB57}"/>
              </a:ext>
            </a:extLst>
          </p:cNvPr>
          <p:cNvSpPr txBox="1"/>
          <p:nvPr/>
        </p:nvSpPr>
        <p:spPr>
          <a:xfrm>
            <a:off x="3296872" y="6274966"/>
            <a:ext cx="4899172" cy="276999"/>
          </a:xfrm>
          <a:prstGeom prst="rect">
            <a:avLst/>
          </a:prstGeom>
          <a:noFill/>
        </p:spPr>
        <p:txBody>
          <a:bodyPr wrap="square" rtlCol="0">
            <a:spAutoFit/>
          </a:bodyPr>
          <a:lstStyle/>
          <a:p>
            <a:r>
              <a:rPr lang="en-US" sz="1200" dirty="0"/>
              <a:t>https://www.onlinebiologynotes.com/phases-of-cell-cycle/</a:t>
            </a:r>
          </a:p>
        </p:txBody>
      </p:sp>
    </p:spTree>
    <p:extLst>
      <p:ext uri="{BB962C8B-B14F-4D97-AF65-F5344CB8AC3E}">
        <p14:creationId xmlns:p14="http://schemas.microsoft.com/office/powerpoint/2010/main" val="2151764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D553B9-B886-4B76-8AF7-A5A0EEE5ECEB}"/>
              </a:ext>
            </a:extLst>
          </p:cNvPr>
          <p:cNvSpPr>
            <a:spLocks noGrp="1"/>
          </p:cNvSpPr>
          <p:nvPr>
            <p:ph type="title"/>
          </p:nvPr>
        </p:nvSpPr>
        <p:spPr>
          <a:xfrm>
            <a:off x="646111" y="168632"/>
            <a:ext cx="9404723" cy="1029853"/>
          </a:xfrm>
        </p:spPr>
        <p:txBody>
          <a:bodyPr/>
          <a:lstStyle/>
          <a:p>
            <a:pPr algn="ctr"/>
            <a:r>
              <a:rPr lang="en-US" sz="5400" dirty="0"/>
              <a:t>Overview</a:t>
            </a:r>
          </a:p>
        </p:txBody>
      </p:sp>
      <p:sp>
        <p:nvSpPr>
          <p:cNvPr id="3" name="Content Placeholder 2">
            <a:extLst>
              <a:ext uri="{FF2B5EF4-FFF2-40B4-BE49-F238E27FC236}">
                <a16:creationId xmlns:a16="http://schemas.microsoft.com/office/drawing/2014/main" id="{E0CEDAC3-B303-4E4B-9F09-420DBC9F4F51}"/>
              </a:ext>
            </a:extLst>
          </p:cNvPr>
          <p:cNvSpPr>
            <a:spLocks noGrp="1"/>
          </p:cNvSpPr>
          <p:nvPr>
            <p:ph idx="1"/>
          </p:nvPr>
        </p:nvSpPr>
        <p:spPr>
          <a:xfrm>
            <a:off x="1104293" y="1269115"/>
            <a:ext cx="8946541" cy="4195481"/>
          </a:xfrm>
        </p:spPr>
        <p:txBody>
          <a:bodyPr>
            <a:noAutofit/>
          </a:bodyPr>
          <a:lstStyle/>
          <a:p>
            <a:r>
              <a:rPr lang="en-US" sz="1800" dirty="0"/>
              <a:t>The Central Dogma of Molecular Biology</a:t>
            </a:r>
          </a:p>
          <a:p>
            <a:r>
              <a:rPr lang="en-US" sz="1800" dirty="0"/>
              <a:t>Molecular terminology</a:t>
            </a:r>
          </a:p>
          <a:p>
            <a:r>
              <a:rPr lang="en-US" sz="1800" dirty="0"/>
              <a:t>Heritable genetic information </a:t>
            </a:r>
          </a:p>
          <a:p>
            <a:pPr lvl="1"/>
            <a:r>
              <a:rPr lang="en-US" dirty="0"/>
              <a:t>Function</a:t>
            </a:r>
          </a:p>
          <a:p>
            <a:pPr lvl="1"/>
            <a:r>
              <a:rPr lang="en-US" dirty="0"/>
              <a:t>Storage</a:t>
            </a:r>
          </a:p>
          <a:p>
            <a:pPr lvl="1"/>
            <a:r>
              <a:rPr lang="en-US" dirty="0"/>
              <a:t>Location</a:t>
            </a:r>
          </a:p>
          <a:p>
            <a:r>
              <a:rPr lang="en-US" sz="1800" dirty="0"/>
              <a:t>Breakdown of the Central Dogma</a:t>
            </a:r>
          </a:p>
          <a:p>
            <a:pPr lvl="1"/>
            <a:r>
              <a:rPr lang="en-US" dirty="0"/>
              <a:t>Replication</a:t>
            </a:r>
          </a:p>
          <a:p>
            <a:pPr lvl="1"/>
            <a:r>
              <a:rPr lang="en-US" dirty="0"/>
              <a:t>Transcription</a:t>
            </a:r>
          </a:p>
          <a:p>
            <a:pPr lvl="1"/>
            <a:r>
              <a:rPr lang="en-US" dirty="0"/>
              <a:t>Processing</a:t>
            </a:r>
          </a:p>
          <a:p>
            <a:pPr lvl="1"/>
            <a:r>
              <a:rPr lang="en-US" dirty="0"/>
              <a:t>Translation</a:t>
            </a:r>
          </a:p>
          <a:p>
            <a:r>
              <a:rPr lang="en-US" sz="1800" dirty="0"/>
              <a:t>Mitosis	</a:t>
            </a:r>
          </a:p>
          <a:p>
            <a:r>
              <a:rPr lang="en-US" sz="1800" dirty="0"/>
              <a:t>Meiosis</a:t>
            </a:r>
          </a:p>
        </p:txBody>
      </p:sp>
    </p:spTree>
    <p:extLst>
      <p:ext uri="{BB962C8B-B14F-4D97-AF65-F5344CB8AC3E}">
        <p14:creationId xmlns:p14="http://schemas.microsoft.com/office/powerpoint/2010/main" val="3950895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BC1CCB-480E-4D8D-87FE-A76243742EE1}"/>
              </a:ext>
            </a:extLst>
          </p:cNvPr>
          <p:cNvSpPr>
            <a:spLocks noGrp="1"/>
          </p:cNvSpPr>
          <p:nvPr>
            <p:ph type="title"/>
          </p:nvPr>
        </p:nvSpPr>
        <p:spPr/>
        <p:txBody>
          <a:bodyPr/>
          <a:lstStyle/>
          <a:p>
            <a:r>
              <a:rPr lang="en-US" dirty="0"/>
              <a:t>Mitosis</a:t>
            </a:r>
          </a:p>
        </p:txBody>
      </p:sp>
      <p:sp>
        <p:nvSpPr>
          <p:cNvPr id="3" name="Content Placeholder 2">
            <a:extLst>
              <a:ext uri="{FF2B5EF4-FFF2-40B4-BE49-F238E27FC236}">
                <a16:creationId xmlns:a16="http://schemas.microsoft.com/office/drawing/2014/main" id="{D04A5CEB-7D9C-4804-A1F5-EB387FFA8F30}"/>
              </a:ext>
            </a:extLst>
          </p:cNvPr>
          <p:cNvSpPr>
            <a:spLocks noGrp="1"/>
          </p:cNvSpPr>
          <p:nvPr>
            <p:ph idx="1"/>
          </p:nvPr>
        </p:nvSpPr>
        <p:spPr>
          <a:xfrm>
            <a:off x="125835" y="1344768"/>
            <a:ext cx="11903978" cy="5202839"/>
          </a:xfrm>
        </p:spPr>
        <p:txBody>
          <a:bodyPr>
            <a:normAutofit/>
          </a:bodyPr>
          <a:lstStyle/>
          <a:p>
            <a:r>
              <a:rPr lang="en-US" dirty="0"/>
              <a:t>The cellular process in which chromosomes are duplicated, producing two identical nuclei in preparation for cell division, and separated into two daughter cells </a:t>
            </a:r>
          </a:p>
          <a:p>
            <a:pPr marL="0" indent="0">
              <a:buNone/>
            </a:pPr>
            <a:endParaRPr lang="en-US" dirty="0"/>
          </a:p>
          <a:p>
            <a:r>
              <a:rPr lang="en-US" dirty="0"/>
              <a:t>End result is 2 cells identical to </a:t>
            </a:r>
          </a:p>
          <a:p>
            <a:pPr marL="0" indent="0">
              <a:buNone/>
            </a:pPr>
            <a:r>
              <a:rPr lang="en-US" dirty="0"/>
              <a:t>     the original cell.</a:t>
            </a:r>
          </a:p>
          <a:p>
            <a:pPr lvl="1"/>
            <a:r>
              <a:rPr lang="en-US" dirty="0"/>
              <a:t>2 identical nuclei</a:t>
            </a:r>
          </a:p>
          <a:p>
            <a:pPr marL="457200" lvl="1" indent="0">
              <a:buNone/>
            </a:pPr>
            <a:endParaRPr lang="en-US" dirty="0"/>
          </a:p>
          <a:p>
            <a:r>
              <a:rPr lang="en-US" b="1" dirty="0">
                <a:solidFill>
                  <a:srgbClr val="FFFF00"/>
                </a:solidFill>
              </a:rPr>
              <a:t>Somatic cells</a:t>
            </a:r>
            <a:r>
              <a:rPr lang="en-US" dirty="0"/>
              <a:t>: “</a:t>
            </a:r>
            <a:r>
              <a:rPr lang="en-US" i="1" dirty="0"/>
              <a:t>Soma</a:t>
            </a:r>
            <a:r>
              <a:rPr lang="en-US" dirty="0"/>
              <a:t>” = Body</a:t>
            </a:r>
          </a:p>
          <a:p>
            <a:pPr lvl="1"/>
            <a:r>
              <a:rPr lang="en-US" dirty="0"/>
              <a:t>A cell forming the body of an</a:t>
            </a:r>
          </a:p>
          <a:p>
            <a:pPr marL="457200" lvl="1" indent="0">
              <a:buNone/>
            </a:pPr>
            <a:r>
              <a:rPr lang="en-US" dirty="0"/>
              <a:t>organism other than gametes or </a:t>
            </a:r>
          </a:p>
          <a:p>
            <a:pPr marL="457200" lvl="1" indent="0">
              <a:buNone/>
            </a:pPr>
            <a:r>
              <a:rPr lang="en-US" dirty="0"/>
              <a:t>undifferentiated cells.</a:t>
            </a:r>
          </a:p>
          <a:p>
            <a:pPr lvl="1"/>
            <a:r>
              <a:rPr lang="en-US" dirty="0"/>
              <a:t>In a plant: stems, roots, leaves.</a:t>
            </a:r>
          </a:p>
          <a:p>
            <a:endParaRPr lang="en-US" dirty="0"/>
          </a:p>
          <a:p>
            <a:pPr marL="0" indent="0">
              <a:buNone/>
            </a:pPr>
            <a:endParaRPr lang="en-US" dirty="0"/>
          </a:p>
        </p:txBody>
      </p:sp>
      <p:pic>
        <p:nvPicPr>
          <p:cNvPr id="2050" name="Picture 2" descr=" Mitosis">
            <a:extLst>
              <a:ext uri="{FF2B5EF4-FFF2-40B4-BE49-F238E27FC236}">
                <a16:creationId xmlns:a16="http://schemas.microsoft.com/office/drawing/2014/main" id="{5CAB9F9D-C58E-46B2-A496-A2EC4B621CF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5979" y="2248428"/>
            <a:ext cx="7636021" cy="429918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CB9C1E6C-4B6F-40F0-ACEE-0B4D7395AD02}"/>
              </a:ext>
            </a:extLst>
          </p:cNvPr>
          <p:cNvSpPr txBox="1"/>
          <p:nvPr/>
        </p:nvSpPr>
        <p:spPr>
          <a:xfrm>
            <a:off x="5599038" y="6547608"/>
            <a:ext cx="4976042" cy="253916"/>
          </a:xfrm>
          <a:prstGeom prst="rect">
            <a:avLst/>
          </a:prstGeom>
          <a:noFill/>
        </p:spPr>
        <p:txBody>
          <a:bodyPr wrap="none" rtlCol="0">
            <a:spAutoFit/>
          </a:bodyPr>
          <a:lstStyle/>
          <a:p>
            <a:r>
              <a:rPr lang="en-US" sz="1050" dirty="0"/>
              <a:t>https://www.genome.gov/sites/default/files/media/images/tg/Mitosis.jpg</a:t>
            </a:r>
          </a:p>
        </p:txBody>
      </p:sp>
    </p:spTree>
    <p:extLst>
      <p:ext uri="{BB962C8B-B14F-4D97-AF65-F5344CB8AC3E}">
        <p14:creationId xmlns:p14="http://schemas.microsoft.com/office/powerpoint/2010/main" val="37623288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06A9991-58EF-41FF-9A84-EE01309537E9}"/>
              </a:ext>
            </a:extLst>
          </p:cNvPr>
          <p:cNvSpPr>
            <a:spLocks noGrp="1"/>
          </p:cNvSpPr>
          <p:nvPr>
            <p:ph idx="1"/>
          </p:nvPr>
        </p:nvSpPr>
        <p:spPr>
          <a:xfrm>
            <a:off x="674702" y="5704598"/>
            <a:ext cx="11301273" cy="914400"/>
          </a:xfrm>
        </p:spPr>
        <p:txBody>
          <a:bodyPr>
            <a:noAutofit/>
          </a:bodyPr>
          <a:lstStyle/>
          <a:p>
            <a:pPr marL="0" indent="0" algn="ctr">
              <a:buNone/>
            </a:pPr>
            <a:r>
              <a:rPr lang="en-US" sz="2400" dirty="0"/>
              <a:t>Nuclear membrane disappears, spindle fibers form, and DNA condenses into chromosomes in the form of sister chromatids</a:t>
            </a:r>
          </a:p>
        </p:txBody>
      </p:sp>
      <p:pic>
        <p:nvPicPr>
          <p:cNvPr id="5" name="Picture 4">
            <a:extLst>
              <a:ext uri="{FF2B5EF4-FFF2-40B4-BE49-F238E27FC236}">
                <a16:creationId xmlns:a16="http://schemas.microsoft.com/office/drawing/2014/main" id="{EBA88356-4C8C-468D-8515-FFB706AA33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26600" y="132470"/>
            <a:ext cx="3853882" cy="5476570"/>
          </a:xfrm>
          <a:prstGeom prst="rect">
            <a:avLst/>
          </a:prstGeom>
        </p:spPr>
      </p:pic>
    </p:spTree>
    <p:extLst>
      <p:ext uri="{BB962C8B-B14F-4D97-AF65-F5344CB8AC3E}">
        <p14:creationId xmlns:p14="http://schemas.microsoft.com/office/powerpoint/2010/main" val="21906357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A9E42B07-A882-446B-94D0-21C0042EA6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8130" y="890730"/>
            <a:ext cx="3305175" cy="4238625"/>
          </a:xfrm>
          <a:prstGeom prst="rect">
            <a:avLst/>
          </a:prstGeom>
        </p:spPr>
      </p:pic>
      <p:pic>
        <p:nvPicPr>
          <p:cNvPr id="9" name="Picture 8">
            <a:extLst>
              <a:ext uri="{FF2B5EF4-FFF2-40B4-BE49-F238E27FC236}">
                <a16:creationId xmlns:a16="http://schemas.microsoft.com/office/drawing/2014/main" id="{82D55A68-CF79-4832-B304-4FAA44C7E1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3305" y="890730"/>
            <a:ext cx="3219450" cy="4229100"/>
          </a:xfrm>
          <a:prstGeom prst="rect">
            <a:avLst/>
          </a:prstGeom>
        </p:spPr>
      </p:pic>
      <p:sp>
        <p:nvSpPr>
          <p:cNvPr id="11" name="TextBox 10">
            <a:extLst>
              <a:ext uri="{FF2B5EF4-FFF2-40B4-BE49-F238E27FC236}">
                <a16:creationId xmlns:a16="http://schemas.microsoft.com/office/drawing/2014/main" id="{370CB5B4-042C-41FD-A98B-5185581CC904}"/>
              </a:ext>
            </a:extLst>
          </p:cNvPr>
          <p:cNvSpPr txBox="1"/>
          <p:nvPr/>
        </p:nvSpPr>
        <p:spPr>
          <a:xfrm>
            <a:off x="2883062" y="5300308"/>
            <a:ext cx="5860485" cy="830997"/>
          </a:xfrm>
          <a:prstGeom prst="rect">
            <a:avLst/>
          </a:prstGeom>
          <a:noFill/>
        </p:spPr>
        <p:txBody>
          <a:bodyPr wrap="square" rtlCol="0">
            <a:spAutoFit/>
          </a:bodyPr>
          <a:lstStyle/>
          <a:p>
            <a:pPr algn="ctr"/>
            <a:r>
              <a:rPr lang="en-US" sz="2400" dirty="0"/>
              <a:t>Chromosomes align at the cell’s spindle equator/metaphase plate</a:t>
            </a:r>
          </a:p>
        </p:txBody>
      </p:sp>
    </p:spTree>
    <p:extLst>
      <p:ext uri="{BB962C8B-B14F-4D97-AF65-F5344CB8AC3E}">
        <p14:creationId xmlns:p14="http://schemas.microsoft.com/office/powerpoint/2010/main" val="39707421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FFB0A36-DD39-476E-8E1A-87C885509F9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37913" y="760566"/>
            <a:ext cx="2933700" cy="4200525"/>
          </a:xfrm>
          <a:prstGeom prst="rect">
            <a:avLst/>
          </a:prstGeom>
        </p:spPr>
      </p:pic>
      <p:sp>
        <p:nvSpPr>
          <p:cNvPr id="6" name="TextBox 5">
            <a:extLst>
              <a:ext uri="{FF2B5EF4-FFF2-40B4-BE49-F238E27FC236}">
                <a16:creationId xmlns:a16="http://schemas.microsoft.com/office/drawing/2014/main" id="{BF468B18-6D47-4BBC-A186-5CF7540A04DA}"/>
              </a:ext>
            </a:extLst>
          </p:cNvPr>
          <p:cNvSpPr txBox="1"/>
          <p:nvPr/>
        </p:nvSpPr>
        <p:spPr>
          <a:xfrm>
            <a:off x="3765570" y="5051608"/>
            <a:ext cx="4278386" cy="1200329"/>
          </a:xfrm>
          <a:prstGeom prst="rect">
            <a:avLst/>
          </a:prstGeom>
          <a:noFill/>
        </p:spPr>
        <p:txBody>
          <a:bodyPr wrap="square" rtlCol="0">
            <a:spAutoFit/>
          </a:bodyPr>
          <a:lstStyle/>
          <a:p>
            <a:pPr algn="ctr"/>
            <a:r>
              <a:rPr lang="en-US" sz="2400" dirty="0"/>
              <a:t>Chromosomes move to poles as the spindle contracts</a:t>
            </a:r>
          </a:p>
        </p:txBody>
      </p:sp>
    </p:spTree>
    <p:extLst>
      <p:ext uri="{BB962C8B-B14F-4D97-AF65-F5344CB8AC3E}">
        <p14:creationId xmlns:p14="http://schemas.microsoft.com/office/powerpoint/2010/main" val="6699883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C22B4A4-502C-4869-B19A-63BCFC4EF0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3048" y="615704"/>
            <a:ext cx="3152775" cy="4152900"/>
          </a:xfrm>
          <a:prstGeom prst="rect">
            <a:avLst/>
          </a:prstGeom>
        </p:spPr>
      </p:pic>
      <p:sp>
        <p:nvSpPr>
          <p:cNvPr id="6" name="TextBox 5">
            <a:extLst>
              <a:ext uri="{FF2B5EF4-FFF2-40B4-BE49-F238E27FC236}">
                <a16:creationId xmlns:a16="http://schemas.microsoft.com/office/drawing/2014/main" id="{68C94C0C-796E-4E06-AEBF-EFB4A74412A6}"/>
              </a:ext>
            </a:extLst>
          </p:cNvPr>
          <p:cNvSpPr txBox="1"/>
          <p:nvPr/>
        </p:nvSpPr>
        <p:spPr>
          <a:xfrm>
            <a:off x="3285684" y="5004644"/>
            <a:ext cx="4647501" cy="1569660"/>
          </a:xfrm>
          <a:prstGeom prst="rect">
            <a:avLst/>
          </a:prstGeom>
          <a:noFill/>
        </p:spPr>
        <p:txBody>
          <a:bodyPr wrap="square" rtlCol="0">
            <a:spAutoFit/>
          </a:bodyPr>
          <a:lstStyle/>
          <a:p>
            <a:pPr algn="ctr"/>
            <a:r>
              <a:rPr lang="en-US" sz="2400" dirty="0"/>
              <a:t>Nuclear membranes form around daughter nuclei. Cell membrane forms creating two new cells.</a:t>
            </a:r>
          </a:p>
        </p:txBody>
      </p:sp>
    </p:spTree>
    <p:extLst>
      <p:ext uri="{BB962C8B-B14F-4D97-AF65-F5344CB8AC3E}">
        <p14:creationId xmlns:p14="http://schemas.microsoft.com/office/powerpoint/2010/main" val="148804027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nline Media 5" title="Mitosis 3-D">
            <a:hlinkClick r:id="" action="ppaction://media"/>
            <a:extLst>
              <a:ext uri="{FF2B5EF4-FFF2-40B4-BE49-F238E27FC236}">
                <a16:creationId xmlns:a16="http://schemas.microsoft.com/office/drawing/2014/main" id="{2E470372-6FE1-4EA3-8F3A-BD604331B71D}"/>
              </a:ext>
            </a:extLst>
          </p:cNvPr>
          <p:cNvPicPr>
            <a:picLocks noRot="1" noChangeAspect="1"/>
          </p:cNvPicPr>
          <p:nvPr>
            <a:videoFile r:link="rId1"/>
          </p:nvPr>
        </p:nvPicPr>
        <p:blipFill>
          <a:blip r:embed="rId3"/>
          <a:stretch>
            <a:fillRect/>
          </a:stretch>
        </p:blipFill>
        <p:spPr>
          <a:xfrm>
            <a:off x="566724" y="318782"/>
            <a:ext cx="10984916" cy="6179016"/>
          </a:xfrm>
          <a:prstGeom prst="rect">
            <a:avLst/>
          </a:prstGeom>
        </p:spPr>
      </p:pic>
    </p:spTree>
    <p:extLst>
      <p:ext uri="{BB962C8B-B14F-4D97-AF65-F5344CB8AC3E}">
        <p14:creationId xmlns:p14="http://schemas.microsoft.com/office/powerpoint/2010/main" val="5347991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192E78-2FF3-4D00-B6CC-C53D5344F376}"/>
              </a:ext>
            </a:extLst>
          </p:cNvPr>
          <p:cNvSpPr>
            <a:spLocks noGrp="1"/>
          </p:cNvSpPr>
          <p:nvPr>
            <p:ph type="title"/>
          </p:nvPr>
        </p:nvSpPr>
        <p:spPr>
          <a:xfrm>
            <a:off x="646111" y="275165"/>
            <a:ext cx="9404723" cy="1400530"/>
          </a:xfrm>
        </p:spPr>
        <p:txBody>
          <a:bodyPr/>
          <a:lstStyle/>
          <a:p>
            <a:r>
              <a:rPr lang="en-US" sz="6000" dirty="0"/>
              <a:t>Meiosis</a:t>
            </a:r>
          </a:p>
        </p:txBody>
      </p:sp>
      <p:sp>
        <p:nvSpPr>
          <p:cNvPr id="3" name="Content Placeholder 2">
            <a:extLst>
              <a:ext uri="{FF2B5EF4-FFF2-40B4-BE49-F238E27FC236}">
                <a16:creationId xmlns:a16="http://schemas.microsoft.com/office/drawing/2014/main" id="{29D5CE88-AAC8-407B-A1BC-3E9002479C42}"/>
              </a:ext>
            </a:extLst>
          </p:cNvPr>
          <p:cNvSpPr>
            <a:spLocks noGrp="1"/>
          </p:cNvSpPr>
          <p:nvPr>
            <p:ph idx="1"/>
          </p:nvPr>
        </p:nvSpPr>
        <p:spPr>
          <a:xfrm>
            <a:off x="1104293" y="1910876"/>
            <a:ext cx="8946541" cy="4195481"/>
          </a:xfrm>
        </p:spPr>
        <p:txBody>
          <a:bodyPr>
            <a:noAutofit/>
          </a:bodyPr>
          <a:lstStyle/>
          <a:p>
            <a:r>
              <a:rPr lang="en-US" dirty="0"/>
              <a:t>The process in which a diploid cell gives rise to haploid cells (gamete/sex cells).</a:t>
            </a:r>
          </a:p>
          <a:p>
            <a:pPr lvl="1"/>
            <a:r>
              <a:rPr lang="en-US" sz="2000" dirty="0"/>
              <a:t>In other words, to produce a sex cell (pollen and egg cells) with half the chromosome number of a somatic cell.</a:t>
            </a:r>
          </a:p>
          <a:p>
            <a:pPr lvl="1"/>
            <a:r>
              <a:rPr lang="en-US" sz="2000" b="1" dirty="0">
                <a:solidFill>
                  <a:srgbClr val="FFFF00"/>
                </a:solidFill>
              </a:rPr>
              <a:t>Diploid</a:t>
            </a:r>
            <a:r>
              <a:rPr lang="en-US" sz="2000" dirty="0"/>
              <a:t>: A cell that carries two copies of each chromosome (2N)</a:t>
            </a:r>
          </a:p>
          <a:p>
            <a:pPr lvl="1"/>
            <a:r>
              <a:rPr lang="en-US" sz="2000" b="1" dirty="0">
                <a:solidFill>
                  <a:srgbClr val="FFFF00"/>
                </a:solidFill>
              </a:rPr>
              <a:t>Haploid</a:t>
            </a:r>
            <a:r>
              <a:rPr lang="en-US" sz="2000" dirty="0"/>
              <a:t>: A cell that carries one copy of each chromosome (1N)</a:t>
            </a:r>
          </a:p>
          <a:p>
            <a:r>
              <a:rPr lang="en-US" dirty="0"/>
              <a:t>Start: 1 diploid cell</a:t>
            </a:r>
          </a:p>
          <a:p>
            <a:r>
              <a:rPr lang="en-US" dirty="0"/>
              <a:t>End: 4 haploid daughter cells</a:t>
            </a:r>
          </a:p>
          <a:p>
            <a:r>
              <a:rPr lang="en-US" dirty="0"/>
              <a:t>A sex cell from each parent (1N) fertilizes to create a zygote (2N)</a:t>
            </a:r>
          </a:p>
          <a:p>
            <a:endParaRPr lang="en-US" dirty="0"/>
          </a:p>
        </p:txBody>
      </p:sp>
    </p:spTree>
    <p:extLst>
      <p:ext uri="{BB962C8B-B14F-4D97-AF65-F5344CB8AC3E}">
        <p14:creationId xmlns:p14="http://schemas.microsoft.com/office/powerpoint/2010/main" val="31473286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0CCF58-8736-4906-B28B-13530BED22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34541" y="1139220"/>
            <a:ext cx="9322917" cy="5248997"/>
          </a:xfrm>
          <a:prstGeom prst="rect">
            <a:avLst/>
          </a:prstGeom>
        </p:spPr>
      </p:pic>
      <p:sp>
        <p:nvSpPr>
          <p:cNvPr id="5" name="TextBox 4">
            <a:extLst>
              <a:ext uri="{FF2B5EF4-FFF2-40B4-BE49-F238E27FC236}">
                <a16:creationId xmlns:a16="http://schemas.microsoft.com/office/drawing/2014/main" id="{4CC905EF-CF96-4700-8F03-35CB3D52625F}"/>
              </a:ext>
            </a:extLst>
          </p:cNvPr>
          <p:cNvSpPr txBox="1"/>
          <p:nvPr/>
        </p:nvSpPr>
        <p:spPr>
          <a:xfrm>
            <a:off x="3061982" y="215890"/>
            <a:ext cx="5830348" cy="923330"/>
          </a:xfrm>
          <a:prstGeom prst="rect">
            <a:avLst/>
          </a:prstGeom>
          <a:noFill/>
        </p:spPr>
        <p:txBody>
          <a:bodyPr wrap="square" rtlCol="0">
            <a:spAutoFit/>
          </a:bodyPr>
          <a:lstStyle/>
          <a:p>
            <a:pPr algn="ctr"/>
            <a:r>
              <a:rPr lang="en-US" sz="3600" dirty="0"/>
              <a:t>Meiosis</a:t>
            </a:r>
          </a:p>
          <a:p>
            <a:pPr algn="ctr"/>
            <a:endParaRPr lang="en-US" dirty="0"/>
          </a:p>
        </p:txBody>
      </p:sp>
      <p:sp>
        <p:nvSpPr>
          <p:cNvPr id="2" name="TextBox 1">
            <a:extLst>
              <a:ext uri="{FF2B5EF4-FFF2-40B4-BE49-F238E27FC236}">
                <a16:creationId xmlns:a16="http://schemas.microsoft.com/office/drawing/2014/main" id="{B9183E14-706F-4EA7-8140-8806C5DBB3C9}"/>
              </a:ext>
            </a:extLst>
          </p:cNvPr>
          <p:cNvSpPr txBox="1"/>
          <p:nvPr/>
        </p:nvSpPr>
        <p:spPr>
          <a:xfrm>
            <a:off x="3842158" y="3565321"/>
            <a:ext cx="3573710" cy="1200329"/>
          </a:xfrm>
          <a:prstGeom prst="rect">
            <a:avLst/>
          </a:prstGeom>
          <a:noFill/>
        </p:spPr>
        <p:txBody>
          <a:bodyPr wrap="square" rtlCol="0">
            <a:spAutoFit/>
          </a:bodyPr>
          <a:lstStyle/>
          <a:p>
            <a:pPr algn="ctr"/>
            <a:r>
              <a:rPr lang="en-US" b="1" dirty="0">
                <a:solidFill>
                  <a:schemeClr val="bg1"/>
                </a:solidFill>
              </a:rPr>
              <a:t>The end result of meiosis is 4 haploid sex cells, each with ½ the chromosomes needed for a complete cell.</a:t>
            </a:r>
          </a:p>
        </p:txBody>
      </p:sp>
    </p:spTree>
    <p:extLst>
      <p:ext uri="{BB962C8B-B14F-4D97-AF65-F5344CB8AC3E}">
        <p14:creationId xmlns:p14="http://schemas.microsoft.com/office/powerpoint/2010/main" val="17159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D809AC-B4A7-401E-B081-9AAADEAAA18E}"/>
              </a:ext>
            </a:extLst>
          </p:cNvPr>
          <p:cNvSpPr>
            <a:spLocks noGrp="1"/>
          </p:cNvSpPr>
          <p:nvPr>
            <p:ph type="title"/>
          </p:nvPr>
        </p:nvSpPr>
        <p:spPr>
          <a:xfrm>
            <a:off x="7912100" y="313018"/>
            <a:ext cx="3205534" cy="1400530"/>
          </a:xfrm>
        </p:spPr>
        <p:txBody>
          <a:bodyPr/>
          <a:lstStyle/>
          <a:p>
            <a:r>
              <a:rPr lang="en-US" dirty="0"/>
              <a:t>Meiosis I</a:t>
            </a:r>
          </a:p>
        </p:txBody>
      </p:sp>
      <p:pic>
        <p:nvPicPr>
          <p:cNvPr id="4" name="Picture 3">
            <a:extLst>
              <a:ext uri="{FF2B5EF4-FFF2-40B4-BE49-F238E27FC236}">
                <a16:creationId xmlns:a16="http://schemas.microsoft.com/office/drawing/2014/main" id="{4272B468-AD94-4049-973B-A8FFB0A8F07B}"/>
              </a:ext>
            </a:extLst>
          </p:cNvPr>
          <p:cNvPicPr>
            <a:picLocks noChangeAspect="1"/>
          </p:cNvPicPr>
          <p:nvPr/>
        </p:nvPicPr>
        <p:blipFill>
          <a:blip r:embed="rId2"/>
          <a:stretch>
            <a:fillRect/>
          </a:stretch>
        </p:blipFill>
        <p:spPr>
          <a:xfrm>
            <a:off x="557211" y="490816"/>
            <a:ext cx="5538789" cy="5876368"/>
          </a:xfrm>
          <a:prstGeom prst="rect">
            <a:avLst/>
          </a:prstGeom>
        </p:spPr>
      </p:pic>
      <p:sp>
        <p:nvSpPr>
          <p:cNvPr id="3" name="TextBox 2">
            <a:extLst>
              <a:ext uri="{FF2B5EF4-FFF2-40B4-BE49-F238E27FC236}">
                <a16:creationId xmlns:a16="http://schemas.microsoft.com/office/drawing/2014/main" id="{C6311944-26EA-4D0C-AC79-E9DD29B841BB}"/>
              </a:ext>
            </a:extLst>
          </p:cNvPr>
          <p:cNvSpPr txBox="1"/>
          <p:nvPr/>
        </p:nvSpPr>
        <p:spPr>
          <a:xfrm>
            <a:off x="6820249" y="1235376"/>
            <a:ext cx="4748169" cy="2862322"/>
          </a:xfrm>
          <a:prstGeom prst="rect">
            <a:avLst/>
          </a:prstGeom>
          <a:noFill/>
        </p:spPr>
        <p:txBody>
          <a:bodyPr wrap="square" rtlCol="0">
            <a:spAutoFit/>
          </a:bodyPr>
          <a:lstStyle/>
          <a:p>
            <a:r>
              <a:rPr lang="en-US" dirty="0"/>
              <a:t>Start = 1 Diploid cell</a:t>
            </a:r>
          </a:p>
          <a:p>
            <a:r>
              <a:rPr lang="en-US" dirty="0"/>
              <a:t>End = 2 Haploid cells</a:t>
            </a:r>
          </a:p>
          <a:p>
            <a:endParaRPr lang="en-US" dirty="0"/>
          </a:p>
          <a:p>
            <a:r>
              <a:rPr lang="en-US" dirty="0"/>
              <a:t>Homologous chromosomes separate</a:t>
            </a:r>
          </a:p>
          <a:p>
            <a:endParaRPr lang="en-US" dirty="0"/>
          </a:p>
          <a:p>
            <a:r>
              <a:rPr lang="en-US" dirty="0"/>
              <a:t>Crossing over/recombination: A source of genetic variation where homologous chromosomes swap sections at a specific site/locus prior to separation.</a:t>
            </a:r>
          </a:p>
          <a:p>
            <a:endParaRPr lang="en-US" dirty="0"/>
          </a:p>
        </p:txBody>
      </p:sp>
      <p:pic>
        <p:nvPicPr>
          <p:cNvPr id="1026" name="Picture 2" descr="Chromosomal crossover, genetic recombination during meiosis. Exchanged ...">
            <a:extLst>
              <a:ext uri="{FF2B5EF4-FFF2-40B4-BE49-F238E27FC236}">
                <a16:creationId xmlns:a16="http://schemas.microsoft.com/office/drawing/2014/main" id="{D5D4686C-71BC-4C3A-95B2-B834720378E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5934" y="3980556"/>
            <a:ext cx="3205534" cy="25644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711419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B8B5C-53CB-4B03-BFDF-D5E5560194AC}"/>
              </a:ext>
            </a:extLst>
          </p:cNvPr>
          <p:cNvSpPr>
            <a:spLocks noGrp="1"/>
          </p:cNvSpPr>
          <p:nvPr>
            <p:ph type="title"/>
          </p:nvPr>
        </p:nvSpPr>
        <p:spPr>
          <a:xfrm>
            <a:off x="1001218" y="337308"/>
            <a:ext cx="9404723" cy="1400530"/>
          </a:xfrm>
        </p:spPr>
        <p:txBody>
          <a:bodyPr/>
          <a:lstStyle/>
          <a:p>
            <a:r>
              <a:rPr lang="en-US" sz="4400" dirty="0"/>
              <a:t>Meiosis II</a:t>
            </a:r>
          </a:p>
        </p:txBody>
      </p:sp>
      <p:pic>
        <p:nvPicPr>
          <p:cNvPr id="3" name="Picture 2">
            <a:extLst>
              <a:ext uri="{FF2B5EF4-FFF2-40B4-BE49-F238E27FC236}">
                <a16:creationId xmlns:a16="http://schemas.microsoft.com/office/drawing/2014/main" id="{DC7E93C1-12DD-4514-95AC-90C18AF5B1E4}"/>
              </a:ext>
            </a:extLst>
          </p:cNvPr>
          <p:cNvPicPr>
            <a:picLocks noChangeAspect="1"/>
          </p:cNvPicPr>
          <p:nvPr/>
        </p:nvPicPr>
        <p:blipFill>
          <a:blip r:embed="rId2"/>
          <a:stretch>
            <a:fillRect/>
          </a:stretch>
        </p:blipFill>
        <p:spPr>
          <a:xfrm>
            <a:off x="5397624" y="452718"/>
            <a:ext cx="6148266" cy="5983698"/>
          </a:xfrm>
          <a:prstGeom prst="rect">
            <a:avLst/>
          </a:prstGeom>
        </p:spPr>
      </p:pic>
      <p:sp>
        <p:nvSpPr>
          <p:cNvPr id="4" name="TextBox 3">
            <a:extLst>
              <a:ext uri="{FF2B5EF4-FFF2-40B4-BE49-F238E27FC236}">
                <a16:creationId xmlns:a16="http://schemas.microsoft.com/office/drawing/2014/main" id="{C2306E26-E336-4C19-91AA-428B365E0D05}"/>
              </a:ext>
            </a:extLst>
          </p:cNvPr>
          <p:cNvSpPr txBox="1"/>
          <p:nvPr/>
        </p:nvSpPr>
        <p:spPr>
          <a:xfrm>
            <a:off x="729841" y="1826854"/>
            <a:ext cx="4294919" cy="3785652"/>
          </a:xfrm>
          <a:prstGeom prst="rect">
            <a:avLst/>
          </a:prstGeom>
          <a:noFill/>
        </p:spPr>
        <p:txBody>
          <a:bodyPr wrap="square" rtlCol="0">
            <a:spAutoFit/>
          </a:bodyPr>
          <a:lstStyle/>
          <a:p>
            <a:r>
              <a:rPr lang="en-US" sz="2400" dirty="0"/>
              <a:t>Start = 2 Haploid cells</a:t>
            </a:r>
          </a:p>
          <a:p>
            <a:r>
              <a:rPr lang="en-US" sz="2400" dirty="0"/>
              <a:t>End = 4 Haploid cells</a:t>
            </a:r>
          </a:p>
          <a:p>
            <a:endParaRPr lang="en-US" sz="2400" dirty="0"/>
          </a:p>
          <a:p>
            <a:r>
              <a:rPr lang="en-US" sz="2400" dirty="0"/>
              <a:t>Sister chromatids separate</a:t>
            </a:r>
          </a:p>
          <a:p>
            <a:endParaRPr lang="en-US" sz="2400" dirty="0"/>
          </a:p>
          <a:p>
            <a:r>
              <a:rPr lang="en-US" sz="2400" dirty="0"/>
              <a:t>The 4 haploid cells are genetically unique, each having half the number of chromosomes needed to create a somatic cell.</a:t>
            </a:r>
          </a:p>
        </p:txBody>
      </p:sp>
    </p:spTree>
    <p:extLst>
      <p:ext uri="{BB962C8B-B14F-4D97-AF65-F5344CB8AC3E}">
        <p14:creationId xmlns:p14="http://schemas.microsoft.com/office/powerpoint/2010/main" val="21553735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4C689EE-1A54-41EA-B9F6-60958AA953FA}"/>
              </a:ext>
            </a:extLst>
          </p:cNvPr>
          <p:cNvSpPr>
            <a:spLocks noGrp="1"/>
          </p:cNvSpPr>
          <p:nvPr>
            <p:ph idx="1"/>
          </p:nvPr>
        </p:nvSpPr>
        <p:spPr>
          <a:xfrm>
            <a:off x="0" y="6645066"/>
            <a:ext cx="5994815" cy="298451"/>
          </a:xfrm>
        </p:spPr>
        <p:txBody>
          <a:bodyPr>
            <a:normAutofit fontScale="70000" lnSpcReduction="20000"/>
          </a:bodyPr>
          <a:lstStyle/>
          <a:p>
            <a:pPr marL="0" indent="0">
              <a:buNone/>
            </a:pPr>
            <a:r>
              <a:rPr lang="en-US" sz="1400" dirty="0"/>
              <a:t>Reference: https://cell.actuinde.com/406-plant-cell-diagram-labeled-class-9-labeled/</a:t>
            </a:r>
          </a:p>
        </p:txBody>
      </p:sp>
      <p:pic>
        <p:nvPicPr>
          <p:cNvPr id="1026" name="Picture 2" descr="Plant Cell Diagram Labeled Class 9 Labeled : Functions and Diagram">
            <a:extLst>
              <a:ext uri="{FF2B5EF4-FFF2-40B4-BE49-F238E27FC236}">
                <a16:creationId xmlns:a16="http://schemas.microsoft.com/office/drawing/2014/main" id="{5423EC2A-5885-4867-8EC8-39C8C6E2F63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1050" y="0"/>
            <a:ext cx="633095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B6DB2864-F14F-4910-A613-622EAD6D2820}"/>
              </a:ext>
            </a:extLst>
          </p:cNvPr>
          <p:cNvSpPr txBox="1"/>
          <p:nvPr/>
        </p:nvSpPr>
        <p:spPr>
          <a:xfrm>
            <a:off x="246493" y="271113"/>
            <a:ext cx="5516744" cy="1323439"/>
          </a:xfrm>
          <a:prstGeom prst="rect">
            <a:avLst/>
          </a:prstGeom>
          <a:noFill/>
        </p:spPr>
        <p:txBody>
          <a:bodyPr wrap="square" rtlCol="0">
            <a:spAutoFit/>
          </a:bodyPr>
          <a:lstStyle/>
          <a:p>
            <a:pPr algn="ctr"/>
            <a:r>
              <a:rPr lang="en-US" sz="4000" dirty="0"/>
              <a:t>What is Molecular and Cellular Biology?</a:t>
            </a:r>
          </a:p>
        </p:txBody>
      </p:sp>
      <p:sp>
        <p:nvSpPr>
          <p:cNvPr id="4" name="TextBox 3">
            <a:extLst>
              <a:ext uri="{FF2B5EF4-FFF2-40B4-BE49-F238E27FC236}">
                <a16:creationId xmlns:a16="http://schemas.microsoft.com/office/drawing/2014/main" id="{86BC0430-0D21-4A43-ACA3-5A2FF475EE87}"/>
              </a:ext>
            </a:extLst>
          </p:cNvPr>
          <p:cNvSpPr txBox="1"/>
          <p:nvPr/>
        </p:nvSpPr>
        <p:spPr>
          <a:xfrm>
            <a:off x="553436" y="4601560"/>
            <a:ext cx="4902857" cy="1569660"/>
          </a:xfrm>
          <a:prstGeom prst="rect">
            <a:avLst/>
          </a:prstGeom>
          <a:noFill/>
        </p:spPr>
        <p:txBody>
          <a:bodyPr wrap="square" rtlCol="0">
            <a:spAutoFit/>
          </a:bodyPr>
          <a:lstStyle/>
          <a:p>
            <a:pPr algn="ctr"/>
            <a:r>
              <a:rPr lang="en-US" sz="3200" dirty="0"/>
              <a:t>The study of molecules that constitute or interact with cells. </a:t>
            </a:r>
          </a:p>
        </p:txBody>
      </p:sp>
      <p:sp>
        <p:nvSpPr>
          <p:cNvPr id="5" name="TextBox 4">
            <a:extLst>
              <a:ext uri="{FF2B5EF4-FFF2-40B4-BE49-F238E27FC236}">
                <a16:creationId xmlns:a16="http://schemas.microsoft.com/office/drawing/2014/main" id="{231F4B74-ADB8-4753-8D8C-9EF4096C7FDE}"/>
              </a:ext>
            </a:extLst>
          </p:cNvPr>
          <p:cNvSpPr txBox="1"/>
          <p:nvPr/>
        </p:nvSpPr>
        <p:spPr>
          <a:xfrm>
            <a:off x="391811" y="2256440"/>
            <a:ext cx="5211192" cy="1754326"/>
          </a:xfrm>
          <a:prstGeom prst="rect">
            <a:avLst/>
          </a:prstGeom>
          <a:noFill/>
        </p:spPr>
        <p:txBody>
          <a:bodyPr wrap="square" rtlCol="0">
            <a:spAutoFit/>
          </a:bodyPr>
          <a:lstStyle/>
          <a:p>
            <a:pPr algn="ctr"/>
            <a:r>
              <a:rPr lang="en-US" dirty="0"/>
              <a:t>Molecule = Two or more atoms held together by chemical bonds</a:t>
            </a:r>
          </a:p>
          <a:p>
            <a:pPr algn="ctr"/>
            <a:endParaRPr lang="en-US" dirty="0"/>
          </a:p>
          <a:p>
            <a:pPr algn="ctr"/>
            <a:r>
              <a:rPr lang="en-US" dirty="0"/>
              <a:t>Cell = The basic structural unit of all life</a:t>
            </a:r>
          </a:p>
          <a:p>
            <a:pPr algn="ctr"/>
            <a:endParaRPr lang="en-US" dirty="0"/>
          </a:p>
          <a:p>
            <a:pPr algn="ctr"/>
            <a:r>
              <a:rPr lang="en-US" dirty="0"/>
              <a:t>Biology = The study of life</a:t>
            </a:r>
          </a:p>
        </p:txBody>
      </p:sp>
    </p:spTree>
    <p:extLst>
      <p:ext uri="{BB962C8B-B14F-4D97-AF65-F5344CB8AC3E}">
        <p14:creationId xmlns:p14="http://schemas.microsoft.com/office/powerpoint/2010/main" val="10723610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title="Meiosis">
            <a:hlinkClick r:id="" action="ppaction://media"/>
            <a:extLst>
              <a:ext uri="{FF2B5EF4-FFF2-40B4-BE49-F238E27FC236}">
                <a16:creationId xmlns:a16="http://schemas.microsoft.com/office/drawing/2014/main" id="{5A2AFC01-18A7-49E7-B5EE-2DE22EAADFCB}"/>
              </a:ext>
            </a:extLst>
          </p:cNvPr>
          <p:cNvPicPr>
            <a:picLocks noRot="1" noChangeAspect="1"/>
          </p:cNvPicPr>
          <p:nvPr>
            <a:videoFile r:link="rId1"/>
          </p:nvPr>
        </p:nvPicPr>
        <p:blipFill>
          <a:blip r:embed="rId3"/>
          <a:stretch>
            <a:fillRect/>
          </a:stretch>
        </p:blipFill>
        <p:spPr>
          <a:xfrm>
            <a:off x="543420" y="305674"/>
            <a:ext cx="11105160" cy="6246652"/>
          </a:xfrm>
          <a:prstGeom prst="rect">
            <a:avLst/>
          </a:prstGeom>
        </p:spPr>
      </p:pic>
    </p:spTree>
    <p:extLst>
      <p:ext uri="{BB962C8B-B14F-4D97-AF65-F5344CB8AC3E}">
        <p14:creationId xmlns:p14="http://schemas.microsoft.com/office/powerpoint/2010/main" val="305511797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5E3951-486D-4ADE-ABEE-9797E4459486}"/>
              </a:ext>
            </a:extLst>
          </p:cNvPr>
          <p:cNvSpPr>
            <a:spLocks noGrp="1"/>
          </p:cNvSpPr>
          <p:nvPr>
            <p:ph type="title"/>
          </p:nvPr>
        </p:nvSpPr>
        <p:spPr>
          <a:xfrm>
            <a:off x="645130" y="533594"/>
            <a:ext cx="9404723" cy="1400530"/>
          </a:xfrm>
        </p:spPr>
        <p:txBody>
          <a:bodyPr/>
          <a:lstStyle/>
          <a:p>
            <a:pPr algn="ctr"/>
            <a:r>
              <a:rPr lang="en-US" sz="8000" dirty="0"/>
              <a:t>Questions?</a:t>
            </a:r>
          </a:p>
        </p:txBody>
      </p:sp>
      <p:sp>
        <p:nvSpPr>
          <p:cNvPr id="3" name="Content Placeholder 2">
            <a:extLst>
              <a:ext uri="{FF2B5EF4-FFF2-40B4-BE49-F238E27FC236}">
                <a16:creationId xmlns:a16="http://schemas.microsoft.com/office/drawing/2014/main" id="{2B6112C7-07D9-43C8-A257-C05AD7D67A27}"/>
              </a:ext>
            </a:extLst>
          </p:cNvPr>
          <p:cNvSpPr>
            <a:spLocks noGrp="1"/>
          </p:cNvSpPr>
          <p:nvPr>
            <p:ph idx="1"/>
          </p:nvPr>
        </p:nvSpPr>
        <p:spPr/>
        <p:txBody>
          <a:bodyPr/>
          <a:lstStyle/>
          <a:p>
            <a:pPr marL="0" indent="0">
              <a:buNone/>
            </a:pPr>
            <a:r>
              <a:rPr lang="en-US" sz="3200" dirty="0"/>
              <a:t>References:</a:t>
            </a:r>
          </a:p>
          <a:p>
            <a:pPr marL="0" indent="0">
              <a:buNone/>
            </a:pPr>
            <a:endParaRPr lang="en-US" dirty="0"/>
          </a:p>
          <a:p>
            <a:pPr lvl="1"/>
            <a:r>
              <a:rPr lang="en-US" dirty="0"/>
              <a:t>RGT/CGT Study guide. Rev. 01.17.2017</a:t>
            </a:r>
          </a:p>
          <a:p>
            <a:pPr lvl="1"/>
            <a:r>
              <a:rPr lang="en-US" dirty="0"/>
              <a:t>Plant Biology. 2010. Smith, A., Coupland, G., Dolan, L., </a:t>
            </a:r>
            <a:r>
              <a:rPr lang="en-US" dirty="0" err="1"/>
              <a:t>Harberd</a:t>
            </a:r>
            <a:r>
              <a:rPr lang="en-US" dirty="0"/>
              <a:t>, N., Jones, J., Marin, C., </a:t>
            </a:r>
            <a:r>
              <a:rPr lang="en-US" dirty="0" err="1"/>
              <a:t>Sablowski</a:t>
            </a:r>
            <a:r>
              <a:rPr lang="en-US" dirty="0"/>
              <a:t>, R., Abigail, A.</a:t>
            </a:r>
          </a:p>
          <a:p>
            <a:pPr lvl="1"/>
            <a:r>
              <a:rPr lang="en-US" dirty="0">
                <a:solidFill>
                  <a:srgbClr val="FFFF00"/>
                </a:solidFill>
                <a:hlinkClick r:id="rId2"/>
              </a:rPr>
              <a:t>https://www.genome.gov</a:t>
            </a:r>
            <a:r>
              <a:rPr lang="en-US" dirty="0">
                <a:hlinkClick r:id="rId2"/>
              </a:rPr>
              <a:t>/genetics-glossary</a:t>
            </a:r>
            <a:endParaRPr lang="en-US" dirty="0"/>
          </a:p>
          <a:p>
            <a:pPr lvl="2"/>
            <a:r>
              <a:rPr lang="en-US" dirty="0"/>
              <a:t>Google “NIH Genomics”</a:t>
            </a:r>
          </a:p>
          <a:p>
            <a:pPr lvl="1"/>
            <a:r>
              <a:rPr lang="en-US" dirty="0">
                <a:hlinkClick r:id="rId3"/>
              </a:rPr>
              <a:t>https://clinicalgate.com/introduction-to-genetics/</a:t>
            </a:r>
            <a:endParaRPr lang="en-US" dirty="0"/>
          </a:p>
          <a:p>
            <a:pPr lvl="1"/>
            <a:r>
              <a:rPr lang="en-US" dirty="0"/>
              <a:t>https://microbeonline.com/category/molecular-biology/</a:t>
            </a:r>
          </a:p>
        </p:txBody>
      </p:sp>
    </p:spTree>
    <p:extLst>
      <p:ext uri="{BB962C8B-B14F-4D97-AF65-F5344CB8AC3E}">
        <p14:creationId xmlns:p14="http://schemas.microsoft.com/office/powerpoint/2010/main" val="1804379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4BF44-D696-4721-A529-0166956D0E6B}"/>
              </a:ext>
            </a:extLst>
          </p:cNvPr>
          <p:cNvSpPr>
            <a:spLocks noGrp="1"/>
          </p:cNvSpPr>
          <p:nvPr>
            <p:ph type="title"/>
          </p:nvPr>
        </p:nvSpPr>
        <p:spPr>
          <a:xfrm>
            <a:off x="646111" y="452718"/>
            <a:ext cx="9404723" cy="941076"/>
          </a:xfrm>
        </p:spPr>
        <p:txBody>
          <a:bodyPr/>
          <a:lstStyle/>
          <a:p>
            <a:pPr algn="ctr"/>
            <a:r>
              <a:rPr lang="en-US" dirty="0"/>
              <a:t>An Abbreviated History….</a:t>
            </a:r>
          </a:p>
        </p:txBody>
      </p:sp>
      <p:sp>
        <p:nvSpPr>
          <p:cNvPr id="3" name="Content Placeholder 2">
            <a:extLst>
              <a:ext uri="{FF2B5EF4-FFF2-40B4-BE49-F238E27FC236}">
                <a16:creationId xmlns:a16="http://schemas.microsoft.com/office/drawing/2014/main" id="{19A6E07D-C058-4074-939B-4D8E7B27BDFA}"/>
              </a:ext>
            </a:extLst>
          </p:cNvPr>
          <p:cNvSpPr>
            <a:spLocks noGrp="1"/>
          </p:cNvSpPr>
          <p:nvPr>
            <p:ph idx="1"/>
          </p:nvPr>
        </p:nvSpPr>
        <p:spPr>
          <a:xfrm>
            <a:off x="346230" y="1589103"/>
            <a:ext cx="11514338" cy="5051393"/>
          </a:xfrm>
        </p:spPr>
        <p:txBody>
          <a:bodyPr>
            <a:normAutofit fontScale="92500" lnSpcReduction="10000"/>
          </a:bodyPr>
          <a:lstStyle/>
          <a:p>
            <a:pPr marL="0" indent="0">
              <a:buNone/>
            </a:pPr>
            <a:r>
              <a:rPr lang="en-US" dirty="0"/>
              <a:t>1866 - Gregor Mendel: Concluded that a “heredity molecule” was responsible for passing genetic information through generations by pea plant crossing experiments</a:t>
            </a:r>
          </a:p>
          <a:p>
            <a:pPr marL="0" indent="0">
              <a:buNone/>
            </a:pPr>
            <a:r>
              <a:rPr lang="en-US" dirty="0"/>
              <a:t>1869 – Fredrick </a:t>
            </a:r>
            <a:r>
              <a:rPr lang="en-US" dirty="0" err="1"/>
              <a:t>Meischer</a:t>
            </a:r>
            <a:r>
              <a:rPr lang="en-US" dirty="0"/>
              <a:t>: Ruled out protein as heredity molecule, discovered DNA</a:t>
            </a:r>
          </a:p>
          <a:p>
            <a:pPr marL="0" indent="0">
              <a:buNone/>
            </a:pPr>
            <a:r>
              <a:rPr lang="en-US" dirty="0"/>
              <a:t>1928 – Frederick Griffith: Bacteria capable of transferring heredity molecule</a:t>
            </a:r>
          </a:p>
          <a:p>
            <a:pPr marL="0" indent="0">
              <a:buNone/>
            </a:pPr>
            <a:r>
              <a:rPr lang="en-US" dirty="0"/>
              <a:t>1944 - Avery, McLeod, &amp; McCarthy: Purified heredity molecule, found to be DNA</a:t>
            </a:r>
          </a:p>
          <a:p>
            <a:pPr marL="0" indent="0">
              <a:buNone/>
            </a:pPr>
            <a:r>
              <a:rPr lang="en-US" dirty="0"/>
              <a:t>1950 – Chargaff: Nitrogenous bases occur in specific ratios (A-T, C-G)</a:t>
            </a:r>
          </a:p>
          <a:p>
            <a:pPr marL="0" indent="0">
              <a:buNone/>
            </a:pPr>
            <a:r>
              <a:rPr lang="en-US" dirty="0"/>
              <a:t>1952 – Rosalind Franklin &amp; Maurice Wilkins: Suggested DNA molecule was a helix, determined dimensions of the molecule</a:t>
            </a:r>
          </a:p>
          <a:p>
            <a:pPr marL="0" indent="0">
              <a:buNone/>
            </a:pPr>
            <a:r>
              <a:rPr lang="en-US" dirty="0"/>
              <a:t>1952 – Watson &amp; Crick: The current model of DNA</a:t>
            </a:r>
          </a:p>
          <a:p>
            <a:pPr marL="0" indent="0">
              <a:buNone/>
            </a:pPr>
            <a:r>
              <a:rPr lang="en-US" dirty="0"/>
              <a:t>1961 – Brenner, Jacob &amp; Meselson: Discovery of mRNA</a:t>
            </a:r>
          </a:p>
          <a:p>
            <a:pPr marL="0" indent="0">
              <a:buNone/>
            </a:pPr>
            <a:r>
              <a:rPr lang="en-US" dirty="0"/>
              <a:t>1977 – Sanger &amp; Gilbert: Rapid DNA Sequencing</a:t>
            </a:r>
          </a:p>
          <a:p>
            <a:pPr marL="0" indent="0">
              <a:buNone/>
            </a:pPr>
            <a:r>
              <a:rPr lang="en-US" dirty="0"/>
              <a:t>1983 – Kary Mullis develops PCR</a:t>
            </a:r>
          </a:p>
          <a:p>
            <a:pPr marL="0" indent="0">
              <a:buNone/>
            </a:pPr>
            <a:r>
              <a:rPr lang="en-US" dirty="0"/>
              <a:t>1990-2003 – Human Genome Project: The first completed sequence of a human genome</a:t>
            </a:r>
          </a:p>
          <a:p>
            <a:pPr marL="0" indent="0">
              <a:buNone/>
            </a:pPr>
            <a:endParaRPr lang="en-US" dirty="0"/>
          </a:p>
          <a:p>
            <a:pPr marL="0" indent="0">
              <a:buNone/>
            </a:pPr>
            <a:endParaRPr lang="en-US" dirty="0"/>
          </a:p>
          <a:p>
            <a:endParaRPr lang="en-US" dirty="0"/>
          </a:p>
        </p:txBody>
      </p:sp>
    </p:spTree>
    <p:extLst>
      <p:ext uri="{BB962C8B-B14F-4D97-AF65-F5344CB8AC3E}">
        <p14:creationId xmlns:p14="http://schemas.microsoft.com/office/powerpoint/2010/main" val="15815137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2C10AE9-5298-4F3F-B2A7-0AD3A8B452F9}"/>
              </a:ext>
            </a:extLst>
          </p:cNvPr>
          <p:cNvPicPr>
            <a:picLocks noChangeAspect="1"/>
          </p:cNvPicPr>
          <p:nvPr/>
        </p:nvPicPr>
        <p:blipFill>
          <a:blip r:embed="rId3"/>
          <a:stretch>
            <a:fillRect/>
          </a:stretch>
        </p:blipFill>
        <p:spPr>
          <a:xfrm>
            <a:off x="0" y="0"/>
            <a:ext cx="8618729" cy="6858000"/>
          </a:xfrm>
          <a:prstGeom prst="rect">
            <a:avLst/>
          </a:prstGeom>
        </p:spPr>
      </p:pic>
      <p:sp>
        <p:nvSpPr>
          <p:cNvPr id="2" name="TextBox 1">
            <a:extLst>
              <a:ext uri="{FF2B5EF4-FFF2-40B4-BE49-F238E27FC236}">
                <a16:creationId xmlns:a16="http://schemas.microsoft.com/office/drawing/2014/main" id="{46D3DBB2-7769-4555-8AFE-671F8AA3ABA3}"/>
              </a:ext>
            </a:extLst>
          </p:cNvPr>
          <p:cNvSpPr txBox="1"/>
          <p:nvPr/>
        </p:nvSpPr>
        <p:spPr>
          <a:xfrm>
            <a:off x="8718767" y="1290357"/>
            <a:ext cx="3177310" cy="5632311"/>
          </a:xfrm>
          <a:prstGeom prst="rect">
            <a:avLst/>
          </a:prstGeom>
          <a:noFill/>
        </p:spPr>
        <p:txBody>
          <a:bodyPr wrap="square" rtlCol="0">
            <a:spAutoFit/>
          </a:bodyPr>
          <a:lstStyle/>
          <a:p>
            <a:pPr algn="ctr"/>
            <a:r>
              <a:rPr lang="en-US" sz="2400" dirty="0"/>
              <a:t>Heritable genetic information is stored as DNA</a:t>
            </a:r>
          </a:p>
          <a:p>
            <a:pPr algn="ctr"/>
            <a:endParaRPr lang="en-US" sz="2400" dirty="0"/>
          </a:p>
          <a:p>
            <a:pPr algn="ctr"/>
            <a:r>
              <a:rPr lang="en-US" sz="2400" dirty="0"/>
              <a:t>Express DNA (</a:t>
            </a:r>
            <a:r>
              <a:rPr lang="en-US" sz="2400" b="1" dirty="0">
                <a:solidFill>
                  <a:srgbClr val="FFFF00"/>
                </a:solidFill>
              </a:rPr>
              <a:t>genotype</a:t>
            </a:r>
            <a:r>
              <a:rPr lang="en-US" sz="2400" dirty="0"/>
              <a:t>) in the form of an observable trait (</a:t>
            </a:r>
            <a:r>
              <a:rPr lang="en-US" sz="2400" b="1" dirty="0">
                <a:solidFill>
                  <a:srgbClr val="FFFF00"/>
                </a:solidFill>
              </a:rPr>
              <a:t>phenotype</a:t>
            </a:r>
            <a:r>
              <a:rPr lang="en-US" sz="2400" dirty="0"/>
              <a:t>)</a:t>
            </a:r>
          </a:p>
          <a:p>
            <a:pPr algn="ctr"/>
            <a:endParaRPr lang="en-US" sz="2400" dirty="0"/>
          </a:p>
          <a:p>
            <a:pPr algn="ctr"/>
            <a:r>
              <a:rPr lang="en-US" sz="2400" dirty="0"/>
              <a:t>Store complex information that can be replicated reliably</a:t>
            </a:r>
          </a:p>
          <a:p>
            <a:pPr algn="ctr"/>
            <a:endParaRPr lang="en-US" sz="2400" dirty="0"/>
          </a:p>
        </p:txBody>
      </p:sp>
    </p:spTree>
    <p:extLst>
      <p:ext uri="{BB962C8B-B14F-4D97-AF65-F5344CB8AC3E}">
        <p14:creationId xmlns:p14="http://schemas.microsoft.com/office/powerpoint/2010/main" val="42805931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1E7911-B524-42A9-AA8D-C73DAB6FE639}"/>
              </a:ext>
            </a:extLst>
          </p:cNvPr>
          <p:cNvSpPr>
            <a:spLocks noGrp="1"/>
          </p:cNvSpPr>
          <p:nvPr>
            <p:ph type="title"/>
          </p:nvPr>
        </p:nvSpPr>
        <p:spPr>
          <a:xfrm>
            <a:off x="646111" y="452718"/>
            <a:ext cx="9404723" cy="766478"/>
          </a:xfrm>
        </p:spPr>
        <p:txBody>
          <a:bodyPr>
            <a:normAutofit/>
          </a:bodyPr>
          <a:lstStyle/>
          <a:p>
            <a:r>
              <a:rPr lang="en-US" dirty="0"/>
              <a:t>Molecules within the Cell</a:t>
            </a:r>
          </a:p>
        </p:txBody>
      </p:sp>
      <p:sp>
        <p:nvSpPr>
          <p:cNvPr id="3" name="Content Placeholder 2">
            <a:extLst>
              <a:ext uri="{FF2B5EF4-FFF2-40B4-BE49-F238E27FC236}">
                <a16:creationId xmlns:a16="http://schemas.microsoft.com/office/drawing/2014/main" id="{69894777-F85D-40AC-ACE4-1E9F67FB14A0}"/>
              </a:ext>
            </a:extLst>
          </p:cNvPr>
          <p:cNvSpPr>
            <a:spLocks noGrp="1"/>
          </p:cNvSpPr>
          <p:nvPr>
            <p:ph idx="1"/>
          </p:nvPr>
        </p:nvSpPr>
        <p:spPr>
          <a:xfrm>
            <a:off x="1103313" y="1498600"/>
            <a:ext cx="8282231" cy="5153867"/>
          </a:xfrm>
        </p:spPr>
        <p:txBody>
          <a:bodyPr>
            <a:normAutofit fontScale="70000" lnSpcReduction="20000"/>
          </a:bodyPr>
          <a:lstStyle/>
          <a:p>
            <a:r>
              <a:rPr lang="en-US" sz="2300" b="1" dirty="0">
                <a:solidFill>
                  <a:srgbClr val="FFFF00"/>
                </a:solidFill>
              </a:rPr>
              <a:t>DNA</a:t>
            </a:r>
            <a:r>
              <a:rPr lang="en-US" sz="2300" dirty="0"/>
              <a:t>: Deoxyribonucleic acid, storage of heritable genetic information.</a:t>
            </a:r>
          </a:p>
          <a:p>
            <a:pPr marL="0" indent="0">
              <a:buNone/>
            </a:pPr>
            <a:endParaRPr lang="en-US" sz="2300" dirty="0"/>
          </a:p>
          <a:p>
            <a:r>
              <a:rPr lang="en-US" sz="2300" b="1" dirty="0">
                <a:solidFill>
                  <a:srgbClr val="FFFF00"/>
                </a:solidFill>
              </a:rPr>
              <a:t>RNA</a:t>
            </a:r>
            <a:r>
              <a:rPr lang="en-US" sz="2300" dirty="0"/>
              <a:t>: Ribonucleic acid</a:t>
            </a:r>
          </a:p>
          <a:p>
            <a:pPr lvl="1"/>
            <a:r>
              <a:rPr lang="en-US" sz="2300" b="1" dirty="0">
                <a:solidFill>
                  <a:srgbClr val="FFFF00"/>
                </a:solidFill>
              </a:rPr>
              <a:t>Messenger (mRNA): </a:t>
            </a:r>
            <a:r>
              <a:rPr lang="en-US" sz="2300" dirty="0"/>
              <a:t>RNA produced as the result of transcription.</a:t>
            </a:r>
          </a:p>
          <a:p>
            <a:pPr marL="457200" lvl="1" indent="0">
              <a:buNone/>
            </a:pPr>
            <a:endParaRPr lang="en-US" sz="2300" dirty="0"/>
          </a:p>
          <a:p>
            <a:pPr lvl="1"/>
            <a:r>
              <a:rPr lang="en-US" sz="2300" b="1" dirty="0">
                <a:solidFill>
                  <a:srgbClr val="FFFF00"/>
                </a:solidFill>
              </a:rPr>
              <a:t>Transfer (tRNA):</a:t>
            </a:r>
            <a:r>
              <a:rPr lang="en-US" sz="2300" dirty="0"/>
              <a:t> RNA that carries amino acids to ribosomes for translation</a:t>
            </a:r>
          </a:p>
          <a:p>
            <a:pPr marL="457200" lvl="1" indent="0">
              <a:buNone/>
            </a:pPr>
            <a:endParaRPr lang="en-US" sz="2300" dirty="0"/>
          </a:p>
          <a:p>
            <a:pPr lvl="1"/>
            <a:r>
              <a:rPr lang="en-US" sz="2300" b="1" dirty="0">
                <a:solidFill>
                  <a:srgbClr val="FFFF00"/>
                </a:solidFill>
              </a:rPr>
              <a:t>Ribosomal (rRNA): </a:t>
            </a:r>
            <a:r>
              <a:rPr lang="en-US" sz="2300" dirty="0"/>
              <a:t>A ribosome is a molecule where translation occurs, the site of protein synthesis. </a:t>
            </a:r>
          </a:p>
          <a:p>
            <a:pPr marL="457200" lvl="1" indent="0">
              <a:buNone/>
            </a:pPr>
            <a:endParaRPr lang="en-US" sz="2300" dirty="0"/>
          </a:p>
          <a:p>
            <a:r>
              <a:rPr lang="en-US" sz="2300" b="1" dirty="0">
                <a:solidFill>
                  <a:srgbClr val="FFFF00"/>
                </a:solidFill>
              </a:rPr>
              <a:t>Proteins: </a:t>
            </a:r>
            <a:r>
              <a:rPr lang="en-US" sz="2300" dirty="0"/>
              <a:t>Any class of high-molecular weight polymer compounds composed of amino acids joined by peptide linkages. </a:t>
            </a:r>
            <a:endParaRPr lang="en-US" sz="2300" b="1" dirty="0">
              <a:solidFill>
                <a:srgbClr val="FFFF00"/>
              </a:solidFill>
            </a:endParaRPr>
          </a:p>
          <a:p>
            <a:pPr lvl="1"/>
            <a:r>
              <a:rPr lang="en-US" sz="2300" b="1" dirty="0">
                <a:solidFill>
                  <a:srgbClr val="FFFF00"/>
                </a:solidFill>
              </a:rPr>
              <a:t>Enzymes:</a:t>
            </a:r>
            <a:r>
              <a:rPr lang="en-US" sz="2300" dirty="0"/>
              <a:t> Proteins that catalyze biochemical reactions in living organisms.</a:t>
            </a:r>
          </a:p>
          <a:p>
            <a:pPr lvl="1"/>
            <a:r>
              <a:rPr lang="en-US" sz="2300" b="1" dirty="0">
                <a:solidFill>
                  <a:srgbClr val="FFFF00"/>
                </a:solidFill>
              </a:rPr>
              <a:t>Structural:</a:t>
            </a:r>
            <a:r>
              <a:rPr lang="en-US" sz="2300" dirty="0"/>
              <a:t> Proteins involved in the shape, support, and organization of cell components. </a:t>
            </a:r>
          </a:p>
          <a:p>
            <a:pPr marL="0" indent="0">
              <a:buNone/>
            </a:pPr>
            <a:endParaRPr lang="en-US" dirty="0"/>
          </a:p>
          <a:p>
            <a:endParaRPr lang="en-US" dirty="0"/>
          </a:p>
          <a:p>
            <a:endParaRPr lang="en-US" dirty="0"/>
          </a:p>
        </p:txBody>
      </p:sp>
      <p:grpSp>
        <p:nvGrpSpPr>
          <p:cNvPr id="4" name="Group 3">
            <a:extLst>
              <a:ext uri="{FF2B5EF4-FFF2-40B4-BE49-F238E27FC236}">
                <a16:creationId xmlns:a16="http://schemas.microsoft.com/office/drawing/2014/main" id="{749DBD31-030B-42F4-89E7-B5DC0F9C17A0}"/>
              </a:ext>
            </a:extLst>
          </p:cNvPr>
          <p:cNvGrpSpPr/>
          <p:nvPr/>
        </p:nvGrpSpPr>
        <p:grpSpPr>
          <a:xfrm>
            <a:off x="1103312" y="1385248"/>
            <a:ext cx="10768623" cy="1357952"/>
            <a:chOff x="1103312" y="1385248"/>
            <a:chExt cx="10768623" cy="1357952"/>
          </a:xfrm>
        </p:grpSpPr>
        <p:cxnSp>
          <p:nvCxnSpPr>
            <p:cNvPr id="5" name="Straight Connector 4">
              <a:extLst>
                <a:ext uri="{FF2B5EF4-FFF2-40B4-BE49-F238E27FC236}">
                  <a16:creationId xmlns:a16="http://schemas.microsoft.com/office/drawing/2014/main" id="{C16BA93A-4CD1-4363-B144-6A71FD90A24E}"/>
                </a:ext>
              </a:extLst>
            </p:cNvPr>
            <p:cNvCxnSpPr>
              <a:cxnSpLocks/>
            </p:cNvCxnSpPr>
            <p:nvPr/>
          </p:nvCxnSpPr>
          <p:spPr>
            <a:xfrm>
              <a:off x="1103312" y="1409700"/>
              <a:ext cx="7812088"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13FAEFA-29F2-4058-8101-81C5CA2E35DA}"/>
                </a:ext>
              </a:extLst>
            </p:cNvPr>
            <p:cNvCxnSpPr>
              <a:cxnSpLocks/>
            </p:cNvCxnSpPr>
            <p:nvPr/>
          </p:nvCxnSpPr>
          <p:spPr>
            <a:xfrm>
              <a:off x="1128712" y="2743200"/>
              <a:ext cx="7799388"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D7EBE9D-7BC3-4E2B-AAF0-351703F610C9}"/>
                </a:ext>
              </a:extLst>
            </p:cNvPr>
            <p:cNvCxnSpPr>
              <a:cxnSpLocks/>
            </p:cNvCxnSpPr>
            <p:nvPr/>
          </p:nvCxnSpPr>
          <p:spPr>
            <a:xfrm>
              <a:off x="8915400" y="1409700"/>
              <a:ext cx="0" cy="133350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0ED5A94-4D70-4108-9E23-1143F297766D}"/>
                </a:ext>
              </a:extLst>
            </p:cNvPr>
            <p:cNvCxnSpPr>
              <a:cxnSpLocks/>
            </p:cNvCxnSpPr>
            <p:nvPr/>
          </p:nvCxnSpPr>
          <p:spPr>
            <a:xfrm>
              <a:off x="8928100" y="1767280"/>
              <a:ext cx="2943835" cy="0"/>
            </a:xfrm>
            <a:prstGeom prst="line">
              <a:avLst/>
            </a:prstGeom>
            <a:ln w="28575">
              <a:solidFill>
                <a:schemeClr val="accent2">
                  <a:lumMod val="40000"/>
                  <a:lumOff val="60000"/>
                </a:schemeClr>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4F0CFC3E-C722-405C-BCAD-EE45F988E68C}"/>
                </a:ext>
              </a:extLst>
            </p:cNvPr>
            <p:cNvSpPr txBox="1"/>
            <p:nvPr/>
          </p:nvSpPr>
          <p:spPr>
            <a:xfrm>
              <a:off x="9832792" y="1385248"/>
              <a:ext cx="1134452" cy="369332"/>
            </a:xfrm>
            <a:prstGeom prst="rect">
              <a:avLst/>
            </a:prstGeom>
            <a:noFill/>
          </p:spPr>
          <p:txBody>
            <a:bodyPr wrap="square" rtlCol="0">
              <a:spAutoFit/>
            </a:bodyPr>
            <a:lstStyle/>
            <a:p>
              <a:r>
                <a:rPr lang="en-US" dirty="0">
                  <a:solidFill>
                    <a:schemeClr val="accent3">
                      <a:lumMod val="40000"/>
                      <a:lumOff val="60000"/>
                    </a:schemeClr>
                  </a:solidFill>
                </a:rPr>
                <a:t>Nucleus</a:t>
              </a:r>
            </a:p>
          </p:txBody>
        </p:sp>
      </p:grpSp>
      <p:grpSp>
        <p:nvGrpSpPr>
          <p:cNvPr id="7" name="Group 6">
            <a:extLst>
              <a:ext uri="{FF2B5EF4-FFF2-40B4-BE49-F238E27FC236}">
                <a16:creationId xmlns:a16="http://schemas.microsoft.com/office/drawing/2014/main" id="{AD084772-5AB2-4805-8077-A49F53C632BD}"/>
              </a:ext>
            </a:extLst>
          </p:cNvPr>
          <p:cNvGrpSpPr/>
          <p:nvPr/>
        </p:nvGrpSpPr>
        <p:grpSpPr>
          <a:xfrm>
            <a:off x="1103312" y="1954847"/>
            <a:ext cx="10939280" cy="4433253"/>
            <a:chOff x="1103312" y="1954847"/>
            <a:chExt cx="10939280" cy="4433253"/>
          </a:xfrm>
        </p:grpSpPr>
        <p:cxnSp>
          <p:nvCxnSpPr>
            <p:cNvPr id="23" name="Straight Connector 22">
              <a:extLst>
                <a:ext uri="{FF2B5EF4-FFF2-40B4-BE49-F238E27FC236}">
                  <a16:creationId xmlns:a16="http://schemas.microsoft.com/office/drawing/2014/main" id="{8134A70A-B035-407B-A396-8122708C1A71}"/>
                </a:ext>
              </a:extLst>
            </p:cNvPr>
            <p:cNvCxnSpPr>
              <a:cxnSpLocks/>
            </p:cNvCxnSpPr>
            <p:nvPr/>
          </p:nvCxnSpPr>
          <p:spPr>
            <a:xfrm>
              <a:off x="1103312" y="6388100"/>
              <a:ext cx="8372964"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5" name="Straight Connector 24">
              <a:extLst>
                <a:ext uri="{FF2B5EF4-FFF2-40B4-BE49-F238E27FC236}">
                  <a16:creationId xmlns:a16="http://schemas.microsoft.com/office/drawing/2014/main" id="{B00E454E-2796-4005-AEB7-F8E511B46D92}"/>
                </a:ext>
              </a:extLst>
            </p:cNvPr>
            <p:cNvCxnSpPr>
              <a:cxnSpLocks/>
            </p:cNvCxnSpPr>
            <p:nvPr/>
          </p:nvCxnSpPr>
          <p:spPr>
            <a:xfrm>
              <a:off x="1116012" y="1954847"/>
              <a:ext cx="8405629" cy="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26" name="Straight Connector 25">
              <a:extLst>
                <a:ext uri="{FF2B5EF4-FFF2-40B4-BE49-F238E27FC236}">
                  <a16:creationId xmlns:a16="http://schemas.microsoft.com/office/drawing/2014/main" id="{3D6619F3-159B-45A6-A85C-F352D678F973}"/>
                </a:ext>
              </a:extLst>
            </p:cNvPr>
            <p:cNvCxnSpPr>
              <a:cxnSpLocks/>
            </p:cNvCxnSpPr>
            <p:nvPr/>
          </p:nvCxnSpPr>
          <p:spPr>
            <a:xfrm flipV="1">
              <a:off x="9476276" y="1962150"/>
              <a:ext cx="45365" cy="4425950"/>
            </a:xfrm>
            <a:prstGeom prst="line">
              <a:avLst/>
            </a:prstGeom>
            <a:ln/>
          </p:spPr>
          <p:style>
            <a:lnRef idx="3">
              <a:schemeClr val="accent2"/>
            </a:lnRef>
            <a:fillRef idx="0">
              <a:schemeClr val="accent2"/>
            </a:fillRef>
            <a:effectRef idx="2">
              <a:schemeClr val="accent2"/>
            </a:effectRef>
            <a:fontRef idx="minor">
              <a:schemeClr val="tx1"/>
            </a:fontRef>
          </p:style>
        </p:cxnSp>
        <p:cxnSp>
          <p:nvCxnSpPr>
            <p:cNvPr id="30" name="Straight Connector 29">
              <a:extLst>
                <a:ext uri="{FF2B5EF4-FFF2-40B4-BE49-F238E27FC236}">
                  <a16:creationId xmlns:a16="http://schemas.microsoft.com/office/drawing/2014/main" id="{A64884A8-E29F-417C-9732-7FA7899533CF}"/>
                </a:ext>
              </a:extLst>
            </p:cNvPr>
            <p:cNvCxnSpPr>
              <a:cxnSpLocks/>
            </p:cNvCxnSpPr>
            <p:nvPr/>
          </p:nvCxnSpPr>
          <p:spPr>
            <a:xfrm>
              <a:off x="9498958" y="4895850"/>
              <a:ext cx="2543634" cy="0"/>
            </a:xfrm>
            <a:prstGeom prst="line">
              <a:avLst/>
            </a:prstGeom>
            <a:ln/>
          </p:spPr>
          <p:style>
            <a:lnRef idx="3">
              <a:schemeClr val="accent2"/>
            </a:lnRef>
            <a:fillRef idx="0">
              <a:schemeClr val="accent2"/>
            </a:fillRef>
            <a:effectRef idx="2">
              <a:schemeClr val="accent2"/>
            </a:effectRef>
            <a:fontRef idx="minor">
              <a:schemeClr val="tx1"/>
            </a:fontRef>
          </p:style>
        </p:cxnSp>
        <p:sp>
          <p:nvSpPr>
            <p:cNvPr id="32" name="TextBox 31">
              <a:extLst>
                <a:ext uri="{FF2B5EF4-FFF2-40B4-BE49-F238E27FC236}">
                  <a16:creationId xmlns:a16="http://schemas.microsoft.com/office/drawing/2014/main" id="{0C58ED1D-4FC9-42EE-B9E0-B2FC3FE0F0DB}"/>
                </a:ext>
              </a:extLst>
            </p:cNvPr>
            <p:cNvSpPr txBox="1"/>
            <p:nvPr/>
          </p:nvSpPr>
          <p:spPr>
            <a:xfrm>
              <a:off x="9832792" y="4413255"/>
              <a:ext cx="1442244" cy="368298"/>
            </a:xfrm>
            <a:prstGeom prst="rect">
              <a:avLst/>
            </a:prstGeom>
            <a:noFill/>
          </p:spPr>
          <p:txBody>
            <a:bodyPr wrap="square" rtlCol="0">
              <a:spAutoFit/>
            </a:bodyPr>
            <a:lstStyle/>
            <a:p>
              <a:r>
                <a:rPr lang="en-US" dirty="0"/>
                <a:t>Cytoplasm</a:t>
              </a:r>
            </a:p>
          </p:txBody>
        </p:sp>
      </p:grpSp>
    </p:spTree>
    <p:extLst>
      <p:ext uri="{BB962C8B-B14F-4D97-AF65-F5344CB8AC3E}">
        <p14:creationId xmlns:p14="http://schemas.microsoft.com/office/powerpoint/2010/main" val="1869709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1+#ppt_w/2"/>
                                          </p:val>
                                        </p:tav>
                                        <p:tav tm="100000">
                                          <p:val>
                                            <p:strVal val="#ppt_x"/>
                                          </p:val>
                                        </p:tav>
                                      </p:tavLst>
                                    </p:anim>
                                    <p:anim calcmode="lin" valueType="num">
                                      <p:cBhvr additive="base">
                                        <p:cTn id="14"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970C91-9087-4685-A300-F2225DA73444}"/>
              </a:ext>
            </a:extLst>
          </p:cNvPr>
          <p:cNvSpPr>
            <a:spLocks noGrp="1"/>
          </p:cNvSpPr>
          <p:nvPr>
            <p:ph type="title"/>
          </p:nvPr>
        </p:nvSpPr>
        <p:spPr>
          <a:xfrm>
            <a:off x="341468" y="84643"/>
            <a:ext cx="11260506" cy="1400530"/>
          </a:xfrm>
        </p:spPr>
        <p:txBody>
          <a:bodyPr/>
          <a:lstStyle/>
          <a:p>
            <a:r>
              <a:rPr lang="en-US" sz="3600" dirty="0"/>
              <a:t>Structural Organization of DNA</a:t>
            </a:r>
          </a:p>
        </p:txBody>
      </p:sp>
      <p:pic>
        <p:nvPicPr>
          <p:cNvPr id="4" name="Picture 3">
            <a:extLst>
              <a:ext uri="{FF2B5EF4-FFF2-40B4-BE49-F238E27FC236}">
                <a16:creationId xmlns:a16="http://schemas.microsoft.com/office/drawing/2014/main" id="{A672AF5F-CBD5-45C2-8D57-8210345B0DF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7578" y="841220"/>
            <a:ext cx="6856286" cy="5616670"/>
          </a:xfrm>
          <a:prstGeom prst="rect">
            <a:avLst/>
          </a:prstGeom>
        </p:spPr>
      </p:pic>
      <p:sp>
        <p:nvSpPr>
          <p:cNvPr id="6" name="TextBox 5">
            <a:extLst>
              <a:ext uri="{FF2B5EF4-FFF2-40B4-BE49-F238E27FC236}">
                <a16:creationId xmlns:a16="http://schemas.microsoft.com/office/drawing/2014/main" id="{19AF61D9-3F21-4CC8-88BF-8003F4158548}"/>
              </a:ext>
            </a:extLst>
          </p:cNvPr>
          <p:cNvSpPr txBox="1"/>
          <p:nvPr/>
        </p:nvSpPr>
        <p:spPr>
          <a:xfrm>
            <a:off x="1367405" y="6457890"/>
            <a:ext cx="3875714" cy="400110"/>
          </a:xfrm>
          <a:prstGeom prst="rect">
            <a:avLst/>
          </a:prstGeom>
          <a:noFill/>
        </p:spPr>
        <p:txBody>
          <a:bodyPr wrap="square" rtlCol="0">
            <a:spAutoFit/>
          </a:bodyPr>
          <a:lstStyle/>
          <a:p>
            <a:r>
              <a:rPr lang="en-US" sz="1000" dirty="0">
                <a:hlinkClick r:id="rId4"/>
              </a:rPr>
              <a:t>Biotechnology - Basics of Cell, Nucleus, Chromosomes, DNA, RNA, Genes, Codons, Amino acids, etc. - </a:t>
            </a:r>
            <a:r>
              <a:rPr lang="en-US" sz="1000" dirty="0" err="1">
                <a:hlinkClick r:id="rId4"/>
              </a:rPr>
              <a:t>Civilsdaily</a:t>
            </a:r>
            <a:endParaRPr lang="en-US" sz="1000" dirty="0"/>
          </a:p>
        </p:txBody>
      </p:sp>
      <p:sp>
        <p:nvSpPr>
          <p:cNvPr id="7" name="TextBox 6">
            <a:extLst>
              <a:ext uri="{FF2B5EF4-FFF2-40B4-BE49-F238E27FC236}">
                <a16:creationId xmlns:a16="http://schemas.microsoft.com/office/drawing/2014/main" id="{0E9651E6-AE16-45F7-B58B-6F9EFF94D04F}"/>
              </a:ext>
            </a:extLst>
          </p:cNvPr>
          <p:cNvSpPr txBox="1"/>
          <p:nvPr/>
        </p:nvSpPr>
        <p:spPr>
          <a:xfrm>
            <a:off x="7577306" y="552453"/>
            <a:ext cx="4404220" cy="6463308"/>
          </a:xfrm>
          <a:prstGeom prst="rect">
            <a:avLst/>
          </a:prstGeom>
          <a:noFill/>
        </p:spPr>
        <p:txBody>
          <a:bodyPr wrap="square" rtlCol="0">
            <a:spAutoFit/>
          </a:bodyPr>
          <a:lstStyle/>
          <a:p>
            <a:endParaRPr lang="en-US" dirty="0"/>
          </a:p>
          <a:p>
            <a:r>
              <a:rPr lang="en-US" b="1" dirty="0">
                <a:solidFill>
                  <a:srgbClr val="FFFF00"/>
                </a:solidFill>
              </a:rPr>
              <a:t>Nucleus: </a:t>
            </a:r>
            <a:r>
              <a:rPr lang="en-US" dirty="0"/>
              <a:t>A membrane bound organelle that contains a cell’s DNA.</a:t>
            </a:r>
            <a:endParaRPr lang="en-US" dirty="0">
              <a:solidFill>
                <a:srgbClr val="FFFF00"/>
              </a:solidFill>
            </a:endParaRPr>
          </a:p>
          <a:p>
            <a:endParaRPr lang="en-US" b="1" dirty="0">
              <a:solidFill>
                <a:srgbClr val="FFFF00"/>
              </a:solidFill>
            </a:endParaRPr>
          </a:p>
          <a:p>
            <a:r>
              <a:rPr lang="en-US" b="1" dirty="0">
                <a:solidFill>
                  <a:srgbClr val="FFFF00"/>
                </a:solidFill>
              </a:rPr>
              <a:t>Chromosome:</a:t>
            </a:r>
            <a:r>
              <a:rPr lang="en-US" dirty="0"/>
              <a:t> Discrete unit of the genome carrying many genes, consisting of histone proteins and DNA. Found in the nucleus of every plant and animal cell.</a:t>
            </a:r>
          </a:p>
          <a:p>
            <a:endParaRPr lang="en-US" dirty="0"/>
          </a:p>
          <a:p>
            <a:r>
              <a:rPr lang="en-US" b="1" dirty="0">
                <a:solidFill>
                  <a:srgbClr val="FFFF00"/>
                </a:solidFill>
              </a:rPr>
              <a:t>Gene: </a:t>
            </a:r>
            <a:r>
              <a:rPr lang="en-US" dirty="0"/>
              <a:t>The basic unit of inheritance whose sequence of nucleotides codes for specific proteins.</a:t>
            </a:r>
          </a:p>
          <a:p>
            <a:endParaRPr lang="en-US" dirty="0"/>
          </a:p>
          <a:p>
            <a:r>
              <a:rPr lang="en-US" b="1" dirty="0">
                <a:solidFill>
                  <a:srgbClr val="FFFF00"/>
                </a:solidFill>
              </a:rPr>
              <a:t>Double Helix: </a:t>
            </a:r>
            <a:r>
              <a:rPr lang="en-US" dirty="0"/>
              <a:t>Spiral, staircase-like structure with a repeating pattern. </a:t>
            </a:r>
          </a:p>
          <a:p>
            <a:endParaRPr lang="en-US" dirty="0"/>
          </a:p>
          <a:p>
            <a:r>
              <a:rPr lang="en-US" b="1" dirty="0">
                <a:solidFill>
                  <a:srgbClr val="FFFF00"/>
                </a:solidFill>
              </a:rPr>
              <a:t>Nucleotide: </a:t>
            </a:r>
            <a:r>
              <a:rPr lang="en-US" dirty="0"/>
              <a:t>Organic molecules consisting of a nitrogenous base, a pentose sugar, and a phosphate group.</a:t>
            </a:r>
          </a:p>
          <a:p>
            <a:endParaRPr lang="en-US" dirty="0"/>
          </a:p>
          <a:p>
            <a:endParaRPr lang="en-US" dirty="0"/>
          </a:p>
        </p:txBody>
      </p:sp>
    </p:spTree>
    <p:extLst>
      <p:ext uri="{BB962C8B-B14F-4D97-AF65-F5344CB8AC3E}">
        <p14:creationId xmlns:p14="http://schemas.microsoft.com/office/powerpoint/2010/main" val="29705404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9F6C8E-CCEE-41BB-965A-D01DA726B7C3}"/>
              </a:ext>
            </a:extLst>
          </p:cNvPr>
          <p:cNvSpPr>
            <a:spLocks noGrp="1"/>
          </p:cNvSpPr>
          <p:nvPr>
            <p:ph type="title"/>
          </p:nvPr>
        </p:nvSpPr>
        <p:spPr>
          <a:xfrm>
            <a:off x="646111" y="452718"/>
            <a:ext cx="9404723" cy="884320"/>
          </a:xfrm>
        </p:spPr>
        <p:txBody>
          <a:bodyPr>
            <a:normAutofit/>
          </a:bodyPr>
          <a:lstStyle/>
          <a:p>
            <a:r>
              <a:rPr lang="en-US" dirty="0"/>
              <a:t>Chromosomes</a:t>
            </a:r>
          </a:p>
        </p:txBody>
      </p:sp>
      <p:sp>
        <p:nvSpPr>
          <p:cNvPr id="3" name="Content Placeholder 2">
            <a:extLst>
              <a:ext uri="{FF2B5EF4-FFF2-40B4-BE49-F238E27FC236}">
                <a16:creationId xmlns:a16="http://schemas.microsoft.com/office/drawing/2014/main" id="{FD197273-191D-4B34-8545-1AEADD487C55}"/>
              </a:ext>
            </a:extLst>
          </p:cNvPr>
          <p:cNvSpPr>
            <a:spLocks noGrp="1"/>
          </p:cNvSpPr>
          <p:nvPr>
            <p:ph idx="1"/>
          </p:nvPr>
        </p:nvSpPr>
        <p:spPr>
          <a:xfrm>
            <a:off x="163749" y="1493241"/>
            <a:ext cx="5290126" cy="4948786"/>
          </a:xfrm>
        </p:spPr>
        <p:txBody>
          <a:bodyPr>
            <a:normAutofit/>
          </a:bodyPr>
          <a:lstStyle/>
          <a:p>
            <a:r>
              <a:rPr lang="en-US" dirty="0"/>
              <a:t>Chromosome set (ploidy)</a:t>
            </a:r>
          </a:p>
          <a:p>
            <a:pPr lvl="1"/>
            <a:r>
              <a:rPr lang="en-US" dirty="0"/>
              <a:t>A human cell nucleus has 46 chromosomes</a:t>
            </a:r>
          </a:p>
          <a:p>
            <a:pPr lvl="1"/>
            <a:r>
              <a:rPr lang="en-US" dirty="0"/>
              <a:t>These 46 are composed of 23 pairs.</a:t>
            </a:r>
          </a:p>
          <a:p>
            <a:pPr lvl="1"/>
            <a:r>
              <a:rPr lang="en-US" dirty="0"/>
              <a:t>Each chromosome in the pair is received from each parent. </a:t>
            </a:r>
          </a:p>
          <a:p>
            <a:pPr lvl="1"/>
            <a:r>
              <a:rPr lang="en-US" dirty="0"/>
              <a:t>Each pair is a set of </a:t>
            </a:r>
            <a:r>
              <a:rPr lang="en-US" b="1" dirty="0">
                <a:solidFill>
                  <a:srgbClr val="FFFF00"/>
                </a:solidFill>
              </a:rPr>
              <a:t>homologous chromosomes</a:t>
            </a:r>
            <a:r>
              <a:rPr lang="en-US" dirty="0"/>
              <a:t>.</a:t>
            </a:r>
          </a:p>
          <a:p>
            <a:r>
              <a:rPr lang="en-US" b="1" dirty="0">
                <a:solidFill>
                  <a:srgbClr val="FFFF00"/>
                </a:solidFill>
              </a:rPr>
              <a:t>Chromatid</a:t>
            </a:r>
            <a:r>
              <a:rPr lang="en-US" dirty="0"/>
              <a:t>: One of two identical halves of a chromosome that has been replicated in preparation for cell division. </a:t>
            </a:r>
          </a:p>
          <a:p>
            <a:pPr marL="914400" lvl="2" indent="0">
              <a:buNone/>
            </a:pPr>
            <a:endParaRPr lang="en-US" dirty="0"/>
          </a:p>
          <a:p>
            <a:pPr marL="914400" lvl="2" indent="0">
              <a:buNone/>
            </a:pPr>
            <a:endParaRPr lang="en-US" dirty="0"/>
          </a:p>
          <a:p>
            <a:pPr marL="0" indent="0">
              <a:buNone/>
            </a:pPr>
            <a:endParaRPr lang="en-US" dirty="0"/>
          </a:p>
        </p:txBody>
      </p:sp>
      <p:pic>
        <p:nvPicPr>
          <p:cNvPr id="1026" name="Picture 2" descr="https://i.stack.imgur.com/FT2vx.jpg">
            <a:extLst>
              <a:ext uri="{FF2B5EF4-FFF2-40B4-BE49-F238E27FC236}">
                <a16:creationId xmlns:a16="http://schemas.microsoft.com/office/drawing/2014/main" id="{BA55D4BA-7A04-470D-BF06-25BBD580FE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42029" y="1909587"/>
            <a:ext cx="5977391" cy="361528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FA5A4D35-7BFC-4180-8164-31CB4A0BE8E1}"/>
              </a:ext>
            </a:extLst>
          </p:cNvPr>
          <p:cNvSpPr txBox="1"/>
          <p:nvPr/>
        </p:nvSpPr>
        <p:spPr>
          <a:xfrm>
            <a:off x="6862195" y="5603846"/>
            <a:ext cx="4269996" cy="415498"/>
          </a:xfrm>
          <a:prstGeom prst="rect">
            <a:avLst/>
          </a:prstGeom>
          <a:noFill/>
        </p:spPr>
        <p:txBody>
          <a:bodyPr wrap="square" rtlCol="0">
            <a:spAutoFit/>
          </a:bodyPr>
          <a:lstStyle/>
          <a:p>
            <a:r>
              <a:rPr lang="en-US" sz="1050" dirty="0"/>
              <a:t>https://biology.stackexchange.com/questions/59287/what-are-homologous-chromosomes</a:t>
            </a:r>
          </a:p>
        </p:txBody>
      </p:sp>
    </p:spTree>
    <p:extLst>
      <p:ext uri="{BB962C8B-B14F-4D97-AF65-F5344CB8AC3E}">
        <p14:creationId xmlns:p14="http://schemas.microsoft.com/office/powerpoint/2010/main" val="41061668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205B62-FD46-47E4-8C98-592F8BD41A4A}"/>
              </a:ext>
            </a:extLst>
          </p:cNvPr>
          <p:cNvSpPr>
            <a:spLocks noGrp="1"/>
          </p:cNvSpPr>
          <p:nvPr>
            <p:ph type="title"/>
          </p:nvPr>
        </p:nvSpPr>
        <p:spPr>
          <a:xfrm>
            <a:off x="646111" y="452718"/>
            <a:ext cx="6021019" cy="754645"/>
          </a:xfrm>
        </p:spPr>
        <p:txBody>
          <a:bodyPr/>
          <a:lstStyle/>
          <a:p>
            <a:r>
              <a:rPr lang="en-US" dirty="0"/>
              <a:t>Genes in relation to Chromosomes</a:t>
            </a:r>
          </a:p>
        </p:txBody>
      </p:sp>
      <p:pic>
        <p:nvPicPr>
          <p:cNvPr id="1026" name="Picture 2" descr="Genetic Variation and Change - Science with Mrs Beggs">
            <a:extLst>
              <a:ext uri="{FF2B5EF4-FFF2-40B4-BE49-F238E27FC236}">
                <a16:creationId xmlns:a16="http://schemas.microsoft.com/office/drawing/2014/main" id="{26F51992-A4C9-457E-BA67-441405E85FD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27850" y="0"/>
            <a:ext cx="526415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a:extLst>
              <a:ext uri="{FF2B5EF4-FFF2-40B4-BE49-F238E27FC236}">
                <a16:creationId xmlns:a16="http://schemas.microsoft.com/office/drawing/2014/main" id="{507AF35F-EB0B-4649-A6DC-CCF7F840C4B1}"/>
              </a:ext>
            </a:extLst>
          </p:cNvPr>
          <p:cNvSpPr/>
          <p:nvPr/>
        </p:nvSpPr>
        <p:spPr>
          <a:xfrm>
            <a:off x="1414508" y="6581001"/>
            <a:ext cx="5829669" cy="276999"/>
          </a:xfrm>
          <a:prstGeom prst="rect">
            <a:avLst/>
          </a:prstGeom>
        </p:spPr>
        <p:txBody>
          <a:bodyPr wrap="square">
            <a:spAutoFit/>
          </a:bodyPr>
          <a:lstStyle/>
          <a:p>
            <a:r>
              <a:rPr lang="en-US" sz="1200" dirty="0"/>
              <a:t>http://sciencewithmrsb.weebly.com/genetic-variation-and-change.html</a:t>
            </a:r>
          </a:p>
        </p:txBody>
      </p:sp>
      <p:sp>
        <p:nvSpPr>
          <p:cNvPr id="8" name="TextBox 7">
            <a:extLst>
              <a:ext uri="{FF2B5EF4-FFF2-40B4-BE49-F238E27FC236}">
                <a16:creationId xmlns:a16="http://schemas.microsoft.com/office/drawing/2014/main" id="{2E63A6D4-CF17-422C-A906-83D6FC366625}"/>
              </a:ext>
            </a:extLst>
          </p:cNvPr>
          <p:cNvSpPr txBox="1"/>
          <p:nvPr/>
        </p:nvSpPr>
        <p:spPr>
          <a:xfrm>
            <a:off x="646111" y="2534062"/>
            <a:ext cx="5761609" cy="3375283"/>
          </a:xfrm>
          <a:prstGeom prst="rect">
            <a:avLst/>
          </a:prstGeom>
          <a:noFill/>
        </p:spPr>
        <p:txBody>
          <a:bodyPr wrap="square" rtlCol="0">
            <a:spAutoFit/>
          </a:bodyPr>
          <a:lstStyle/>
          <a:p>
            <a:pPr lvl="0">
              <a:spcBef>
                <a:spcPts val="1000"/>
              </a:spcBef>
              <a:buClr>
                <a:srgbClr val="1E5155">
                  <a:lumMod val="40000"/>
                  <a:lumOff val="60000"/>
                </a:srgbClr>
              </a:buClr>
              <a:buSzPct val="80000"/>
            </a:pPr>
            <a:r>
              <a:rPr lang="en-US" dirty="0">
                <a:solidFill>
                  <a:prstClr val="white"/>
                </a:solidFill>
                <a:ea typeface="+mj-ea"/>
                <a:cs typeface="+mj-cs"/>
              </a:rPr>
              <a:t>Homologous chromosomes contain DNA that codes for the same gene. A version of the DNA sequence at a specific location (</a:t>
            </a:r>
            <a:r>
              <a:rPr lang="en-US" b="1" dirty="0">
                <a:solidFill>
                  <a:srgbClr val="FFFF00"/>
                </a:solidFill>
                <a:ea typeface="+mj-ea"/>
                <a:cs typeface="+mj-cs"/>
              </a:rPr>
              <a:t>locus</a:t>
            </a:r>
            <a:r>
              <a:rPr lang="en-US" dirty="0">
                <a:solidFill>
                  <a:prstClr val="white"/>
                </a:solidFill>
                <a:ea typeface="+mj-ea"/>
                <a:cs typeface="+mj-cs"/>
              </a:rPr>
              <a:t>) is an </a:t>
            </a:r>
            <a:r>
              <a:rPr lang="en-US" b="1" dirty="0">
                <a:solidFill>
                  <a:srgbClr val="FFFF00"/>
                </a:solidFill>
                <a:ea typeface="+mj-ea"/>
                <a:cs typeface="+mj-cs"/>
              </a:rPr>
              <a:t>allele.</a:t>
            </a:r>
          </a:p>
          <a:p>
            <a:pPr marL="1143000" lvl="2" indent="-228600">
              <a:spcBef>
                <a:spcPts val="1000"/>
              </a:spcBef>
              <a:buClr>
                <a:srgbClr val="1E5155">
                  <a:lumMod val="40000"/>
                  <a:lumOff val="60000"/>
                </a:srgbClr>
              </a:buClr>
              <a:buSzPct val="80000"/>
              <a:buFont typeface="Wingdings 3" charset="2"/>
              <a:buChar char=""/>
            </a:pPr>
            <a:r>
              <a:rPr lang="en-US" dirty="0">
                <a:solidFill>
                  <a:prstClr val="white"/>
                </a:solidFill>
                <a:ea typeface="+mj-ea"/>
                <a:cs typeface="+mj-cs"/>
              </a:rPr>
              <a:t>Same trait = homozygous</a:t>
            </a:r>
          </a:p>
          <a:p>
            <a:pPr marL="1143000" lvl="2" indent="-228600">
              <a:spcBef>
                <a:spcPts val="1000"/>
              </a:spcBef>
              <a:buClr>
                <a:srgbClr val="1E5155">
                  <a:lumMod val="40000"/>
                  <a:lumOff val="60000"/>
                </a:srgbClr>
              </a:buClr>
              <a:buSzPct val="80000"/>
              <a:buFont typeface="Wingdings 3" charset="2"/>
              <a:buChar char=""/>
            </a:pPr>
            <a:r>
              <a:rPr lang="en-US" dirty="0">
                <a:solidFill>
                  <a:prstClr val="white"/>
                </a:solidFill>
                <a:ea typeface="+mj-ea"/>
                <a:cs typeface="+mj-cs"/>
              </a:rPr>
              <a:t>Different trait = heterozygous</a:t>
            </a:r>
          </a:p>
          <a:p>
            <a:pPr marL="1143000" lvl="2" indent="-228600">
              <a:spcBef>
                <a:spcPts val="1000"/>
              </a:spcBef>
              <a:buClr>
                <a:srgbClr val="1E5155">
                  <a:lumMod val="40000"/>
                  <a:lumOff val="60000"/>
                </a:srgbClr>
              </a:buClr>
              <a:buSzPct val="80000"/>
              <a:buFont typeface="Wingdings 3" charset="2"/>
              <a:buChar char=""/>
            </a:pPr>
            <a:r>
              <a:rPr lang="en-US" dirty="0">
                <a:solidFill>
                  <a:prstClr val="white"/>
                </a:solidFill>
                <a:ea typeface="+mj-ea"/>
                <a:cs typeface="+mj-cs"/>
              </a:rPr>
              <a:t>Only one version is present = hemizygous</a:t>
            </a:r>
          </a:p>
          <a:p>
            <a:pPr marL="1600200" lvl="3" indent="-228600">
              <a:spcBef>
                <a:spcPts val="1000"/>
              </a:spcBef>
              <a:buClr>
                <a:srgbClr val="1E5155">
                  <a:lumMod val="40000"/>
                  <a:lumOff val="60000"/>
                </a:srgbClr>
              </a:buClr>
              <a:buSzPct val="80000"/>
              <a:buFont typeface="Wingdings 3" charset="2"/>
              <a:buChar char=""/>
            </a:pPr>
            <a:r>
              <a:rPr lang="en-US" dirty="0">
                <a:solidFill>
                  <a:prstClr val="white"/>
                </a:solidFill>
                <a:ea typeface="+mj-ea"/>
                <a:cs typeface="+mj-cs"/>
              </a:rPr>
              <a:t>Ex) male mammals are hemizygous for genes on the X chromosome</a:t>
            </a:r>
          </a:p>
        </p:txBody>
      </p:sp>
    </p:spTree>
    <p:extLst>
      <p:ext uri="{BB962C8B-B14F-4D97-AF65-F5344CB8AC3E}">
        <p14:creationId xmlns:p14="http://schemas.microsoft.com/office/powerpoint/2010/main" val="34614935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3397</TotalTime>
  <Words>2094</Words>
  <Application>Microsoft Office PowerPoint</Application>
  <PresentationFormat>Widescreen</PresentationFormat>
  <Paragraphs>252</Paragraphs>
  <Slides>31</Slides>
  <Notes>12</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Calibri</vt:lpstr>
      <vt:lpstr>Century Gothic</vt:lpstr>
      <vt:lpstr>Wingdings</vt:lpstr>
      <vt:lpstr>Wingdings 3</vt:lpstr>
      <vt:lpstr>Ion</vt:lpstr>
      <vt:lpstr>Molecular and Cellular Biology</vt:lpstr>
      <vt:lpstr>Overview</vt:lpstr>
      <vt:lpstr>PowerPoint Presentation</vt:lpstr>
      <vt:lpstr>An Abbreviated History….</vt:lpstr>
      <vt:lpstr>PowerPoint Presentation</vt:lpstr>
      <vt:lpstr>Molecules within the Cell</vt:lpstr>
      <vt:lpstr>Structural Organization of DNA</vt:lpstr>
      <vt:lpstr>Chromosomes</vt:lpstr>
      <vt:lpstr>Genes in relation to Chromosomes</vt:lpstr>
      <vt:lpstr>Gene Structure</vt:lpstr>
      <vt:lpstr>PowerPoint Presentation</vt:lpstr>
      <vt:lpstr>DNA Replication</vt:lpstr>
      <vt:lpstr>Transcription</vt:lpstr>
      <vt:lpstr>Processing/splicing </vt:lpstr>
      <vt:lpstr>Translation</vt:lpstr>
      <vt:lpstr>Genetic Code</vt:lpstr>
      <vt:lpstr>PowerPoint Presentation</vt:lpstr>
      <vt:lpstr>Cell Cycle, Mitosis, and Meiosis</vt:lpstr>
      <vt:lpstr>PowerPoint Presentation</vt:lpstr>
      <vt:lpstr>Mitosis</vt:lpstr>
      <vt:lpstr>PowerPoint Presentation</vt:lpstr>
      <vt:lpstr>PowerPoint Presentation</vt:lpstr>
      <vt:lpstr>PowerPoint Presentation</vt:lpstr>
      <vt:lpstr>PowerPoint Presentation</vt:lpstr>
      <vt:lpstr>PowerPoint Presentation</vt:lpstr>
      <vt:lpstr>Meiosis</vt:lpstr>
      <vt:lpstr>PowerPoint Presentation</vt:lpstr>
      <vt:lpstr>Meiosis I</vt:lpstr>
      <vt:lpstr>Meiosis II</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Molecular and Cellular Biology</dc:title>
  <dc:creator>Zack Duray</dc:creator>
  <cp:lastModifiedBy>Zack Duray</cp:lastModifiedBy>
  <cp:revision>192</cp:revision>
  <dcterms:created xsi:type="dcterms:W3CDTF">2023-12-11T17:11:22Z</dcterms:created>
  <dcterms:modified xsi:type="dcterms:W3CDTF">2024-02-02T17:50:03Z</dcterms:modified>
</cp:coreProperties>
</file>