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57" r:id="rId3"/>
    <p:sldId id="259" r:id="rId4"/>
    <p:sldId id="288" r:id="rId5"/>
    <p:sldId id="270" r:id="rId6"/>
    <p:sldId id="282" r:id="rId7"/>
    <p:sldId id="283" r:id="rId8"/>
    <p:sldId id="284" r:id="rId9"/>
    <p:sldId id="267" r:id="rId10"/>
    <p:sldId id="281" r:id="rId11"/>
    <p:sldId id="258" r:id="rId12"/>
    <p:sldId id="260" r:id="rId13"/>
    <p:sldId id="275" r:id="rId14"/>
    <p:sldId id="277" r:id="rId15"/>
    <p:sldId id="276" r:id="rId16"/>
    <p:sldId id="279" r:id="rId17"/>
    <p:sldId id="278" r:id="rId18"/>
    <p:sldId id="301" r:id="rId19"/>
    <p:sldId id="269" r:id="rId20"/>
    <p:sldId id="304" r:id="rId21"/>
    <p:sldId id="261" r:id="rId22"/>
    <p:sldId id="296" r:id="rId23"/>
    <p:sldId id="268" r:id="rId24"/>
    <p:sldId id="263" r:id="rId25"/>
    <p:sldId id="293" r:id="rId26"/>
    <p:sldId id="294" r:id="rId27"/>
    <p:sldId id="305" r:id="rId28"/>
    <p:sldId id="286" r:id="rId29"/>
    <p:sldId id="292" r:id="rId30"/>
    <p:sldId id="290" r:id="rId31"/>
    <p:sldId id="289" r:id="rId32"/>
    <p:sldId id="300" r:id="rId33"/>
    <p:sldId id="295" r:id="rId34"/>
    <p:sldId id="311" r:id="rId35"/>
    <p:sldId id="274" r:id="rId36"/>
    <p:sldId id="302" r:id="rId37"/>
    <p:sldId id="307" r:id="rId38"/>
    <p:sldId id="309" r:id="rId39"/>
    <p:sldId id="287" r:id="rId40"/>
    <p:sldId id="264" r:id="rId41"/>
    <p:sldId id="299" r:id="rId42"/>
    <p:sldId id="298" r:id="rId43"/>
    <p:sldId id="308" r:id="rId44"/>
    <p:sldId id="310" r:id="rId45"/>
    <p:sldId id="266" r:id="rId46"/>
    <p:sldId id="303" r:id="rId47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491FDD0C-3527-4507-BB42-DAEDDB5148CE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CF80CDBF-5279-48D7-8B70-EDE1E009D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94DB-2B2E-4E0C-83A9-318B88ED4A3C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2362-A493-42B1-9A47-4780C72FCD1D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4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F5D8-F499-4411-9A84-0B1830F1FEA1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94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ACD-862A-4353-9382-5AB85CAB043B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02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C0D8-8A1D-4314-8AF4-9472B8CF1D40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56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0388-A8C6-4FEA-B828-17627FF37C73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06B7-5CD3-4053-901A-754F3F37055E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0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C0F-78EC-40AF-8EE3-8748741507B6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2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CDC7-9019-443F-ADEC-8B664861A814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934B-4CC4-4470-A69A-9EACB0FDC3A2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ED8C-2257-40AC-A5E9-C4BD3AC43C3E}" type="datetime1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1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463-343C-443F-8D48-A22413437E83}" type="datetime1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D92-D99E-4A48-9033-235E8A4E5A8E}" type="datetime1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2A6B-04FF-4ACE-8CED-05FDBD227ED1}" type="datetime1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2F59-D74B-4F92-9869-02CB5EAAEB47}" type="datetime1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A90D-E39B-4A8F-96ED-6D6195100E32}" type="datetime1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1370-447D-48EE-9570-0A2FC70DD8FA}" type="datetime1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9B1B67-A56E-4A87-AF36-337D27B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novativegenomics.org/crisprpedia/crispr-in-agriculture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993C-A5E8-E1F7-E409-49DDA9A49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878061"/>
            <a:ext cx="7766936" cy="1646302"/>
          </a:xfrm>
        </p:spPr>
        <p:txBody>
          <a:bodyPr/>
          <a:lstStyle/>
          <a:p>
            <a:r>
              <a:rPr lang="en-US" dirty="0"/>
              <a:t>Plant Transformation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15E5E-B46C-8D9B-473C-952BC9D77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2024 Genetic </a:t>
            </a:r>
            <a:r>
              <a:rPr lang="en-US" sz="2000" dirty="0" err="1"/>
              <a:t>Superworkshop</a:t>
            </a:r>
            <a:endParaRPr lang="en-US" sz="2000" dirty="0"/>
          </a:p>
          <a:p>
            <a:r>
              <a:rPr lang="en-US" sz="2000" dirty="0"/>
              <a:t>Kathy Mathiason, RST/CGT, SDSU Seed Testing Lab, Brookings, SD</a:t>
            </a:r>
          </a:p>
          <a:p>
            <a:r>
              <a:rPr lang="en-US" sz="2000" dirty="0"/>
              <a:t>February 12, 2024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D601BBF9-D9AA-3885-ABA5-9C26A458F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920E5-790F-D55A-843F-CC585293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CAB6-F992-C9E8-F6DA-A0DC4867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classes of delivery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2890A-61E0-DC6F-F938-D87D5C9A6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1642269"/>
            <a:ext cx="4185623" cy="576262"/>
          </a:xfrm>
        </p:spPr>
        <p:txBody>
          <a:bodyPr/>
          <a:lstStyle/>
          <a:p>
            <a:r>
              <a:rPr lang="en-US" u="sng" dirty="0"/>
              <a:t>non-biological/direct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A9603-F0B3-1A16-B93A-4C47D5685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4" y="2469391"/>
            <a:ext cx="4321129" cy="3867909"/>
          </a:xfrm>
        </p:spPr>
        <p:txBody>
          <a:bodyPr/>
          <a:lstStyle/>
          <a:p>
            <a:r>
              <a:rPr lang="en-US" sz="2000" dirty="0"/>
              <a:t>chemical</a:t>
            </a:r>
          </a:p>
          <a:p>
            <a:pPr lvl="1"/>
            <a:r>
              <a:rPr lang="en-US" sz="1800" dirty="0"/>
              <a:t>PEG</a:t>
            </a:r>
          </a:p>
          <a:p>
            <a:pPr lvl="1"/>
            <a:r>
              <a:rPr lang="en-US" sz="1800" dirty="0"/>
              <a:t>calcium phosphate</a:t>
            </a:r>
          </a:p>
          <a:p>
            <a:r>
              <a:rPr lang="en-US" sz="2000" dirty="0"/>
              <a:t>physical</a:t>
            </a:r>
          </a:p>
          <a:p>
            <a:pPr lvl="1"/>
            <a:r>
              <a:rPr lang="en-US" sz="1800" dirty="0"/>
              <a:t>particle bombardment/</a:t>
            </a:r>
            <a:r>
              <a:rPr lang="en-US" sz="1800" dirty="0" err="1"/>
              <a:t>biolistics</a:t>
            </a:r>
            <a:endParaRPr lang="en-US" sz="1800" dirty="0"/>
          </a:p>
          <a:p>
            <a:pPr lvl="1"/>
            <a:r>
              <a:rPr lang="en-US" sz="1800" dirty="0"/>
              <a:t>microinjection</a:t>
            </a:r>
          </a:p>
          <a:p>
            <a:pPr lvl="1"/>
            <a:r>
              <a:rPr lang="en-US" sz="1800" dirty="0"/>
              <a:t>ultrasonic waves </a:t>
            </a:r>
          </a:p>
          <a:p>
            <a:pPr lvl="1"/>
            <a:r>
              <a:rPr lang="en-US" sz="1800" dirty="0"/>
              <a:t>laser microbeam (UV)</a:t>
            </a:r>
          </a:p>
          <a:p>
            <a:pPr lvl="1"/>
            <a:r>
              <a:rPr lang="en-US" sz="1800" dirty="0"/>
              <a:t>silicon fibers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28402-7213-C094-2F2B-69FDE4E9F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642269"/>
            <a:ext cx="4185618" cy="576262"/>
          </a:xfrm>
        </p:spPr>
        <p:txBody>
          <a:bodyPr/>
          <a:lstStyle/>
          <a:p>
            <a:r>
              <a:rPr lang="en-US" u="sng" dirty="0"/>
              <a:t>biological/indirect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E0E1F-6E25-A9F0-DD12-87DEF90D5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469390"/>
            <a:ext cx="4185617" cy="3304117"/>
          </a:xfrm>
        </p:spPr>
        <p:txBody>
          <a:bodyPr>
            <a:normAutofit/>
          </a:bodyPr>
          <a:lstStyle/>
          <a:p>
            <a:r>
              <a:rPr lang="en-US" sz="2000" i="1" dirty="0"/>
              <a:t>Agrobacterium</a:t>
            </a:r>
            <a:r>
              <a:rPr lang="en-US" sz="2000" dirty="0"/>
              <a:t> mediated</a:t>
            </a:r>
          </a:p>
          <a:p>
            <a:pPr lvl="1"/>
            <a:r>
              <a:rPr lang="en-US" sz="1800" i="1" dirty="0"/>
              <a:t>tumefaciens</a:t>
            </a:r>
          </a:p>
          <a:p>
            <a:pPr lvl="1"/>
            <a:r>
              <a:rPr lang="en-US" sz="1800" i="1" dirty="0" err="1"/>
              <a:t>rhizogenes</a:t>
            </a:r>
            <a:endParaRPr lang="en-US" sz="1800" i="1" dirty="0"/>
          </a:p>
          <a:p>
            <a:r>
              <a:rPr lang="en-US" sz="2000" dirty="0"/>
              <a:t>virus</a:t>
            </a:r>
          </a:p>
          <a:p>
            <a:r>
              <a:rPr lang="en-US" sz="2000" i="1" dirty="0"/>
              <a:t>in planta</a:t>
            </a:r>
          </a:p>
          <a:p>
            <a:pPr lvl="1"/>
            <a:r>
              <a:rPr lang="en-US" sz="1800" dirty="0"/>
              <a:t>meristem, pollen, embryo</a:t>
            </a:r>
          </a:p>
          <a:p>
            <a:pPr lvl="1"/>
            <a:r>
              <a:rPr lang="en-US" sz="1800" dirty="0"/>
              <a:t>floral dip/spray</a:t>
            </a:r>
          </a:p>
          <a:p>
            <a:pPr lvl="1"/>
            <a:r>
              <a:rPr lang="en-US" sz="1800" dirty="0"/>
              <a:t>germinating seeds</a:t>
            </a:r>
          </a:p>
          <a:p>
            <a:endParaRPr lang="en-US" sz="2000" dirty="0"/>
          </a:p>
        </p:txBody>
      </p:sp>
      <p:pic>
        <p:nvPicPr>
          <p:cNvPr id="7" name="Picture 6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18C12FE6-1AF7-1B19-8153-627DD650C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A930E87-14D6-D570-0712-589306837C58}"/>
              </a:ext>
            </a:extLst>
          </p:cNvPr>
          <p:cNvSpPr/>
          <p:nvPr/>
        </p:nvSpPr>
        <p:spPr>
          <a:xfrm>
            <a:off x="1339273" y="4002304"/>
            <a:ext cx="3657600" cy="62511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5D3EDB-A10A-DC35-8BAD-5FC06B8EEC0D}"/>
              </a:ext>
            </a:extLst>
          </p:cNvPr>
          <p:cNvSpPr/>
          <p:nvPr/>
        </p:nvSpPr>
        <p:spPr>
          <a:xfrm>
            <a:off x="5195455" y="2341237"/>
            <a:ext cx="3657600" cy="99308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93D34C-D2D4-FCA3-32E8-FD052318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5C05-176F-3EFC-63DD-98501162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52E71-72F0-993C-A5A7-2B5A80D46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2663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breeding</a:t>
            </a:r>
          </a:p>
          <a:p>
            <a:pPr lvl="1"/>
            <a:r>
              <a:rPr lang="en-US" sz="2000" dirty="0"/>
              <a:t>selective</a:t>
            </a:r>
          </a:p>
          <a:p>
            <a:pPr lvl="1"/>
            <a:r>
              <a:rPr lang="en-US" sz="2000" dirty="0"/>
              <a:t>mutation</a:t>
            </a:r>
          </a:p>
          <a:p>
            <a:r>
              <a:rPr lang="en-US" sz="2400" i="1" dirty="0"/>
              <a:t>Agrobacterium</a:t>
            </a:r>
          </a:p>
          <a:p>
            <a:r>
              <a:rPr lang="en-US" sz="2400" dirty="0"/>
              <a:t>particle bombardment (particle inflow gun / gene gun)</a:t>
            </a:r>
          </a:p>
          <a:p>
            <a:r>
              <a:rPr lang="en-US" sz="2400" dirty="0"/>
              <a:t>TALENs</a:t>
            </a:r>
          </a:p>
          <a:p>
            <a:r>
              <a:rPr lang="en-US" sz="2400" dirty="0"/>
              <a:t>CRISPR/Cas9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EC00B326-D42D-96FD-7825-7530BF0F3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FC9E13-2BEE-A4CD-8A25-B58923ED86E2}"/>
              </a:ext>
            </a:extLst>
          </p:cNvPr>
          <p:cNvSpPr/>
          <p:nvPr/>
        </p:nvSpPr>
        <p:spPr>
          <a:xfrm>
            <a:off x="508000" y="1772663"/>
            <a:ext cx="3001818" cy="1320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33B60B-C281-68E3-1467-2EAFC81310F5}"/>
              </a:ext>
            </a:extLst>
          </p:cNvPr>
          <p:cNvSpPr/>
          <p:nvPr/>
        </p:nvSpPr>
        <p:spPr>
          <a:xfrm>
            <a:off x="508000" y="4131181"/>
            <a:ext cx="3001818" cy="102271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7D0F65-49A8-F64E-022B-9C0F052D91B2}"/>
              </a:ext>
            </a:extLst>
          </p:cNvPr>
          <p:cNvSpPr/>
          <p:nvPr/>
        </p:nvSpPr>
        <p:spPr>
          <a:xfrm>
            <a:off x="277091" y="3177309"/>
            <a:ext cx="8719127" cy="8791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40FC74-EB7F-3882-FEA4-B1540E45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CCBA-9E77-8C82-98B9-894EEED5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breeding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29A7-D85D-1596-C368-BA94B630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37317"/>
            <a:ext cx="9344121" cy="3880773"/>
          </a:xfrm>
        </p:spPr>
        <p:txBody>
          <a:bodyPr/>
          <a:lstStyle/>
          <a:p>
            <a:r>
              <a:rPr lang="en-US" sz="2400" dirty="0"/>
              <a:t>relies on the natural emergence of variants with a desired trait</a:t>
            </a:r>
          </a:p>
          <a:p>
            <a:pPr lvl="1"/>
            <a:r>
              <a:rPr lang="en-US" sz="2000" dirty="0"/>
              <a:t>results from </a:t>
            </a:r>
            <a:r>
              <a:rPr lang="en-US" sz="2000" u="sng" dirty="0"/>
              <a:t>occasional</a:t>
            </a:r>
            <a:r>
              <a:rPr lang="en-US" sz="2000" dirty="0"/>
              <a:t> </a:t>
            </a:r>
            <a:r>
              <a:rPr lang="en-US" sz="2000" u="sng" dirty="0"/>
              <a:t>random</a:t>
            </a:r>
            <a:r>
              <a:rPr lang="en-US" sz="2000" dirty="0"/>
              <a:t> mutations that naturally occur during reproduction</a:t>
            </a:r>
          </a:p>
          <a:p>
            <a:r>
              <a:rPr lang="en-US" sz="2400" dirty="0"/>
              <a:t>over decades, farmers keep and mix the desired traits together through mating and produce plants with the characteristics/ qualities they want</a:t>
            </a:r>
          </a:p>
          <a:p>
            <a:endParaRPr lang="en-US" dirty="0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B672602A-6674-4986-F6D0-E1A802B9C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E967C-7703-399C-E835-B665FA3D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0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CCBA-9E77-8C82-98B9-894EEED5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29A7-D85D-1596-C368-BA94B630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2618"/>
            <a:ext cx="9639684" cy="3880773"/>
          </a:xfrm>
        </p:spPr>
        <p:txBody>
          <a:bodyPr/>
          <a:lstStyle/>
          <a:p>
            <a:r>
              <a:rPr lang="en-US" sz="2400" dirty="0"/>
              <a:t>plant a lot of seeds</a:t>
            </a:r>
          </a:p>
          <a:p>
            <a:r>
              <a:rPr lang="en-US" sz="2400" dirty="0"/>
              <a:t>notice a few rare plants with favorable qualities (juicier kernels)</a:t>
            </a:r>
          </a:p>
          <a:p>
            <a:r>
              <a:rPr lang="en-US" sz="2400" dirty="0"/>
              <a:t>breed and plant seeds from the plants with the favorable trait, increasing its frequency in the population</a:t>
            </a:r>
          </a:p>
          <a:p>
            <a:r>
              <a:rPr lang="en-US" sz="2400" dirty="0"/>
              <a:t>repeat process when more beneficial traits are found</a:t>
            </a:r>
          </a:p>
          <a:p>
            <a:endParaRPr lang="en-US" dirty="0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B672602A-6674-4986-F6D0-E1A802B9C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AA4CA-E578-B935-516F-BAAFF277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CCBA-9E77-8C82-98B9-894EEED5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29A7-D85D-1596-C368-BA94B630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sz="2800" dirty="0"/>
              <a:t>naturally occurring DNA changes are rare</a:t>
            </a:r>
          </a:p>
          <a:p>
            <a:endParaRPr lang="en-US" sz="2400" dirty="0"/>
          </a:p>
          <a:p>
            <a:r>
              <a:rPr lang="en-US" sz="2800" dirty="0"/>
              <a:t>This process takes a long time!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B672602A-6674-4986-F6D0-E1A802B9C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FC71B-4CB0-3480-FAA2-D7303603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CCBA-9E77-8C82-98B9-894EEED5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 breeding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29A7-D85D-1596-C368-BA94B630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800371"/>
            <a:ext cx="9445723" cy="3880773"/>
          </a:xfrm>
        </p:spPr>
        <p:txBody>
          <a:bodyPr>
            <a:normAutofit/>
          </a:bodyPr>
          <a:lstStyle/>
          <a:p>
            <a:r>
              <a:rPr lang="en-US" sz="2400" dirty="0"/>
              <a:t>uses techniques to create a high number of random DNA changes</a:t>
            </a:r>
          </a:p>
          <a:p>
            <a:pPr lvl="1"/>
            <a:r>
              <a:rPr lang="en-US" sz="2000" dirty="0"/>
              <a:t>radiation</a:t>
            </a:r>
          </a:p>
          <a:p>
            <a:pPr lvl="1"/>
            <a:r>
              <a:rPr lang="en-US" sz="2000" dirty="0"/>
              <a:t>mutagenic chemicals</a:t>
            </a:r>
          </a:p>
          <a:p>
            <a:r>
              <a:rPr lang="en-US" sz="2400" dirty="0"/>
              <a:t>a variety of results:</a:t>
            </a:r>
          </a:p>
          <a:p>
            <a:pPr lvl="1"/>
            <a:r>
              <a:rPr lang="en-US" sz="2000" dirty="0"/>
              <a:t>no visible effect on organism</a:t>
            </a:r>
          </a:p>
          <a:p>
            <a:pPr lvl="1"/>
            <a:r>
              <a:rPr lang="en-US" sz="2000" dirty="0"/>
              <a:t>new but undesirable traits</a:t>
            </a:r>
          </a:p>
          <a:p>
            <a:pPr lvl="1"/>
            <a:r>
              <a:rPr lang="en-US" sz="2000" dirty="0"/>
              <a:t>new desirable traits</a:t>
            </a:r>
          </a:p>
          <a:p>
            <a:pPr lvl="1"/>
            <a:r>
              <a:rPr lang="en-US" sz="2000" dirty="0"/>
              <a:t>a desirable trait too closely associated with an undesirable trait</a:t>
            </a:r>
          </a:p>
          <a:p>
            <a:endParaRPr lang="en-US" dirty="0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B672602A-6674-4986-F6D0-E1A802B9C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5D718-912B-EF24-8F3F-03E385EC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9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CCBA-9E77-8C82-98B9-894EEED5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29A7-D85D-1596-C368-BA94B630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55789"/>
            <a:ext cx="9621211" cy="3880773"/>
          </a:xfrm>
        </p:spPr>
        <p:txBody>
          <a:bodyPr/>
          <a:lstStyle/>
          <a:p>
            <a:r>
              <a:rPr lang="en-US" sz="2400" dirty="0"/>
              <a:t>Ruby red grapefruit</a:t>
            </a:r>
          </a:p>
          <a:p>
            <a:pPr lvl="1"/>
            <a:r>
              <a:rPr lang="en-US" sz="2000" dirty="0"/>
              <a:t>1929 – farmers stumbled on a grapefruit in which a natural mutation occurred: the flesh eventually faded to pink</a:t>
            </a:r>
          </a:p>
          <a:p>
            <a:pPr lvl="1"/>
            <a:r>
              <a:rPr lang="en-US" sz="2000" dirty="0"/>
              <a:t>scientists fired plants with radiation to produce mutants of a deeper color</a:t>
            </a:r>
          </a:p>
          <a:p>
            <a:pPr lvl="1"/>
            <a:r>
              <a:rPr lang="en-US" sz="2000" dirty="0"/>
              <a:t>1971 – released Star Ruby</a:t>
            </a:r>
          </a:p>
          <a:p>
            <a:pPr lvl="1"/>
            <a:r>
              <a:rPr lang="en-US" sz="2000" dirty="0"/>
              <a:t>1985 – released Rio Red</a:t>
            </a:r>
          </a:p>
          <a:p>
            <a:pPr lvl="1"/>
            <a:r>
              <a:rPr lang="en-US" sz="2000" dirty="0"/>
              <a:t>these mutant offspring account for ~75% of all grapefruit grown in Texas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B672602A-6674-4986-F6D0-E1A802B9C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EC523-230D-2E94-B1E5-A46D21A9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3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CCBA-9E77-8C82-98B9-894EEED5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29A7-D85D-1596-C368-BA94B630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080"/>
            <a:ext cx="8596668" cy="3880773"/>
          </a:xfrm>
        </p:spPr>
        <p:txBody>
          <a:bodyPr/>
          <a:lstStyle/>
          <a:p>
            <a:r>
              <a:rPr lang="en-US" sz="2400" dirty="0"/>
              <a:t>imprecise and uncontrolled</a:t>
            </a:r>
          </a:p>
          <a:p>
            <a:r>
              <a:rPr lang="en-US" sz="2400" dirty="0"/>
              <a:t>sift through thousands of plants to find individuals with desired traits</a:t>
            </a:r>
          </a:p>
          <a:p>
            <a:r>
              <a:rPr lang="en-US" sz="2400" dirty="0"/>
              <a:t>breed and propagate plants until obtain a strain that reliably shows the desired trait</a:t>
            </a:r>
          </a:p>
          <a:p>
            <a:endParaRPr lang="en-US" sz="24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This process takes time and space!</a:t>
            </a:r>
          </a:p>
          <a:p>
            <a:endParaRPr lang="en-US" dirty="0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B672602A-6674-4986-F6D0-E1A802B9C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4F774-F998-8174-9683-5FC76452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B523E-C848-FD3E-10A6-B06B303D6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1D04-00B5-3AA7-3493-D52C5648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1DC5-C8BA-C882-CDD0-5AF887AC8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2663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breeding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selective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mutation</a:t>
            </a:r>
          </a:p>
          <a:p>
            <a:r>
              <a:rPr lang="en-US" sz="2400" i="1" dirty="0"/>
              <a:t>Agrobacterium</a:t>
            </a:r>
          </a:p>
          <a:p>
            <a:r>
              <a:rPr lang="en-US" sz="2400" dirty="0"/>
              <a:t>particle bombardment (particle inflow gun / gene gun)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TALENs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CRISPR/Cas9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8351AE08-68F0-0D0F-040F-88838393D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3FC6F2-9866-1F14-4CFC-8615FF9BB42A}"/>
              </a:ext>
            </a:extLst>
          </p:cNvPr>
          <p:cNvSpPr/>
          <p:nvPr/>
        </p:nvSpPr>
        <p:spPr>
          <a:xfrm>
            <a:off x="508000" y="1772663"/>
            <a:ext cx="3001818" cy="1320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DEE648-2C51-DB75-466B-8D409955731A}"/>
              </a:ext>
            </a:extLst>
          </p:cNvPr>
          <p:cNvSpPr/>
          <p:nvPr/>
        </p:nvSpPr>
        <p:spPr>
          <a:xfrm>
            <a:off x="508000" y="4131181"/>
            <a:ext cx="3001818" cy="102271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479BD0-6425-FB38-B591-D599080F068C}"/>
              </a:ext>
            </a:extLst>
          </p:cNvPr>
          <p:cNvSpPr/>
          <p:nvPr/>
        </p:nvSpPr>
        <p:spPr>
          <a:xfrm>
            <a:off x="277091" y="3177309"/>
            <a:ext cx="8719127" cy="8791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BAB2CD-11F7-6C8C-35FB-60DAA490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6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0CF6-4814-F0E6-98FF-5EB5D168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Agrobacterium tumefaciens </a:t>
            </a:r>
            <a:r>
              <a:rPr lang="en-US" sz="1800" i="1" dirty="0"/>
              <a:t>(RGT/CGT study guide)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CB9B-EDBA-BB53-8647-90BDA9EC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4189"/>
            <a:ext cx="9113211" cy="4240211"/>
          </a:xfrm>
        </p:spPr>
        <p:txBody>
          <a:bodyPr>
            <a:normAutofit/>
          </a:bodyPr>
          <a:lstStyle/>
          <a:p>
            <a:r>
              <a:rPr lang="en-US" sz="2200" dirty="0"/>
              <a:t>naturally occurring soil bacterium</a:t>
            </a:r>
          </a:p>
          <a:p>
            <a:r>
              <a:rPr lang="en-US" sz="2200" dirty="0"/>
              <a:t>1980 – Marc van Montagu showed that </a:t>
            </a:r>
            <a:r>
              <a:rPr lang="en-US" sz="2200" i="1" dirty="0"/>
              <a:t>A. tumefaciens </a:t>
            </a:r>
            <a:r>
              <a:rPr lang="en-US" sz="2200" dirty="0"/>
              <a:t>could alter the DNA of a plant by inserting its own DNA into the genome of that host plant</a:t>
            </a:r>
          </a:p>
          <a:p>
            <a:r>
              <a:rPr lang="en-US" sz="2200" dirty="0"/>
              <a:t>results in an injury to the plant known as crown gall (tumors)</a:t>
            </a:r>
          </a:p>
          <a:p>
            <a:r>
              <a:rPr lang="en-US" sz="2200" dirty="0"/>
              <a:t>Monsanto developed a way to stop </a:t>
            </a:r>
            <a:r>
              <a:rPr lang="en-US" sz="2200" i="1" dirty="0"/>
              <a:t>A. tumefaciens </a:t>
            </a:r>
            <a:r>
              <a:rPr lang="en-US" sz="2200" dirty="0"/>
              <a:t>from causing crown gall while maintaining its ability to insert DNA into plant cells</a:t>
            </a:r>
          </a:p>
          <a:p>
            <a:pPr lvl="1"/>
            <a:r>
              <a:rPr lang="en-US" sz="1900" dirty="0"/>
              <a:t>used </a:t>
            </a:r>
            <a:r>
              <a:rPr lang="en-US" sz="1900" i="1" dirty="0"/>
              <a:t>A. tumefaciens </a:t>
            </a:r>
            <a:r>
              <a:rPr lang="en-US" sz="1900" dirty="0"/>
              <a:t>as a vehicle to insert desired genes into plants (e.g., the gene causing overproduction of CP4 EPSP synthase, thus conferring resistance to glyphosate-containing herbicide)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7C08E5F7-787B-B49B-01C4-63237AADE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tar: 7 Points 3">
            <a:extLst>
              <a:ext uri="{FF2B5EF4-FFF2-40B4-BE49-F238E27FC236}">
                <a16:creationId xmlns:a16="http://schemas.microsoft.com/office/drawing/2014/main" id="{B1F908E2-2D86-4798-8141-CA0F10795617}"/>
              </a:ext>
            </a:extLst>
          </p:cNvPr>
          <p:cNvSpPr/>
          <p:nvPr/>
        </p:nvSpPr>
        <p:spPr>
          <a:xfrm>
            <a:off x="4955194" y="2239818"/>
            <a:ext cx="2281612" cy="1057564"/>
          </a:xfrm>
          <a:prstGeom prst="star7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60DA3-4767-07D2-067A-5A2E9F32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D7C7-E782-C9DB-7DA8-22E09334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F4663-96C7-9F19-BADE-08E6E2A7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43352"/>
            <a:ext cx="9131685" cy="3880773"/>
          </a:xfrm>
        </p:spPr>
        <p:txBody>
          <a:bodyPr>
            <a:normAutofit/>
          </a:bodyPr>
          <a:lstStyle/>
          <a:p>
            <a:r>
              <a:rPr lang="en-US" sz="2400" dirty="0"/>
              <a:t>incorporation of (foreign) DNA from one organism into the genome of another organism (plant of interest)</a:t>
            </a:r>
          </a:p>
          <a:p>
            <a:endParaRPr lang="en-US" sz="2400" dirty="0"/>
          </a:p>
          <a:p>
            <a:r>
              <a:rPr lang="en-US" sz="2400" dirty="0"/>
              <a:t>includes the integration and expression of that inserted gene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transgene – the “package” of genetic material that is inserted</a:t>
            </a:r>
            <a:endParaRPr lang="en-US" sz="1800" dirty="0"/>
          </a:p>
          <a:p>
            <a:pPr lvl="1"/>
            <a:r>
              <a:rPr lang="en-US" sz="2000" dirty="0"/>
              <a:t>transgenic – the organism that develops after a successful gene transfer</a:t>
            </a:r>
          </a:p>
          <a:p>
            <a:endParaRPr lang="en-US" sz="2400" dirty="0"/>
          </a:p>
          <a:p>
            <a:endParaRPr lang="en-US" dirty="0"/>
          </a:p>
          <a:p>
            <a:endParaRPr lang="en-US" sz="2400" dirty="0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CEF2EF0E-7D14-AC82-43F6-D2B7AB9EF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E5498-85C4-960E-8EB5-840E839E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C72F8-5D44-3F03-CD39-48C3C70B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 (tumor-inducing) plasmid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0DBF-2097-A949-198D-52D142667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3425"/>
            <a:ext cx="8596668" cy="4692793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lasmid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= loop of DNA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modifiable – can add (any?) transgene of interest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v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ector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= piece of DNA used to transfer DNA from one organism to another</a:t>
            </a:r>
          </a:p>
          <a:p>
            <a:pPr lvl="1" indent="-342900">
              <a:buClr>
                <a:srgbClr val="0F6FC6"/>
              </a:buClr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has replication sites that allow it to replicate in host cells</a:t>
            </a:r>
          </a:p>
          <a:p>
            <a:pPr lvl="1" indent="-342900">
              <a:buClr>
                <a:srgbClr val="0F6FC6"/>
              </a:buClr>
              <a:defRPr/>
            </a:pPr>
            <a:r>
              <a:rPr lang="en-US" sz="200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as marker genes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, like antibiotic resistance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CB1FB0A5-B7A5-7E34-2A55-6C8C8C030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89B1B-6BD6-5366-DAC4-7B16A505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58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1F38-16D0-DD4C-A3F3-5C54F1B2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plasmid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B2FA8-892E-E795-DBB7-ABE015A07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0371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promoter – 35S, from cauliflower mosaic virus</a:t>
            </a:r>
          </a:p>
          <a:p>
            <a:r>
              <a:rPr lang="en-US" sz="2400" dirty="0"/>
              <a:t>transgene – gene of interest</a:t>
            </a:r>
          </a:p>
          <a:p>
            <a:r>
              <a:rPr lang="en-US" sz="2400" dirty="0"/>
              <a:t>terminator – NOS, derived from </a:t>
            </a:r>
            <a:r>
              <a:rPr lang="en-US" sz="2400" i="1" dirty="0"/>
              <a:t>Agrobacterium</a:t>
            </a:r>
          </a:p>
          <a:p>
            <a:r>
              <a:rPr lang="en-US" sz="2400" dirty="0"/>
              <a:t>reporter gene - selectable marker</a:t>
            </a:r>
          </a:p>
          <a:p>
            <a:pPr lvl="2"/>
            <a:r>
              <a:rPr lang="en-US" sz="2000" dirty="0"/>
              <a:t>gene that enables cells to withstand a certain antibiotic</a:t>
            </a:r>
          </a:p>
          <a:p>
            <a:pPr lvl="2"/>
            <a:r>
              <a:rPr lang="en-US" sz="2000" dirty="0"/>
              <a:t>indicates properly transformed cells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BB93CDAC-FEFC-1DF6-53EA-6864FD33B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517B1-49CF-19FA-3F72-991E0DD23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964" y="4108542"/>
            <a:ext cx="2223670" cy="2228758"/>
          </a:xfrm>
          <a:prstGeom prst="rect">
            <a:avLst/>
          </a:prstGeom>
        </p:spPr>
      </p:pic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178A051C-ED7C-987F-A7EC-740B27701A80}"/>
              </a:ext>
            </a:extLst>
          </p:cNvPr>
          <p:cNvSpPr/>
          <p:nvPr/>
        </p:nvSpPr>
        <p:spPr>
          <a:xfrm rot="19201443">
            <a:off x="7832436" y="5735958"/>
            <a:ext cx="212436" cy="193964"/>
          </a:xfrm>
          <a:prstGeom prst="snip2Same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1E3341-A9AA-92CE-FFE2-4992E554C721}"/>
              </a:ext>
            </a:extLst>
          </p:cNvPr>
          <p:cNvSpPr txBox="1"/>
          <p:nvPr/>
        </p:nvSpPr>
        <p:spPr>
          <a:xfrm>
            <a:off x="7941099" y="5877014"/>
            <a:ext cx="729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termination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0242C-1F46-81E4-DCA7-6B0859D0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41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52B00-A17C-0FCA-3C1F-7F9F49604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80" y="603105"/>
            <a:ext cx="8774019" cy="5024438"/>
          </a:xfrm>
          <a:prstGeom prst="rect">
            <a:avLst/>
          </a:prstGeom>
        </p:spPr>
      </p:pic>
      <p:pic>
        <p:nvPicPr>
          <p:cNvPr id="2" name="Picture 1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7FD61E33-CEEC-00E5-A68D-07AD1A39E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08DBF-430F-C6F3-1A0E-952B2F3CECA6}"/>
              </a:ext>
            </a:extLst>
          </p:cNvPr>
          <p:cNvSpPr txBox="1"/>
          <p:nvPr/>
        </p:nvSpPr>
        <p:spPr>
          <a:xfrm>
            <a:off x="997527" y="2128382"/>
            <a:ext cx="217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Replication origin</a:t>
            </a:r>
          </a:p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(plasmid synthesis)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18FDB-CF5D-EDCC-1228-183E7A963EB5}"/>
              </a:ext>
            </a:extLst>
          </p:cNvPr>
          <p:cNvSpPr/>
          <p:nvPr/>
        </p:nvSpPr>
        <p:spPr>
          <a:xfrm>
            <a:off x="711200" y="1533236"/>
            <a:ext cx="2604655" cy="60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AA182-E3AF-815B-B51A-903568B9A06E}"/>
              </a:ext>
            </a:extLst>
          </p:cNvPr>
          <p:cNvSpPr/>
          <p:nvPr/>
        </p:nvSpPr>
        <p:spPr>
          <a:xfrm>
            <a:off x="300182" y="3571153"/>
            <a:ext cx="2604655" cy="60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F5D13-F046-BD7E-1FC5-75C16AE73576}"/>
              </a:ext>
            </a:extLst>
          </p:cNvPr>
          <p:cNvSpPr txBox="1"/>
          <p:nvPr/>
        </p:nvSpPr>
        <p:spPr>
          <a:xfrm>
            <a:off x="997527" y="3647130"/>
            <a:ext cx="217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Termination region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9E6293-907E-9CB8-C929-F6050BB6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7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0CF6-4814-F0E6-98FF-5EB5D168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CB9B-EDBA-BB53-8647-90BDA9EC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189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 incorporate transgene into </a:t>
            </a:r>
            <a:r>
              <a:rPr lang="en-US" sz="2400" i="1" dirty="0"/>
              <a:t>Agrobacterium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 inoculate wounded plant tissue explants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3.  grow the explants on culture media which contains:</a:t>
            </a:r>
          </a:p>
          <a:p>
            <a:pPr marL="0" indent="0">
              <a:buNone/>
            </a:pPr>
            <a:r>
              <a:rPr lang="en-US" sz="2000" dirty="0"/>
              <a:t>		- antibiotic to kill </a:t>
            </a:r>
            <a:r>
              <a:rPr lang="en-US" sz="2000" i="1" dirty="0"/>
              <a:t>Agrobacterium</a:t>
            </a:r>
          </a:p>
          <a:p>
            <a:pPr marL="0" indent="0">
              <a:buNone/>
            </a:pPr>
            <a:r>
              <a:rPr lang="en-US" sz="2000" i="1" dirty="0"/>
              <a:t>		- </a:t>
            </a:r>
            <a:r>
              <a:rPr lang="en-US" sz="2000" dirty="0"/>
              <a:t>antibiotic that would normally kill plant cells</a:t>
            </a:r>
          </a:p>
          <a:p>
            <a:pPr lvl="3"/>
            <a:r>
              <a:rPr lang="en-US" sz="1800" dirty="0"/>
              <a:t>gene to be resistant to that antibiotic was inserted into </a:t>
            </a:r>
            <a:r>
              <a:rPr lang="en-US" sz="1800" i="1" dirty="0" err="1"/>
              <a:t>Agro</a:t>
            </a:r>
            <a:r>
              <a:rPr lang="en-US" sz="1800" dirty="0"/>
              <a:t> along with transgene</a:t>
            </a:r>
          </a:p>
          <a:p>
            <a:pPr lvl="3"/>
            <a:r>
              <a:rPr lang="en-US" sz="1800" dirty="0"/>
              <a:t>SO, only cells with foreign DNA successfully integrated into their own DNA can survive on media with that specific antibiotic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7D8A2E04-CAE0-1159-9CE8-0F91768F3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F5457-1751-7D5A-D1C7-EAAC7AAE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B1B67-A56E-4A87-AF36-337D27BCEA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63A6C-4D43-1CDC-F8C0-1EBA7E99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447"/>
          <a:stretch/>
        </p:blipFill>
        <p:spPr>
          <a:xfrm>
            <a:off x="9956496" y="829604"/>
            <a:ext cx="1727503" cy="1225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22DF8A-F976-71A3-0C6C-1034AF88A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039" y="2775247"/>
            <a:ext cx="2426418" cy="122540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E5A763-97C7-10FE-76BD-53029FBE33B7}"/>
              </a:ext>
            </a:extLst>
          </p:cNvPr>
          <p:cNvCxnSpPr>
            <a:cxnSpLocks/>
          </p:cNvCxnSpPr>
          <p:nvPr/>
        </p:nvCxnSpPr>
        <p:spPr>
          <a:xfrm>
            <a:off x="10829483" y="2173379"/>
            <a:ext cx="0" cy="518741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EE377E2-81CA-8487-4FC8-AEC4AFF76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275" y="4736551"/>
            <a:ext cx="2426418" cy="1530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B8386E-4CD2-D493-6193-55998C29F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1829" y="4089824"/>
            <a:ext cx="335309" cy="713294"/>
          </a:xfrm>
          <a:prstGeom prst="rect">
            <a:avLst/>
          </a:prstGeom>
        </p:spPr>
      </p:pic>
      <p:sp>
        <p:nvSpPr>
          <p:cNvPr id="15" name="Flowchart: Manual Input 14">
            <a:extLst>
              <a:ext uri="{FF2B5EF4-FFF2-40B4-BE49-F238E27FC236}">
                <a16:creationId xmlns:a16="http://schemas.microsoft.com/office/drawing/2014/main" id="{F4824F7F-1541-AA5B-9CCB-B70E0392D59A}"/>
              </a:ext>
            </a:extLst>
          </p:cNvPr>
          <p:cNvSpPr/>
          <p:nvPr/>
        </p:nvSpPr>
        <p:spPr>
          <a:xfrm>
            <a:off x="11665528" y="3808215"/>
            <a:ext cx="349457" cy="183198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09F240-7395-B1A3-2EC9-859987FD90ED}"/>
              </a:ext>
            </a:extLst>
          </p:cNvPr>
          <p:cNvSpPr/>
          <p:nvPr/>
        </p:nvSpPr>
        <p:spPr>
          <a:xfrm>
            <a:off x="9820834" y="4736551"/>
            <a:ext cx="461818" cy="361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9CEAB7-A9A6-6B92-3A86-300627CD3DEF}"/>
              </a:ext>
            </a:extLst>
          </p:cNvPr>
          <p:cNvSpPr/>
          <p:nvPr/>
        </p:nvSpPr>
        <p:spPr>
          <a:xfrm>
            <a:off x="11767127" y="4745787"/>
            <a:ext cx="266330" cy="500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DE28B3-96B9-E124-FDD0-6A94199DB964}"/>
              </a:ext>
            </a:extLst>
          </p:cNvPr>
          <p:cNvSpPr/>
          <p:nvPr/>
        </p:nvSpPr>
        <p:spPr>
          <a:xfrm>
            <a:off x="11387908" y="4764260"/>
            <a:ext cx="424872" cy="287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61B5B-CEBD-6C40-6C33-F9B2666384E4}"/>
              </a:ext>
            </a:extLst>
          </p:cNvPr>
          <p:cNvSpPr txBox="1"/>
          <p:nvPr/>
        </p:nvSpPr>
        <p:spPr>
          <a:xfrm>
            <a:off x="9984509" y="6385153"/>
            <a:ext cx="2305339" cy="47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Molecular Biology of the Cell. 4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Edition. Alberts, Johnson, Lewis, Raff, Roberts, Walter. 2002. Fig 8-72. p 544.</a:t>
            </a:r>
          </a:p>
        </p:txBody>
      </p:sp>
    </p:spTree>
    <p:extLst>
      <p:ext uri="{BB962C8B-B14F-4D97-AF65-F5344CB8AC3E}">
        <p14:creationId xmlns:p14="http://schemas.microsoft.com/office/powerpoint/2010/main" val="3446298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CA61-A290-7037-A6D8-31C2D115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3445-14FA-CA40-141B-8E5230C1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7986376" cy="3880773"/>
          </a:xfrm>
        </p:spPr>
        <p:txBody>
          <a:bodyPr>
            <a:normAutofit/>
          </a:bodyPr>
          <a:lstStyle/>
          <a:p>
            <a:r>
              <a:rPr lang="en-US" sz="2400" dirty="0"/>
              <a:t>foreign DNA inserted into random locations in the plant genome</a:t>
            </a:r>
          </a:p>
          <a:p>
            <a:endParaRPr lang="en-US" sz="2400" dirty="0"/>
          </a:p>
          <a:p>
            <a:r>
              <a:rPr lang="en-US" sz="2400" dirty="0"/>
              <a:t>more successful with dicots</a:t>
            </a:r>
          </a:p>
          <a:p>
            <a:pPr lvl="1"/>
            <a:r>
              <a:rPr lang="en-US" sz="2000" dirty="0"/>
              <a:t>several monocot crops, legumes, and woody plants are recalcitrant to </a:t>
            </a:r>
            <a:r>
              <a:rPr lang="en-US" sz="2000" i="1" dirty="0"/>
              <a:t>A. tumefaciens</a:t>
            </a:r>
            <a:r>
              <a:rPr lang="en-US" sz="2000" dirty="0"/>
              <a:t>-mediated transformation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49A8B32C-0C4B-C0EA-735F-141F02257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623A1-8B6C-96E8-FEB1-7D9B264D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0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CA61-A290-7037-A6D8-31C2D115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39321" cy="1320800"/>
          </a:xfrm>
        </p:spPr>
        <p:txBody>
          <a:bodyPr/>
          <a:lstStyle/>
          <a:p>
            <a:r>
              <a:rPr lang="en-US" dirty="0"/>
              <a:t>particle bombardment/particle inflow gun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3445-14FA-CA40-141B-8E5230C1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55789"/>
            <a:ext cx="8808411" cy="3880773"/>
          </a:xfrm>
        </p:spPr>
        <p:txBody>
          <a:bodyPr>
            <a:normAutofit/>
          </a:bodyPr>
          <a:lstStyle/>
          <a:p>
            <a:r>
              <a:rPr lang="en-US" sz="2400" dirty="0"/>
              <a:t>invented by Sanford, Wolf, and Allen at Cornell University along with Klein at DuPont between 1983 and 1986</a:t>
            </a:r>
          </a:p>
          <a:p>
            <a:r>
              <a:rPr lang="en-US" sz="2400" dirty="0"/>
              <a:t>originally an air pistol modified to fire tungsten particles</a:t>
            </a:r>
          </a:p>
          <a:p>
            <a:r>
              <a:rPr lang="en-US" sz="2400" dirty="0"/>
              <a:t>original target = onion (large cell size)</a:t>
            </a:r>
          </a:p>
          <a:p>
            <a:r>
              <a:rPr lang="en-US" sz="2400" dirty="0"/>
              <a:t>improvements, manufactured and sold</a:t>
            </a:r>
          </a:p>
          <a:p>
            <a:pPr lvl="1"/>
            <a:r>
              <a:rPr lang="en-US" sz="2000" dirty="0"/>
              <a:t>non-explosive propellant (helium gas)</a:t>
            </a:r>
          </a:p>
          <a:p>
            <a:pPr lvl="1"/>
            <a:r>
              <a:rPr lang="en-US" sz="2000" dirty="0"/>
              <a:t>multi-disk delivery mechanism to minimize damage to sample tissue</a:t>
            </a:r>
          </a:p>
          <a:p>
            <a:pPr lvl="1"/>
            <a:r>
              <a:rPr lang="en-US" sz="2000" dirty="0"/>
              <a:t>other heavy metals (gold and silver)</a:t>
            </a:r>
          </a:p>
          <a:p>
            <a:endParaRPr lang="en-US" sz="2400" dirty="0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49A8B32C-0C4B-C0EA-735F-141F02257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2EBBB-AA90-7360-B8E9-EABB9F29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87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283C-9091-70F1-F94B-C23CFAF0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5EF5E4-6B65-66CE-A9B2-B48BC7A79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516" y="352264"/>
            <a:ext cx="4615102" cy="6153472"/>
          </a:xfrm>
          <a:prstGeom prst="rect">
            <a:avLst/>
          </a:prstGeom>
        </p:spPr>
      </p:pic>
      <p:pic>
        <p:nvPicPr>
          <p:cNvPr id="3" name="Picture 2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ED37A5A2-DE69-1656-3695-4423F31A2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2D23E-36E6-C20A-9415-ACF3E16AE70B}"/>
              </a:ext>
            </a:extLst>
          </p:cNvPr>
          <p:cNvSpPr txBox="1"/>
          <p:nvPr/>
        </p:nvSpPr>
        <p:spPr>
          <a:xfrm>
            <a:off x="624995" y="1168507"/>
            <a:ext cx="18080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800" b="0" i="0" u="none" strike="noStrike" baseline="0" dirty="0">
                <a:solidFill>
                  <a:srgbClr val="424242"/>
                </a:solidFill>
                <a:latin typeface="Times New Roman" panose="02020603050405020304" pitchFamily="18" charset="0"/>
              </a:rPr>
              <a:t>Helium-driven </a:t>
            </a:r>
            <a:r>
              <a:rPr lang="sv-SE" sz="1800" b="0" i="0" u="none" strike="noStrike" baseline="0" dirty="0">
                <a:solidFill>
                  <a:srgbClr val="555555"/>
                </a:solidFill>
                <a:latin typeface="Times New Roman" panose="02020603050405020304" pitchFamily="18" charset="0"/>
              </a:rPr>
              <a:t>partic</a:t>
            </a:r>
            <a:r>
              <a:rPr lang="sv-SE" sz="1800" b="0" i="0" u="none" strike="noStrike" baseline="0" dirty="0">
                <a:solidFill>
                  <a:srgbClr val="2C2C2C"/>
                </a:solidFill>
                <a:latin typeface="Times New Roman" panose="02020603050405020304" pitchFamily="18" charset="0"/>
              </a:rPr>
              <a:t>l</a:t>
            </a:r>
            <a:r>
              <a:rPr lang="sv-SE" sz="1800" b="0" i="0" u="none" strike="noStrike" baseline="0" dirty="0">
                <a:solidFill>
                  <a:srgbClr val="555555"/>
                </a:solidFill>
                <a:latin typeface="Times New Roman" panose="02020603050405020304" pitchFamily="18" charset="0"/>
              </a:rPr>
              <a:t>e </a:t>
            </a:r>
            <a:r>
              <a:rPr lang="sv-SE" sz="16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</a:rPr>
              <a:t>gun  </a:t>
            </a:r>
            <a:r>
              <a:rPr lang="sv-SE" sz="1800" b="0" i="0" u="none" strike="noStrike" baseline="0" dirty="0">
                <a:solidFill>
                  <a:srgbClr val="555555"/>
                </a:solidFill>
                <a:latin typeface="Times New Roman" panose="02020603050405020304" pitchFamily="18" charset="0"/>
              </a:rPr>
              <a:t>(BIO </a:t>
            </a:r>
            <a:r>
              <a:rPr lang="sv-SE" sz="1800" b="0" i="0" u="none" strike="noStrike" baseline="0" dirty="0">
                <a:solidFill>
                  <a:srgbClr val="424242"/>
                </a:solidFill>
                <a:latin typeface="Times New Roman" panose="02020603050405020304" pitchFamily="18" charset="0"/>
              </a:rPr>
              <a:t>RAD</a:t>
            </a:r>
          </a:p>
          <a:p>
            <a:pPr algn="l"/>
            <a:r>
              <a:rPr lang="en-US" sz="1800" b="0" i="0" u="none" strike="noStrike" baseline="0" dirty="0">
                <a:solidFill>
                  <a:srgbClr val="424242"/>
                </a:solidFill>
                <a:latin typeface="Times New Roman" panose="02020603050405020304" pitchFamily="18" charset="0"/>
              </a:rPr>
              <a:t>PDS</a:t>
            </a:r>
            <a:r>
              <a:rPr lang="en-US" sz="1800" b="0" i="0" u="none" strike="noStrike" baseline="0" dirty="0">
                <a:solidFill>
                  <a:srgbClr val="141414"/>
                </a:solidFill>
                <a:latin typeface="Times New Roman" panose="02020603050405020304" pitchFamily="18" charset="0"/>
              </a:rPr>
              <a:t>-1</a:t>
            </a:r>
            <a:r>
              <a:rPr lang="en-US" sz="1800" b="0" i="0" u="none" strike="noStrike" baseline="0" dirty="0">
                <a:solidFill>
                  <a:srgbClr val="555555"/>
                </a:solidFill>
                <a:latin typeface="Times New Roman" panose="02020603050405020304" pitchFamily="18" charset="0"/>
              </a:rPr>
              <a:t>000</a:t>
            </a:r>
            <a:r>
              <a:rPr lang="en-US" sz="1800" b="0" i="0" u="none" strike="noStrike" baseline="0" dirty="0">
                <a:solidFill>
                  <a:srgbClr val="787878"/>
                </a:solidFill>
                <a:latin typeface="Times New Roman" panose="02020603050405020304" pitchFamily="18" charset="0"/>
              </a:rPr>
              <a:t>/</a:t>
            </a:r>
            <a:r>
              <a:rPr lang="en-US" sz="1800" b="0" i="0" u="none" strike="noStrike" baseline="0" dirty="0" err="1">
                <a:solidFill>
                  <a:srgbClr val="424242"/>
                </a:solidFill>
                <a:latin typeface="Times New Roman" panose="02020603050405020304" pitchFamily="18" charset="0"/>
              </a:rPr>
              <a:t>He</a:t>
            </a:r>
            <a:r>
              <a:rPr lang="en-US" sz="1800" b="0" i="0" u="none" strike="noStrike" baseline="30000" dirty="0" err="1">
                <a:solidFill>
                  <a:srgbClr val="787878"/>
                </a:solidFill>
                <a:latin typeface="Times New Roman" panose="02020603050405020304" pitchFamily="18" charset="0"/>
              </a:rPr>
              <a:t>T</a:t>
            </a:r>
            <a:r>
              <a:rPr lang="en-US" sz="1800" b="0" i="0" u="none" strike="noStrike" baseline="30000" dirty="0" err="1">
                <a:solidFill>
                  <a:srgbClr val="555555"/>
                </a:solidFill>
                <a:latin typeface="Times New Roman" panose="02020603050405020304" pitchFamily="18" charset="0"/>
              </a:rPr>
              <a:t>M</a:t>
            </a:r>
            <a:r>
              <a:rPr lang="en-US" sz="1800" b="0" i="0" u="none" strike="noStrike" baseline="0" dirty="0">
                <a:solidFill>
                  <a:srgbClr val="555555"/>
                </a:solidFill>
                <a:latin typeface="Times New Roman" panose="02020603050405020304" pitchFamily="18" charset="0"/>
              </a:rPr>
              <a:t>)</a:t>
            </a:r>
          </a:p>
          <a:p>
            <a:pPr algn="l"/>
            <a:endParaRPr lang="en-US" dirty="0">
              <a:solidFill>
                <a:srgbClr val="555555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</a:rPr>
              <a:t>(PDS = particle delivery system)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2359F-1A34-5784-18CC-506EAD1A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F6AC6-5F15-5478-9F9B-43423F82A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30" y="68344"/>
            <a:ext cx="4346815" cy="6268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7D958-1069-DB71-BF9B-C526853F2454}"/>
              </a:ext>
            </a:extLst>
          </p:cNvPr>
          <p:cNvSpPr txBox="1"/>
          <p:nvPr/>
        </p:nvSpPr>
        <p:spPr>
          <a:xfrm>
            <a:off x="1803108" y="6335709"/>
            <a:ext cx="7943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Hagio</a:t>
            </a:r>
            <a:r>
              <a:rPr lang="en-US" sz="800" dirty="0"/>
              <a:t>. 1998. </a:t>
            </a:r>
            <a:r>
              <a:rPr lang="en-US" sz="800" dirty="0" err="1"/>
              <a:t>Optim</a:t>
            </a:r>
            <a:r>
              <a:rPr lang="en-US" sz="800" dirty="0"/>
              <a:t> Part Bombard Method for </a:t>
            </a:r>
            <a:r>
              <a:rPr lang="en-US" sz="800" dirty="0" err="1"/>
              <a:t>Effic</a:t>
            </a:r>
            <a:r>
              <a:rPr lang="en-US" sz="800" dirty="0"/>
              <a:t> Gen Transform. JARG 32, 239-247</a:t>
            </a:r>
          </a:p>
        </p:txBody>
      </p:sp>
      <p:pic>
        <p:nvPicPr>
          <p:cNvPr id="9" name="Picture 8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40081D54-231D-E7FF-3DBE-2C3EDEDFD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00C473-7867-1B3F-E1C7-6F15A93D1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782" y="305256"/>
            <a:ext cx="3030220" cy="6032044"/>
          </a:xfrm>
        </p:spPr>
        <p:txBody>
          <a:bodyPr>
            <a:normAutofit/>
          </a:bodyPr>
          <a:lstStyle/>
          <a:p>
            <a:r>
              <a:rPr lang="en-US" sz="1700" dirty="0"/>
              <a:t>coat gold with DNA</a:t>
            </a:r>
          </a:p>
          <a:p>
            <a:r>
              <a:rPr lang="en-US" sz="1700" dirty="0"/>
              <a:t>put target plant cells/tissue on petri dish</a:t>
            </a:r>
          </a:p>
          <a:p>
            <a:r>
              <a:rPr lang="en-US" sz="1700" dirty="0"/>
              <a:t>put petri dish on shelf in chamber</a:t>
            </a:r>
          </a:p>
          <a:p>
            <a:r>
              <a:rPr lang="en-US" sz="1700" dirty="0"/>
              <a:t>cover petri dish with a screen</a:t>
            </a:r>
          </a:p>
          <a:p>
            <a:r>
              <a:rPr lang="en-US" sz="1700" dirty="0"/>
              <a:t>pipet gold/DNA onto plastic disc and place in holder at the top of the chamber</a:t>
            </a:r>
          </a:p>
          <a:p>
            <a:r>
              <a:rPr lang="en-US" sz="1700" dirty="0"/>
              <a:t>close door and pressurize with helium</a:t>
            </a:r>
          </a:p>
          <a:p>
            <a:r>
              <a:rPr lang="en-US" sz="1700" dirty="0"/>
              <a:t>press “release” button, so that a burst of helium propels gold/DNA from disc, through screen, and onto/into tissue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A586D1-8F14-646E-2A36-000BEDB4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27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B99E00-8712-0B69-B463-3D1EB815E630}"/>
              </a:ext>
            </a:extLst>
          </p:cNvPr>
          <p:cNvCxnSpPr/>
          <p:nvPr/>
        </p:nvCxnSpPr>
        <p:spPr>
          <a:xfrm flipH="1">
            <a:off x="4461164" y="1574800"/>
            <a:ext cx="1810327" cy="2743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06B75D-8E60-2A10-69B0-C038851E05FD}"/>
              </a:ext>
            </a:extLst>
          </p:cNvPr>
          <p:cNvCxnSpPr>
            <a:cxnSpLocks/>
          </p:cNvCxnSpPr>
          <p:nvPr/>
        </p:nvCxnSpPr>
        <p:spPr>
          <a:xfrm flipH="1">
            <a:off x="4461164" y="2835563"/>
            <a:ext cx="1736436" cy="110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CEB466-0FE4-580D-C4BA-8F249957709D}"/>
              </a:ext>
            </a:extLst>
          </p:cNvPr>
          <p:cNvCxnSpPr>
            <a:cxnSpLocks/>
          </p:cNvCxnSpPr>
          <p:nvPr/>
        </p:nvCxnSpPr>
        <p:spPr>
          <a:xfrm flipH="1" flipV="1">
            <a:off x="4221018" y="692727"/>
            <a:ext cx="2022764" cy="3202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037245-F2D3-626B-C8E0-45F4327344CB}"/>
              </a:ext>
            </a:extLst>
          </p:cNvPr>
          <p:cNvCxnSpPr>
            <a:cxnSpLocks/>
          </p:cNvCxnSpPr>
          <p:nvPr/>
        </p:nvCxnSpPr>
        <p:spPr>
          <a:xfrm flipH="1" flipV="1">
            <a:off x="2918691" y="4572000"/>
            <a:ext cx="3352800" cy="40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CA61-A290-7037-A6D8-31C2D115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3445-14FA-CA40-141B-8E5230C1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65025"/>
            <a:ext cx="996295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transformation efficiency lower than with </a:t>
            </a:r>
            <a:r>
              <a:rPr lang="en-US" sz="2400" i="1" dirty="0"/>
              <a:t>Agrobacterium</a:t>
            </a:r>
          </a:p>
          <a:p>
            <a:r>
              <a:rPr lang="en-US" sz="2400" dirty="0"/>
              <a:t>costly (gold or tungsten)</a:t>
            </a:r>
          </a:p>
          <a:p>
            <a:r>
              <a:rPr lang="en-US" sz="2400" dirty="0"/>
              <a:t>intracellular targets are random (nuclear vs mitochondrial genomes)</a:t>
            </a:r>
          </a:p>
          <a:p>
            <a:r>
              <a:rPr lang="en-US" sz="2400" dirty="0"/>
              <a:t>inconsistent copy integration (no transgene to multiple copies)</a:t>
            </a:r>
          </a:p>
          <a:p>
            <a:r>
              <a:rPr lang="en-US" sz="2400" dirty="0"/>
              <a:t>DNA is not protected from damage</a:t>
            </a:r>
          </a:p>
          <a:p>
            <a:endParaRPr lang="en-US" sz="2400" dirty="0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49A8B32C-0C4B-C0EA-735F-141F02257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658B6-C3B4-11F9-3854-4709109C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96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C098-F071-04E0-226D-02221998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751415"/>
            <a:ext cx="9685865" cy="1826581"/>
          </a:xfrm>
        </p:spPr>
        <p:txBody>
          <a:bodyPr>
            <a:normAutofit/>
          </a:bodyPr>
          <a:lstStyle/>
          <a:p>
            <a:r>
              <a:rPr lang="en-US" dirty="0"/>
              <a:t>summarize </a:t>
            </a:r>
            <a:r>
              <a:rPr lang="en-US" i="1" dirty="0"/>
              <a:t>Agrobacterium</a:t>
            </a:r>
            <a:br>
              <a:rPr lang="en-US" i="1" dirty="0"/>
            </a:br>
            <a:r>
              <a:rPr lang="en-US" i="1" dirty="0"/>
              <a:t>				</a:t>
            </a:r>
            <a:r>
              <a:rPr lang="en-US" dirty="0"/>
              <a:t>and particle bombardment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1C06-A891-35B9-1FB7-E14321624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16577AB3-4846-4854-375D-C9AEDDD03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648D4-D509-39FE-F142-91191005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5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2803-6710-A21D-162A-B02F460D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D505-EFC1-83B6-56BC-7AF5D9AB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98771"/>
            <a:ext cx="9048558" cy="3880773"/>
          </a:xfrm>
        </p:spPr>
        <p:txBody>
          <a:bodyPr/>
          <a:lstStyle/>
          <a:p>
            <a:r>
              <a:rPr lang="en-US" sz="2400" dirty="0"/>
              <a:t>in agriculture, improve/impart plant traits:</a:t>
            </a:r>
          </a:p>
          <a:p>
            <a:pPr lvl="1"/>
            <a:r>
              <a:rPr lang="en-US" sz="2000" dirty="0"/>
              <a:t>yield</a:t>
            </a:r>
          </a:p>
          <a:p>
            <a:pPr lvl="1"/>
            <a:r>
              <a:rPr lang="en-US" sz="2000" dirty="0"/>
              <a:t>pest, disease, and virus resistance</a:t>
            </a:r>
          </a:p>
          <a:p>
            <a:pPr lvl="1"/>
            <a:r>
              <a:rPr lang="en-US" sz="2000" dirty="0"/>
              <a:t>stress tolerance (i.e. extreme environments)</a:t>
            </a:r>
          </a:p>
          <a:p>
            <a:pPr lvl="1"/>
            <a:r>
              <a:rPr lang="en-US" sz="2000" dirty="0"/>
              <a:t>nutrient production (modify lipid, starch, and protein storage in seeds)</a:t>
            </a:r>
          </a:p>
          <a:p>
            <a:pPr lvl="1"/>
            <a:r>
              <a:rPr lang="en-US" sz="2000" dirty="0"/>
              <a:t>delay fruit decay and extend flower life</a:t>
            </a:r>
          </a:p>
          <a:p>
            <a:pPr lvl="1"/>
            <a:r>
              <a:rPr lang="en-US" sz="2000" dirty="0"/>
              <a:t>tolerance to chemical herbicide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D8FF9A1E-5F25-0DBD-9207-FB038CA25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50720-FB7E-F316-87F7-FE9E10E0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7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05D83-A8A5-09D9-169F-34EB57CFC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42"/>
          <a:stretch/>
        </p:blipFill>
        <p:spPr>
          <a:xfrm>
            <a:off x="970496" y="657828"/>
            <a:ext cx="8861024" cy="4588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955A29-60EF-B2D0-BDC8-88D97ACF5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68" y="5246256"/>
            <a:ext cx="8864352" cy="499915"/>
          </a:xfrm>
          <a:prstGeom prst="rect">
            <a:avLst/>
          </a:prstGeom>
        </p:spPr>
      </p:pic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869FEC8B-CEB1-68E7-56BD-14F13F933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2D99F0F-0D16-0D22-54E5-2E977C4DFC49}"/>
              </a:ext>
            </a:extLst>
          </p:cNvPr>
          <p:cNvSpPr/>
          <p:nvPr/>
        </p:nvSpPr>
        <p:spPr>
          <a:xfrm>
            <a:off x="6326909" y="1634836"/>
            <a:ext cx="92364" cy="120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E4AA8E-F263-0666-B25D-451DF8A1CE75}"/>
              </a:ext>
            </a:extLst>
          </p:cNvPr>
          <p:cNvSpPr/>
          <p:nvPr/>
        </p:nvSpPr>
        <p:spPr>
          <a:xfrm>
            <a:off x="6460837" y="1833416"/>
            <a:ext cx="92364" cy="120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4CC8AF-34EC-1B67-9977-A4BE420A8275}"/>
              </a:ext>
            </a:extLst>
          </p:cNvPr>
          <p:cNvSpPr/>
          <p:nvPr/>
        </p:nvSpPr>
        <p:spPr>
          <a:xfrm>
            <a:off x="6617849" y="1768764"/>
            <a:ext cx="92364" cy="120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99E5CB-5588-269B-9D8E-B9A3FD4E0620}"/>
              </a:ext>
            </a:extLst>
          </p:cNvPr>
          <p:cNvSpPr/>
          <p:nvPr/>
        </p:nvSpPr>
        <p:spPr>
          <a:xfrm>
            <a:off x="6950362" y="1741056"/>
            <a:ext cx="92364" cy="120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F8ABA-E4CD-2C26-D0EB-7BD7CD4E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FE11DF-71A3-0EC1-770A-022305A21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322" y="1566197"/>
            <a:ext cx="109738" cy="140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FC6294-DBCD-4F90-5C1E-DF4ADA217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166" y="1720909"/>
            <a:ext cx="109738" cy="140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55A10-E74E-63A3-3A80-4B8FAF3C6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505" y="1768764"/>
            <a:ext cx="109738" cy="140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D4705C-6CAF-04A4-9649-0B3C190FD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918" y="1854202"/>
            <a:ext cx="109738" cy="140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A59EBD-2302-6E95-58EE-331D16ECC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805" y="1771073"/>
            <a:ext cx="109738" cy="140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71770D-4921-5A4F-6971-A35B0358E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92" y="1697181"/>
            <a:ext cx="109738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004FDA-C29B-4BAC-44AA-8A316453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33" t="53447" r="12700" b="30191"/>
          <a:stretch/>
        </p:blipFill>
        <p:spPr>
          <a:xfrm>
            <a:off x="3629025" y="572653"/>
            <a:ext cx="4267200" cy="12561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FC7B58-2097-69B3-1330-07053C1BA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24" y="2425078"/>
            <a:ext cx="1688738" cy="1816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0B04E-D384-0FDC-C46F-2305CE6FF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276" y="4210838"/>
            <a:ext cx="2227123" cy="2182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DB8D56-899F-6BBD-C59D-7B38F5A28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3" y="2773261"/>
            <a:ext cx="3084942" cy="3626892"/>
          </a:xfrm>
          <a:prstGeom prst="rect">
            <a:avLst/>
          </a:prstGeom>
        </p:spPr>
      </p:pic>
      <p:pic>
        <p:nvPicPr>
          <p:cNvPr id="6" name="Picture 5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9B9C3D08-376E-6723-014E-CC385159C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5D11B5-7CFF-7726-35DB-FF55033767D8}"/>
              </a:ext>
            </a:extLst>
          </p:cNvPr>
          <p:cNvCxnSpPr/>
          <p:nvPr/>
        </p:nvCxnSpPr>
        <p:spPr>
          <a:xfrm flipH="1">
            <a:off x="2918691" y="1754909"/>
            <a:ext cx="1339273" cy="110836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BD928F-8EA9-3B69-6AB5-EB5151BF3094}"/>
              </a:ext>
            </a:extLst>
          </p:cNvPr>
          <p:cNvCxnSpPr/>
          <p:nvPr/>
        </p:nvCxnSpPr>
        <p:spPr>
          <a:xfrm>
            <a:off x="2115127" y="4387273"/>
            <a:ext cx="1025237" cy="6096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779114-BE47-D2BA-19C9-2544F80F501A}"/>
              </a:ext>
            </a:extLst>
          </p:cNvPr>
          <p:cNvCxnSpPr/>
          <p:nvPr/>
        </p:nvCxnSpPr>
        <p:spPr>
          <a:xfrm>
            <a:off x="5486399" y="4950690"/>
            <a:ext cx="114531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5FAE2FC-836E-E067-EB93-8418882B1520}"/>
              </a:ext>
            </a:extLst>
          </p:cNvPr>
          <p:cNvSpPr/>
          <p:nvPr/>
        </p:nvSpPr>
        <p:spPr>
          <a:xfrm>
            <a:off x="6705603" y="1514764"/>
            <a:ext cx="1108361" cy="397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EC4E6-33C3-B229-8004-088EB233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87906-577C-8326-651B-35D2BB0FC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5B6C-EE70-C65E-C45F-1314A1C0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stages of plant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53FB8-C94E-1992-9E67-071CF8466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4189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deliver the DNA into a single cell</a:t>
            </a:r>
          </a:p>
          <a:p>
            <a:r>
              <a:rPr lang="en-US" sz="2800" dirty="0"/>
              <a:t>regenerate full fertile plants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569D8627-A9B5-8FA2-021C-92B4EB4D9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7E26F-1936-9DAD-BEEB-D5ABB28D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CECC-6117-BDA0-BAD6-10E12515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tissue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2DA0-680A-E131-BE02-F5C6342C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00370"/>
            <a:ext cx="9150158" cy="4726553"/>
          </a:xfrm>
        </p:spPr>
        <p:txBody>
          <a:bodyPr>
            <a:normAutofit/>
          </a:bodyPr>
          <a:lstStyle/>
          <a:p>
            <a:r>
              <a:rPr lang="en-US" sz="2400" i="1" dirty="0"/>
              <a:t>in vitro </a:t>
            </a:r>
            <a:r>
              <a:rPr lang="en-US" sz="2400" dirty="0"/>
              <a:t>cultivation of plant cells/tissues under </a:t>
            </a:r>
            <a:r>
              <a:rPr lang="en-US" sz="2400" u="sng" dirty="0"/>
              <a:t>sterile</a:t>
            </a:r>
            <a:r>
              <a:rPr lang="en-US" sz="2400" dirty="0"/>
              <a:t> conditions and in the presence of micro- and macro-molecules (nutritive culture medium)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tart with plant tissue that has been transformed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allus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forms/grows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stimulate shoot and root development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produce daughter plants with same genotype as parent plant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n-US" sz="2400" dirty="0"/>
          </a:p>
        </p:txBody>
      </p:sp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845C5A0E-F822-8192-0DF1-46481BF35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28576-3849-F70E-A2C3-0735945C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1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5FF5-DEF5-34CA-E64C-1B44E9B6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induce shoot and root growth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7F46-BAEF-2068-D788-4A77FC5C4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9155"/>
            <a:ext cx="8596668" cy="4839300"/>
          </a:xfrm>
        </p:spPr>
        <p:txBody>
          <a:bodyPr>
            <a:normAutofit/>
          </a:bodyPr>
          <a:lstStyle/>
          <a:p>
            <a:r>
              <a:rPr lang="en-US" sz="2400" dirty="0"/>
              <a:t>cytokinin induces cell division and differentiation</a:t>
            </a:r>
          </a:p>
          <a:p>
            <a:r>
              <a:rPr lang="en-US" sz="2400" dirty="0"/>
              <a:t>auxin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timulates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elongation growth of shoots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nitiates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production of adventitious and lateral roots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higher ratio of cytokinin = growth of shoot buds</a:t>
            </a:r>
          </a:p>
          <a:p>
            <a:r>
              <a:rPr lang="en-US" sz="2400" dirty="0"/>
              <a:t>higher ratio of auxin = root formation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61DF1-A9D5-8B77-1B43-2A35D498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FB0848D8-A035-CD2D-B32A-203235A01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93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168A-D90E-2957-79C3-482A2765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CA5CA-EB45-2D4C-0001-6055A683D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A436A-E653-0C5C-0BB0-18176327E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13" b="50000"/>
          <a:stretch/>
        </p:blipFill>
        <p:spPr>
          <a:xfrm>
            <a:off x="145069" y="101061"/>
            <a:ext cx="2772929" cy="3097029"/>
          </a:xfrm>
          <a:prstGeom prst="rect">
            <a:avLst/>
          </a:prstGeom>
        </p:spPr>
      </p:pic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0A8BF7AD-6FAC-19E5-9D38-763169032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AA053-16BD-B305-BD5F-BCF9943F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1AEB3D-8E1E-B2E5-C2AD-4A017F407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257" y="1393825"/>
            <a:ext cx="2792210" cy="3103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720E3-443D-E5B1-7CBE-0C8A366A1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190" y="2351089"/>
            <a:ext cx="2792210" cy="3097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2037A6-D1D2-03E2-979B-C90DACD93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659" y="3573772"/>
            <a:ext cx="276172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43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325EE-ED77-8000-2B9F-CA9F3B222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F9EE-9B21-97D1-1687-DA6C4D66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plant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5393-6B88-6C27-EAF9-E1C0D2A5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2663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breeding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selective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mutation</a:t>
            </a:r>
          </a:p>
          <a:p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Agrobacterium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particle bombardment (particle inflow gun / gene gun)</a:t>
            </a:r>
          </a:p>
          <a:p>
            <a:r>
              <a:rPr lang="en-US" sz="2400" dirty="0"/>
              <a:t>TALENs</a:t>
            </a:r>
          </a:p>
          <a:p>
            <a:r>
              <a:rPr lang="en-US" sz="2400" dirty="0"/>
              <a:t>CRISPR/Cas9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C758E033-2E44-2EC9-E6D3-1E4DC54EF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C89DC1-9091-4C3E-8C3F-15F1AADFCDDD}"/>
              </a:ext>
            </a:extLst>
          </p:cNvPr>
          <p:cNvSpPr/>
          <p:nvPr/>
        </p:nvSpPr>
        <p:spPr>
          <a:xfrm>
            <a:off x="508000" y="1772663"/>
            <a:ext cx="3001818" cy="1320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1DF47-90CF-E906-4606-6562C57A1084}"/>
              </a:ext>
            </a:extLst>
          </p:cNvPr>
          <p:cNvSpPr/>
          <p:nvPr/>
        </p:nvSpPr>
        <p:spPr>
          <a:xfrm>
            <a:off x="508000" y="4131181"/>
            <a:ext cx="3001818" cy="102271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9982E1-A01A-73E2-3228-95A6DD9F70F4}"/>
              </a:ext>
            </a:extLst>
          </p:cNvPr>
          <p:cNvSpPr/>
          <p:nvPr/>
        </p:nvSpPr>
        <p:spPr>
          <a:xfrm>
            <a:off x="277091" y="3177309"/>
            <a:ext cx="8719127" cy="8791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4B9F43-ECEC-2180-7CA2-85674C59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90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9ADD-1B99-7FFD-BACD-9EDC9B2C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Directed Nucleases (SDN)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B3E9-EC37-EE37-25FB-6C6BEC19C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1135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err="1"/>
              <a:t>meganucleases</a:t>
            </a:r>
            <a:r>
              <a:rPr lang="en-US" sz="2400" dirty="0"/>
              <a:t> (MNs)</a:t>
            </a:r>
          </a:p>
          <a:p>
            <a:r>
              <a:rPr lang="en-US" sz="2400" dirty="0"/>
              <a:t>zinc-finger nucleases (ZFNs)</a:t>
            </a:r>
          </a:p>
          <a:p>
            <a:r>
              <a:rPr lang="en-US" sz="2400" dirty="0"/>
              <a:t>transcription activator-like effector nucleases (TALENs)</a:t>
            </a:r>
          </a:p>
          <a:p>
            <a:r>
              <a:rPr lang="en-US" sz="2400" dirty="0"/>
              <a:t>CRISPR-Cas systems</a:t>
            </a:r>
          </a:p>
        </p:txBody>
      </p:sp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3CBB7C03-B360-7AD7-6437-57E7268C0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6B846-8237-9AA0-825C-B97BF696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0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F59D-B6C8-1E83-2E15-6A4D3593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zinc finger nucleases (ZFNs)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2BD6-4786-03D2-E500-0939215D0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9607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enzymes engineered to create DNA double-strand breaks at specific loci</a:t>
            </a:r>
          </a:p>
          <a:p>
            <a:r>
              <a:rPr lang="en-US" sz="2400" dirty="0"/>
              <a:t>produced herbicide-resistant plants in 2009</a:t>
            </a:r>
          </a:p>
          <a:p>
            <a:pPr lvl="1"/>
            <a:r>
              <a:rPr lang="en-US" sz="2000" dirty="0"/>
              <a:t>targeted the tobacco acetolactate synthase genes, for which specific mutations are known to confer resistance to </a:t>
            </a:r>
            <a:r>
              <a:rPr lang="en-US" sz="2000" dirty="0" err="1"/>
              <a:t>imidazolinone</a:t>
            </a:r>
            <a:r>
              <a:rPr lang="en-US" sz="2000" dirty="0"/>
              <a:t> and </a:t>
            </a:r>
            <a:r>
              <a:rPr lang="en-US" sz="2000" dirty="0" err="1"/>
              <a:t>sulphonylurea</a:t>
            </a:r>
            <a:r>
              <a:rPr lang="en-US" sz="2000" dirty="0"/>
              <a:t> herbicides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37469-2A27-D161-AE8D-E448B9FF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03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CEDF-9C5B-BA64-5097-E536253B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2EB8B-E05C-65EF-3AC3-9BE472858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5717"/>
            <a:ext cx="8596668" cy="3880773"/>
          </a:xfrm>
        </p:spPr>
        <p:txBody>
          <a:bodyPr/>
          <a:lstStyle/>
          <a:p>
            <a:r>
              <a:rPr lang="en-US" sz="2400" dirty="0"/>
              <a:t>transcription activator-like effector nucleases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restriction enzymes that can be engineered to cut specific sequences of DNA</a:t>
            </a:r>
          </a:p>
          <a:p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more flexible than ZFNs</a:t>
            </a:r>
            <a:endParaRPr lang="en-US" dirty="0"/>
          </a:p>
        </p:txBody>
      </p:sp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1CA6DA60-83BC-6908-CA44-BE4B7F3AC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8B257-ACFE-C27C-BF89-761F7C9E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3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A88AE-06F3-02A3-D6F2-B321C72AE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81"/>
          <a:stretch/>
        </p:blipFill>
        <p:spPr>
          <a:xfrm>
            <a:off x="1800860" y="259773"/>
            <a:ext cx="8351524" cy="6077527"/>
          </a:xfrm>
          <a:prstGeom prst="rect">
            <a:avLst/>
          </a:prstGeom>
        </p:spPr>
      </p:pic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5750ADEB-E2B1-B6B3-F9A4-0AB44F071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642DA1-AF5F-73E4-AE6A-6C7EFCCC43A2}"/>
              </a:ext>
            </a:extLst>
          </p:cNvPr>
          <p:cNvCxnSpPr/>
          <p:nvPr/>
        </p:nvCxnSpPr>
        <p:spPr>
          <a:xfrm flipH="1" flipV="1">
            <a:off x="2743200" y="803564"/>
            <a:ext cx="1819564" cy="21151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0426EB-ED52-C3A9-B5F1-62C9E6D2B04E}"/>
              </a:ext>
            </a:extLst>
          </p:cNvPr>
          <p:cNvCxnSpPr/>
          <p:nvPr/>
        </p:nvCxnSpPr>
        <p:spPr>
          <a:xfrm flipH="1" flipV="1">
            <a:off x="3842327" y="803564"/>
            <a:ext cx="960582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5324CA-38C6-512B-B96C-73255B8AFF51}"/>
              </a:ext>
            </a:extLst>
          </p:cNvPr>
          <p:cNvCxnSpPr/>
          <p:nvPr/>
        </p:nvCxnSpPr>
        <p:spPr>
          <a:xfrm flipH="1" flipV="1">
            <a:off x="3094182" y="2170545"/>
            <a:ext cx="840509" cy="6650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53FAEC-FF99-0E42-8ED1-CE8857A8D8D8}"/>
              </a:ext>
            </a:extLst>
          </p:cNvPr>
          <p:cNvCxnSpPr/>
          <p:nvPr/>
        </p:nvCxnSpPr>
        <p:spPr>
          <a:xfrm flipH="1">
            <a:off x="3297382" y="3379355"/>
            <a:ext cx="62807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4454FB-45CE-489D-E4DA-08403F5829A0}"/>
              </a:ext>
            </a:extLst>
          </p:cNvPr>
          <p:cNvCxnSpPr/>
          <p:nvPr/>
        </p:nvCxnSpPr>
        <p:spPr>
          <a:xfrm flipH="1">
            <a:off x="3731491" y="3546764"/>
            <a:ext cx="452582" cy="4248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7EC1C9-6229-90E2-9258-A2CE33E05AE2}"/>
              </a:ext>
            </a:extLst>
          </p:cNvPr>
          <p:cNvCxnSpPr/>
          <p:nvPr/>
        </p:nvCxnSpPr>
        <p:spPr>
          <a:xfrm flipH="1">
            <a:off x="3611418" y="3602182"/>
            <a:ext cx="1080655" cy="13485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BD5B7C-1093-D7D9-26A0-12328A96FEDD}"/>
              </a:ext>
            </a:extLst>
          </p:cNvPr>
          <p:cNvCxnSpPr/>
          <p:nvPr/>
        </p:nvCxnSpPr>
        <p:spPr>
          <a:xfrm flipH="1">
            <a:off x="4414982" y="3640281"/>
            <a:ext cx="803563" cy="16336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7EAC61-21DB-288B-8AE8-2F374ED9544D}"/>
              </a:ext>
            </a:extLst>
          </p:cNvPr>
          <p:cNvCxnSpPr/>
          <p:nvPr/>
        </p:nvCxnSpPr>
        <p:spPr>
          <a:xfrm>
            <a:off x="5495636" y="3602182"/>
            <a:ext cx="221673" cy="21151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24FE95-1A04-A48F-EAF2-3CFF634BD547}"/>
              </a:ext>
            </a:extLst>
          </p:cNvPr>
          <p:cNvCxnSpPr/>
          <p:nvPr/>
        </p:nvCxnSpPr>
        <p:spPr>
          <a:xfrm>
            <a:off x="6096000" y="3602182"/>
            <a:ext cx="628073" cy="14685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3C6F41-E0ED-7570-208B-243CE1D06A0D}"/>
              </a:ext>
            </a:extLst>
          </p:cNvPr>
          <p:cNvCxnSpPr/>
          <p:nvPr/>
        </p:nvCxnSpPr>
        <p:spPr>
          <a:xfrm>
            <a:off x="6622704" y="3640281"/>
            <a:ext cx="1560714" cy="14674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1E0ACF-A83E-5FEF-6CAC-8D1A8ED4450A}"/>
              </a:ext>
            </a:extLst>
          </p:cNvPr>
          <p:cNvCxnSpPr/>
          <p:nvPr/>
        </p:nvCxnSpPr>
        <p:spPr>
          <a:xfrm>
            <a:off x="7222836" y="3602182"/>
            <a:ext cx="738909" cy="36945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A952C7-91B4-9F94-264A-B9A4E90BD436}"/>
              </a:ext>
            </a:extLst>
          </p:cNvPr>
          <p:cNvCxnSpPr/>
          <p:nvPr/>
        </p:nvCxnSpPr>
        <p:spPr>
          <a:xfrm flipV="1">
            <a:off x="7403061" y="3119581"/>
            <a:ext cx="1121872" cy="17895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66D9868-EBE6-E07F-7910-35DD74197DE8}"/>
              </a:ext>
            </a:extLst>
          </p:cNvPr>
          <p:cNvCxnSpPr/>
          <p:nvPr/>
        </p:nvCxnSpPr>
        <p:spPr>
          <a:xfrm flipV="1">
            <a:off x="7130473" y="2372591"/>
            <a:ext cx="1182254" cy="5461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F3326F-D7D6-52B2-A0C9-DF70F7E641A9}"/>
              </a:ext>
            </a:extLst>
          </p:cNvPr>
          <p:cNvCxnSpPr/>
          <p:nvPr/>
        </p:nvCxnSpPr>
        <p:spPr>
          <a:xfrm flipV="1">
            <a:off x="6766447" y="1416627"/>
            <a:ext cx="1758486" cy="15020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C6A80A-68B0-E79A-29DE-C163DDC8CA2D}"/>
              </a:ext>
            </a:extLst>
          </p:cNvPr>
          <p:cNvCxnSpPr/>
          <p:nvPr/>
        </p:nvCxnSpPr>
        <p:spPr>
          <a:xfrm flipH="1" flipV="1">
            <a:off x="4913746" y="803564"/>
            <a:ext cx="53629" cy="21151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B49CAC-A509-D54C-5268-37F4188455F0}"/>
              </a:ext>
            </a:extLst>
          </p:cNvPr>
          <p:cNvCxnSpPr/>
          <p:nvPr/>
        </p:nvCxnSpPr>
        <p:spPr>
          <a:xfrm flipV="1">
            <a:off x="5637791" y="1861127"/>
            <a:ext cx="24100" cy="9744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0FB98E5-BF51-07E8-D3FA-27D52A844B98}"/>
              </a:ext>
            </a:extLst>
          </p:cNvPr>
          <p:cNvCxnSpPr/>
          <p:nvPr/>
        </p:nvCxnSpPr>
        <p:spPr>
          <a:xfrm flipV="1">
            <a:off x="6622704" y="738909"/>
            <a:ext cx="1690023" cy="209665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99FBE6C-F365-0151-8F86-FC19B000EE0F}"/>
              </a:ext>
            </a:extLst>
          </p:cNvPr>
          <p:cNvCxnSpPr/>
          <p:nvPr/>
        </p:nvCxnSpPr>
        <p:spPr>
          <a:xfrm flipV="1">
            <a:off x="6310257" y="846282"/>
            <a:ext cx="1494470" cy="20371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5825B22-34E1-58D7-9320-638BE63CA5F0}"/>
              </a:ext>
            </a:extLst>
          </p:cNvPr>
          <p:cNvSpPr txBox="1"/>
          <p:nvPr/>
        </p:nvSpPr>
        <p:spPr>
          <a:xfrm>
            <a:off x="3809134" y="6537496"/>
            <a:ext cx="7943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Plant Trans Biotech. Atiq et al. 2019. Figure 2.</a:t>
            </a:r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4F782478-0530-09AB-5B07-48C6A78AC463}"/>
              </a:ext>
            </a:extLst>
          </p:cNvPr>
          <p:cNvSpPr/>
          <p:nvPr/>
        </p:nvSpPr>
        <p:spPr>
          <a:xfrm>
            <a:off x="8014515" y="1778000"/>
            <a:ext cx="2281612" cy="1057564"/>
          </a:xfrm>
          <a:prstGeom prst="star7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47412-3963-0319-C2B6-DC9439F61B86}"/>
              </a:ext>
            </a:extLst>
          </p:cNvPr>
          <p:cNvSpPr/>
          <p:nvPr/>
        </p:nvSpPr>
        <p:spPr>
          <a:xfrm>
            <a:off x="3979085" y="3011055"/>
            <a:ext cx="3370348" cy="50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F0A38-BEF4-C752-9324-581AB361FF13}"/>
              </a:ext>
            </a:extLst>
          </p:cNvPr>
          <p:cNvSpPr txBox="1"/>
          <p:nvPr/>
        </p:nvSpPr>
        <p:spPr>
          <a:xfrm>
            <a:off x="3960381" y="3071334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Improved traits via plant transformation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D5E4CE8-7DF8-350C-2170-E3C7E3AA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92A0-5456-EC2D-959C-7784A127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DF3F-8274-83E5-51F9-DF2189CFE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1825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Clustered</a:t>
            </a:r>
          </a:p>
          <a:p>
            <a:r>
              <a:rPr lang="en-US" sz="2400" dirty="0"/>
              <a:t>Regularly</a:t>
            </a:r>
          </a:p>
          <a:p>
            <a:r>
              <a:rPr lang="en-US" sz="2400" dirty="0"/>
              <a:t>Interspaced</a:t>
            </a:r>
          </a:p>
          <a:p>
            <a:r>
              <a:rPr lang="en-US" sz="2400" dirty="0"/>
              <a:t>Short</a:t>
            </a:r>
          </a:p>
          <a:p>
            <a:r>
              <a:rPr lang="en-US" sz="2400" dirty="0"/>
              <a:t>Palindromic</a:t>
            </a:r>
          </a:p>
          <a:p>
            <a:r>
              <a:rPr lang="en-US" sz="2400" dirty="0"/>
              <a:t>Repeats</a:t>
            </a:r>
          </a:p>
          <a:p>
            <a:endParaRPr lang="en-US" sz="2400" dirty="0"/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50BC94D2-833F-D421-5FC5-596B7324A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7B0693-F0BF-A494-E228-941A14282488}"/>
              </a:ext>
            </a:extLst>
          </p:cNvPr>
          <p:cNvSpPr txBox="1"/>
          <p:nvPr/>
        </p:nvSpPr>
        <p:spPr>
          <a:xfrm>
            <a:off x="3940742" y="1661825"/>
            <a:ext cx="5333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family of DNA sequences found in the genomes of some prokaryotes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derived from DNA fragments of bacteriophages (infections)</a:t>
            </a:r>
          </a:p>
          <a:p>
            <a:endParaRPr lang="en-US" sz="2400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antiviral defense mechanism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1B8E-605C-3878-73E2-C3B70B4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5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657B-CE07-AFA1-42A2-D40E4506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5FB7-4B0D-A1A5-28AB-19BE3D5F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534"/>
            <a:ext cx="8244993" cy="3880773"/>
          </a:xfrm>
        </p:spPr>
        <p:txBody>
          <a:bodyPr/>
          <a:lstStyle/>
          <a:p>
            <a:r>
              <a:rPr lang="en-US" sz="2400" dirty="0"/>
              <a:t>CRISPR-associated protein 9</a:t>
            </a:r>
          </a:p>
          <a:p>
            <a:r>
              <a:rPr lang="en-US" sz="2400" dirty="0"/>
              <a:t>enzyme</a:t>
            </a:r>
          </a:p>
          <a:p>
            <a:r>
              <a:rPr lang="en-US" sz="2400" dirty="0"/>
              <a:t>uses CRISPR sequences as guide to recognize and open up specific DNA strands that are complementary to CRISPR sequence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2DF5E253-C9F2-F369-7303-C2186F95F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6F56B-C565-FA38-DE11-159F4FF8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13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EE51-5CE0-E7C3-712F-68C28AEB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CRISPR/Cas9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0B775-BE29-46B5-56CC-70755589D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8727"/>
            <a:ext cx="8734521" cy="4539673"/>
          </a:xfrm>
        </p:spPr>
        <p:txBody>
          <a:bodyPr>
            <a:normAutofit/>
          </a:bodyPr>
          <a:lstStyle/>
          <a:p>
            <a:r>
              <a:rPr lang="en-US" sz="2400" dirty="0"/>
              <a:t>insert and/or delete targeted traits</a:t>
            </a:r>
          </a:p>
          <a:p>
            <a:r>
              <a:rPr lang="en-US" sz="2400" dirty="0"/>
              <a:t>transform more than one gene at a time in one plant</a:t>
            </a:r>
          </a:p>
          <a:p>
            <a:r>
              <a:rPr lang="en-US" sz="2400" dirty="0"/>
              <a:t>specific target location = precise and accurate</a:t>
            </a:r>
          </a:p>
          <a:p>
            <a:r>
              <a:rPr lang="en-US" sz="2400" dirty="0"/>
              <a:t>make changes to plant DNA without adding any foreign DNA</a:t>
            </a:r>
          </a:p>
        </p:txBody>
      </p:sp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9342307D-61F9-C19D-442C-C3A957A0C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377FF-067D-8E0E-3CFC-53EDD0CD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41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F769A4-9BBA-B807-3233-2455C897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48" y="352061"/>
            <a:ext cx="8137153" cy="5596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B7285D-E539-18B7-F387-A9840BC38921}"/>
              </a:ext>
            </a:extLst>
          </p:cNvPr>
          <p:cNvSpPr txBox="1"/>
          <p:nvPr/>
        </p:nvSpPr>
        <p:spPr>
          <a:xfrm>
            <a:off x="1869498" y="6337300"/>
            <a:ext cx="624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Bessoltane</a:t>
            </a:r>
            <a:r>
              <a:rPr lang="en-US" sz="800" dirty="0"/>
              <a:t>, </a:t>
            </a:r>
            <a:r>
              <a:rPr lang="en-US" sz="800" dirty="0" err="1"/>
              <a:t>Charlot</a:t>
            </a:r>
            <a:r>
              <a:rPr lang="en-US" sz="800" dirty="0"/>
              <a:t>, Guyon-</a:t>
            </a:r>
            <a:r>
              <a:rPr lang="en-US" sz="800" dirty="0" err="1"/>
              <a:t>Debast</a:t>
            </a:r>
            <a:r>
              <a:rPr lang="en-US" sz="800" dirty="0"/>
              <a:t>, </a:t>
            </a:r>
            <a:r>
              <a:rPr lang="en-US" sz="800" dirty="0" err="1"/>
              <a:t>Charif</a:t>
            </a:r>
            <a:r>
              <a:rPr lang="en-US" sz="800" dirty="0"/>
              <a:t>, Mara, </a:t>
            </a:r>
            <a:r>
              <a:rPr lang="en-US" sz="800" dirty="0" err="1"/>
              <a:t>Collonnier</a:t>
            </a:r>
            <a:r>
              <a:rPr lang="en-US" sz="800" dirty="0"/>
              <a:t>, </a:t>
            </a:r>
            <a:r>
              <a:rPr lang="en-US" sz="800" dirty="0" err="1"/>
              <a:t>Perroud</a:t>
            </a:r>
            <a:r>
              <a:rPr lang="en-US" sz="800" dirty="0"/>
              <a:t>, </a:t>
            </a:r>
            <a:r>
              <a:rPr lang="en-US" sz="800" dirty="0" err="1"/>
              <a:t>Tepfer</a:t>
            </a:r>
            <a:r>
              <a:rPr lang="en-US" sz="800" dirty="0"/>
              <a:t>, </a:t>
            </a:r>
            <a:r>
              <a:rPr lang="en-US" sz="800" dirty="0" err="1"/>
              <a:t>Nogue</a:t>
            </a:r>
            <a:r>
              <a:rPr lang="en-US" sz="800" dirty="0"/>
              <a:t>. 2022. Genome-wide specificity of plant genome editing by both CRIPSR-Cas9 and TALEN. Scientific Reports 12:9330. Fig 1. </a:t>
            </a:r>
            <a:r>
              <a:rPr lang="en-US" sz="800" dirty="0">
                <a:solidFill>
                  <a:srgbClr val="323BF2"/>
                </a:solidFill>
              </a:rPr>
              <a:t>doi.org/10.1038/s41598-022-13034-2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9A04AA89-B893-51DE-78F6-2D3ACDCBE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1348C-98FF-E83B-9B29-1F1BD4B6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2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9A6C-73E4-A619-2962-D35884F8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EB1A-568B-3D41-5858-F15227E1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946957" cy="3880773"/>
          </a:xfrm>
        </p:spPr>
        <p:txBody>
          <a:bodyPr>
            <a:normAutofit/>
          </a:bodyPr>
          <a:lstStyle/>
          <a:p>
            <a:r>
              <a:rPr lang="en-US" sz="2400" dirty="0"/>
              <a:t>can cause undesired off-target mutations and mosaicism</a:t>
            </a:r>
          </a:p>
          <a:p>
            <a:r>
              <a:rPr lang="en-US" sz="2400" dirty="0"/>
              <a:t>cannot yet efficiently replace older transgenic tools</a:t>
            </a:r>
          </a:p>
        </p:txBody>
      </p:sp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ED74FD1D-836F-8AFA-9D73-BC0D81500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0577A-3536-9E2A-2610-4F13C39B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79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84D9-5A81-C58E-93F2-ABB70A11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493E-1D29-9CC7-3327-ACE5C5AD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7934"/>
            <a:ext cx="9187103" cy="3880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23B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https://www.jic.ac.uk/blog/what-is-plant-transformation/</a:t>
            </a:r>
          </a:p>
          <a:p>
            <a:r>
              <a:rPr lang="it-IT" dirty="0">
                <a:solidFill>
                  <a:srgbClr val="323BF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CRISPR in Agriculture - CRISPRpedia (innovativegenomics.org)</a:t>
            </a:r>
            <a:endParaRPr lang="it-IT" dirty="0"/>
          </a:p>
          <a:p>
            <a:r>
              <a:rPr lang="en-US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Keshavareddy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G, ARV Kumar and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Vemanna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Ramu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2018. Methods of Plant Transformation- A Review 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Int.J.Curr.Microbiol.App.Sci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7(07): 2656-2668. </a:t>
            </a:r>
            <a:r>
              <a:rPr lang="pt-BR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doi: </a:t>
            </a:r>
            <a:r>
              <a:rPr lang="pt-BR" sz="16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https://doi.org/10.20546/ijcmas.2018.707.312 </a:t>
            </a:r>
            <a:r>
              <a:rPr lang="pt-BR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Gulshan Atiq, N, S Kanwal, MA Raheem and RK Iqbal. 2019. Plant Transformation in Biotechnology.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M.E.J.Appl.Sci&amp;Tech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2(3): 103-123.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Ying-Hua, S, YB Liu and XS Zhang. 2011. Auxin-Cytokinin Interaction Regulates Meristem Development.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Plant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4(4): 616-625.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Townsend JA, Wright DA, Winfrey RJ, Fu F,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Maeder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ML,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JK,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DF. 2009. High-frequency modification of plant genes using engineered zinc-finger nucleases.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459: 442-445.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AE4B0AEA-7324-163E-5537-DE7AB7B52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87ED-5378-087A-72F0-6F423087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95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9AAC-F598-D373-C5C2-9D45B895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563810"/>
          </a:xfrm>
        </p:spPr>
        <p:txBody>
          <a:bodyPr>
            <a:normAutofit/>
          </a:bodyPr>
          <a:lstStyle/>
          <a:p>
            <a:r>
              <a:rPr lang="en-US" dirty="0"/>
              <a:t>the end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questions/comments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2785F-00BD-0A10-BE16-918E3A2F5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684590"/>
            <a:ext cx="8596668" cy="1672502"/>
          </a:xfrm>
        </p:spPr>
        <p:txBody>
          <a:bodyPr>
            <a:normAutofit/>
          </a:bodyPr>
          <a:lstStyle/>
          <a:p>
            <a:r>
              <a:rPr lang="en-US" sz="2400" dirty="0"/>
              <a:t>plant transformation vs genome editing</a:t>
            </a:r>
          </a:p>
          <a:p>
            <a:pPr lvl="1"/>
            <a:r>
              <a:rPr lang="en-US" sz="2200" dirty="0"/>
              <a:t>fill out survey at the end of the workshop</a:t>
            </a:r>
          </a:p>
        </p:txBody>
      </p:sp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E99E06D7-D716-57C7-A240-844494204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DB44B-14A4-FE5C-274A-40186E3F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2803-6710-A21D-162A-B02F460D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sz="1800" i="1" dirty="0"/>
              <a:t>(RGT/CGT study guide)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D505-EFC1-83B6-56BC-7AF5D9AB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8008"/>
            <a:ext cx="8836121" cy="4387992"/>
          </a:xfrm>
        </p:spPr>
        <p:txBody>
          <a:bodyPr>
            <a:normAutofit/>
          </a:bodyPr>
          <a:lstStyle/>
          <a:p>
            <a:r>
              <a:rPr lang="en-US" sz="2400" dirty="0"/>
              <a:t>herbicide-tolerant crop</a:t>
            </a:r>
          </a:p>
          <a:p>
            <a:pPr lvl="1"/>
            <a:r>
              <a:rPr lang="en-US" sz="2200" dirty="0"/>
              <a:t>crop plant, cultivated by man, which has been altered to be able to survive application(s) of one or more herbicides by the incorporation of certain gene(s)</a:t>
            </a:r>
          </a:p>
          <a:p>
            <a:pPr lvl="2"/>
            <a:r>
              <a:rPr lang="en-US" sz="2000" dirty="0"/>
              <a:t>traditional breeding</a:t>
            </a:r>
          </a:p>
          <a:p>
            <a:pPr lvl="3"/>
            <a:r>
              <a:rPr lang="en-US" sz="1800" dirty="0"/>
              <a:t>corn – tolerant to </a:t>
            </a:r>
            <a:r>
              <a:rPr lang="en-US" sz="1800" dirty="0" err="1"/>
              <a:t>imidazolinone</a:t>
            </a:r>
            <a:r>
              <a:rPr lang="en-US" sz="1800" dirty="0"/>
              <a:t>-containing herbicides by adding the </a:t>
            </a:r>
            <a:r>
              <a:rPr lang="en-US" sz="1800" dirty="0" err="1"/>
              <a:t>imidazolinone</a:t>
            </a:r>
            <a:r>
              <a:rPr lang="en-US" sz="1800" dirty="0"/>
              <a:t>-tolerant trait (T-Gene, IT-Gene, or IR-Gene)</a:t>
            </a:r>
          </a:p>
          <a:p>
            <a:pPr lvl="2"/>
            <a:r>
              <a:rPr lang="en-US" sz="2000" dirty="0"/>
              <a:t>genetic engineering</a:t>
            </a:r>
          </a:p>
          <a:p>
            <a:pPr lvl="3"/>
            <a:r>
              <a:rPr lang="en-US" sz="1800" dirty="0"/>
              <a:t>soybean, canola, cotton, corn – tolerant to glyphosate-containing herbicides by insertion of the transgene for CP4 EPSPS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0849ECD6-E2F6-531E-432A-4F6CA8ACE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FBF7F-7D96-D8D8-D164-E75C8304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8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59A6-FFE1-3578-628B-8F05E91D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of plant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A064B-AE12-4F0A-1241-F089C23D1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7316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biological</a:t>
            </a:r>
          </a:p>
          <a:p>
            <a:r>
              <a:rPr lang="en-US" sz="2800" dirty="0"/>
              <a:t>practical 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2D15675E-C66D-94E8-2F36-E990E7CAF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013FA-14E4-3ADF-7C65-70A96C5F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F227-B42C-0422-025A-4ACDBD0E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003BD-21BF-BEDB-D5E6-D8FD1BB2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648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availability of a target tissue, including cells that are capable of plant regeneration</a:t>
            </a:r>
          </a:p>
          <a:p>
            <a:r>
              <a:rPr lang="en-US" sz="2400" dirty="0"/>
              <a:t>method to introduce DNA into those regenerable cells</a:t>
            </a:r>
          </a:p>
          <a:p>
            <a:r>
              <a:rPr lang="en-US" sz="2400" dirty="0"/>
              <a:t>procedure to select and regenerate transformed plants at a satisfactory frequency</a:t>
            </a:r>
          </a:p>
        </p:txBody>
      </p:sp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D82D06F0-261A-2AE5-4267-69C5A968E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7C36C-9BA8-CC5B-2579-C8969A96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F227-B42C-0422-025A-4ACDBD0E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003BD-21BF-BEDB-D5E6-D8FD1BB2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6480"/>
            <a:ext cx="8910011" cy="388077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high efficiency, economy, and reproducibility to produce many independent transformants for testing</a:t>
            </a:r>
          </a:p>
          <a:p>
            <a:r>
              <a:rPr lang="en-US" sz="2400" dirty="0"/>
              <a:t>safety to operators</a:t>
            </a:r>
          </a:p>
          <a:p>
            <a:r>
              <a:rPr lang="en-US" sz="2400" dirty="0"/>
              <a:t>technical simplicity</a:t>
            </a:r>
          </a:p>
          <a:p>
            <a:r>
              <a:rPr lang="en-US" sz="2400" dirty="0"/>
              <a:t>minimum time in tissue culture</a:t>
            </a:r>
          </a:p>
          <a:p>
            <a:r>
              <a:rPr lang="en-US" sz="2400" dirty="0"/>
              <a:t>stable uniform transformants for vegetative propagation, or fertile germline transformants for sexual propagation</a:t>
            </a:r>
          </a:p>
          <a:p>
            <a:r>
              <a:rPr lang="en-US" sz="2400" dirty="0"/>
              <a:t>minimize probability of undesired gene disruption at insertion site</a:t>
            </a:r>
          </a:p>
          <a:p>
            <a:r>
              <a:rPr lang="en-US" sz="2400" dirty="0"/>
              <a:t>stable expression of introduced genes in the pattern expected</a:t>
            </a:r>
          </a:p>
        </p:txBody>
      </p:sp>
      <p:pic>
        <p:nvPicPr>
          <p:cNvPr id="4" name="Picture 3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8F47F70A-2CC7-F2BB-6CB8-C569E5F1A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4D6AC-3354-F9D0-ADF4-7BE7458D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3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2BB9-5FDF-7C4B-02BD-FAC5B11E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stages of plant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1570-45FE-92D7-4B3E-90D9ADC17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4189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deliver the DNA into a single cell</a:t>
            </a:r>
          </a:p>
          <a:p>
            <a:r>
              <a:rPr lang="en-US" sz="2800" dirty="0"/>
              <a:t>regenerate full fertile plants</a:t>
            </a:r>
          </a:p>
        </p:txBody>
      </p:sp>
      <p:pic>
        <p:nvPicPr>
          <p:cNvPr id="5" name="Picture 4" descr="A blue and yellow logo&#10;&#10;Description automatically generated with medium confidence">
            <a:extLst>
              <a:ext uri="{FF2B5EF4-FFF2-40B4-BE49-F238E27FC236}">
                <a16:creationId xmlns:a16="http://schemas.microsoft.com/office/drawing/2014/main" id="{05803085-1B35-2C05-CC4F-DF2EB89F4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180086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914A9-9812-546C-B44B-75A4BACE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B67-A56E-4A87-AF36-337D27BCE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5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1469</TotalTime>
  <Words>1876</Words>
  <Application>Microsoft Office PowerPoint</Application>
  <PresentationFormat>Widescreen</PresentationFormat>
  <Paragraphs>306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Plant Transformation</vt:lpstr>
      <vt:lpstr>definition</vt:lpstr>
      <vt:lpstr>purpose</vt:lpstr>
      <vt:lpstr>PowerPoint Presentation</vt:lpstr>
      <vt:lpstr>example (RGT/CGT study guide)</vt:lpstr>
      <vt:lpstr>requirements of plant transformation</vt:lpstr>
      <vt:lpstr>biological</vt:lpstr>
      <vt:lpstr>practical</vt:lpstr>
      <vt:lpstr>two stages of plant transformation</vt:lpstr>
      <vt:lpstr>two classes of delivery</vt:lpstr>
      <vt:lpstr>methods of delivery</vt:lpstr>
      <vt:lpstr>selective breeding</vt:lpstr>
      <vt:lpstr>example</vt:lpstr>
      <vt:lpstr>disadvantage</vt:lpstr>
      <vt:lpstr>mutation breeding</vt:lpstr>
      <vt:lpstr>example</vt:lpstr>
      <vt:lpstr>disadvantage</vt:lpstr>
      <vt:lpstr>methods of delivery</vt:lpstr>
      <vt:lpstr>Agrobacterium tumefaciens (RGT/CGT study guide)</vt:lpstr>
      <vt:lpstr>Ti (tumor-inducing) plasmid</vt:lpstr>
      <vt:lpstr>plasmid vector</vt:lpstr>
      <vt:lpstr>PowerPoint Presentation</vt:lpstr>
      <vt:lpstr>steps</vt:lpstr>
      <vt:lpstr>disadvantage</vt:lpstr>
      <vt:lpstr>particle bombardment/particle inflow gun</vt:lpstr>
      <vt:lpstr>PowerPoint Presentation</vt:lpstr>
      <vt:lpstr>PowerPoint Presentation</vt:lpstr>
      <vt:lpstr>disadvantages</vt:lpstr>
      <vt:lpstr>summarize Agrobacterium     and particle bombardment</vt:lpstr>
      <vt:lpstr>PowerPoint Presentation</vt:lpstr>
      <vt:lpstr>PowerPoint Presentation</vt:lpstr>
      <vt:lpstr>two stages of plant transformation</vt:lpstr>
      <vt:lpstr>plant tissue culture</vt:lpstr>
      <vt:lpstr>induce shoot and root growth</vt:lpstr>
      <vt:lpstr>PowerPoint Presentation</vt:lpstr>
      <vt:lpstr>methods for plant transformation</vt:lpstr>
      <vt:lpstr>Site Directed Nucleases (SDN)</vt:lpstr>
      <vt:lpstr>zinc finger nucleases (ZFNs)</vt:lpstr>
      <vt:lpstr>TALENs</vt:lpstr>
      <vt:lpstr>CRISPR</vt:lpstr>
      <vt:lpstr>Cas9</vt:lpstr>
      <vt:lpstr>CRISPR/Cas9</vt:lpstr>
      <vt:lpstr>PowerPoint Presentation</vt:lpstr>
      <vt:lpstr>disadvantage</vt:lpstr>
      <vt:lpstr>references</vt:lpstr>
      <vt:lpstr>the end  questions/comments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Transformation</dc:title>
  <dc:creator>Mathiason, Kathy</dc:creator>
  <cp:lastModifiedBy>Mathiason, Kathy</cp:lastModifiedBy>
  <cp:revision>240</cp:revision>
  <cp:lastPrinted>2024-02-11T00:56:57Z</cp:lastPrinted>
  <dcterms:created xsi:type="dcterms:W3CDTF">2024-01-14T21:34:16Z</dcterms:created>
  <dcterms:modified xsi:type="dcterms:W3CDTF">2024-02-12T03:01:36Z</dcterms:modified>
</cp:coreProperties>
</file>