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33"/>
  </p:notesMasterIdLst>
  <p:sldIdLst>
    <p:sldId id="256" r:id="rId3"/>
    <p:sldId id="272" r:id="rId4"/>
    <p:sldId id="257" r:id="rId5"/>
    <p:sldId id="260" r:id="rId6"/>
    <p:sldId id="258" r:id="rId7"/>
    <p:sldId id="259" r:id="rId8"/>
    <p:sldId id="304" r:id="rId9"/>
    <p:sldId id="303" r:id="rId10"/>
    <p:sldId id="268" r:id="rId11"/>
    <p:sldId id="263" r:id="rId12"/>
    <p:sldId id="305" r:id="rId13"/>
    <p:sldId id="266" r:id="rId14"/>
    <p:sldId id="306" r:id="rId15"/>
    <p:sldId id="267" r:id="rId16"/>
    <p:sldId id="307" r:id="rId17"/>
    <p:sldId id="310" r:id="rId18"/>
    <p:sldId id="308" r:id="rId19"/>
    <p:sldId id="309" r:id="rId20"/>
    <p:sldId id="269" r:id="rId21"/>
    <p:sldId id="290" r:id="rId22"/>
    <p:sldId id="294" r:id="rId23"/>
    <p:sldId id="293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222DAF-15A7-429E-9471-9985A11BB18B}" v="45" dt="2025-06-03T18:27:49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Sheet2!$A$1</c:f>
              <c:strCache>
                <c:ptCount val="1"/>
                <c:pt idx="0">
                  <c:v>Point Totals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yVal>
            <c:numRef>
              <c:f>Sheet2!$A$2:$A$63</c:f>
              <c:numCache>
                <c:formatCode>General</c:formatCode>
                <c:ptCount val="62"/>
                <c:pt idx="0">
                  <c:v>9</c:v>
                </c:pt>
                <c:pt idx="1">
                  <c:v>12</c:v>
                </c:pt>
                <c:pt idx="2">
                  <c:v>5</c:v>
                </c:pt>
                <c:pt idx="3">
                  <c:v>15.5</c:v>
                </c:pt>
                <c:pt idx="4">
                  <c:v>25</c:v>
                </c:pt>
                <c:pt idx="5">
                  <c:v>20</c:v>
                </c:pt>
                <c:pt idx="6">
                  <c:v>6</c:v>
                </c:pt>
                <c:pt idx="7">
                  <c:v>10</c:v>
                </c:pt>
                <c:pt idx="8">
                  <c:v>21</c:v>
                </c:pt>
                <c:pt idx="9">
                  <c:v>9</c:v>
                </c:pt>
                <c:pt idx="10">
                  <c:v>15</c:v>
                </c:pt>
                <c:pt idx="11">
                  <c:v>11</c:v>
                </c:pt>
                <c:pt idx="12">
                  <c:v>21.5</c:v>
                </c:pt>
                <c:pt idx="13">
                  <c:v>18</c:v>
                </c:pt>
                <c:pt idx="14">
                  <c:v>15.5</c:v>
                </c:pt>
                <c:pt idx="15">
                  <c:v>7</c:v>
                </c:pt>
                <c:pt idx="16">
                  <c:v>29.5</c:v>
                </c:pt>
                <c:pt idx="17">
                  <c:v>18.5</c:v>
                </c:pt>
                <c:pt idx="18">
                  <c:v>6</c:v>
                </c:pt>
                <c:pt idx="19">
                  <c:v>15</c:v>
                </c:pt>
                <c:pt idx="20">
                  <c:v>14</c:v>
                </c:pt>
                <c:pt idx="21">
                  <c:v>11</c:v>
                </c:pt>
                <c:pt idx="22">
                  <c:v>9.5</c:v>
                </c:pt>
                <c:pt idx="23">
                  <c:v>20</c:v>
                </c:pt>
                <c:pt idx="24">
                  <c:v>5</c:v>
                </c:pt>
                <c:pt idx="25">
                  <c:v>39</c:v>
                </c:pt>
                <c:pt idx="26">
                  <c:v>7</c:v>
                </c:pt>
                <c:pt idx="27">
                  <c:v>21</c:v>
                </c:pt>
                <c:pt idx="28">
                  <c:v>8</c:v>
                </c:pt>
                <c:pt idx="29">
                  <c:v>23.5</c:v>
                </c:pt>
                <c:pt idx="30">
                  <c:v>6</c:v>
                </c:pt>
                <c:pt idx="31">
                  <c:v>20</c:v>
                </c:pt>
                <c:pt idx="32">
                  <c:v>13</c:v>
                </c:pt>
                <c:pt idx="33">
                  <c:v>14</c:v>
                </c:pt>
                <c:pt idx="34">
                  <c:v>19</c:v>
                </c:pt>
                <c:pt idx="35">
                  <c:v>13</c:v>
                </c:pt>
                <c:pt idx="36">
                  <c:v>23</c:v>
                </c:pt>
                <c:pt idx="37">
                  <c:v>11.5</c:v>
                </c:pt>
                <c:pt idx="38">
                  <c:v>23</c:v>
                </c:pt>
                <c:pt idx="39">
                  <c:v>10.5</c:v>
                </c:pt>
                <c:pt idx="40">
                  <c:v>22.5</c:v>
                </c:pt>
                <c:pt idx="41">
                  <c:v>19</c:v>
                </c:pt>
                <c:pt idx="42">
                  <c:v>14.5</c:v>
                </c:pt>
                <c:pt idx="43">
                  <c:v>5</c:v>
                </c:pt>
                <c:pt idx="44">
                  <c:v>12</c:v>
                </c:pt>
                <c:pt idx="45">
                  <c:v>8</c:v>
                </c:pt>
                <c:pt idx="46">
                  <c:v>5</c:v>
                </c:pt>
                <c:pt idx="47">
                  <c:v>36.5</c:v>
                </c:pt>
                <c:pt idx="48">
                  <c:v>9</c:v>
                </c:pt>
                <c:pt idx="49">
                  <c:v>15</c:v>
                </c:pt>
                <c:pt idx="50">
                  <c:v>10</c:v>
                </c:pt>
                <c:pt idx="51">
                  <c:v>29</c:v>
                </c:pt>
                <c:pt idx="52">
                  <c:v>19</c:v>
                </c:pt>
                <c:pt idx="53">
                  <c:v>42</c:v>
                </c:pt>
                <c:pt idx="54">
                  <c:v>16</c:v>
                </c:pt>
                <c:pt idx="55">
                  <c:v>21</c:v>
                </c:pt>
                <c:pt idx="56">
                  <c:v>15</c:v>
                </c:pt>
                <c:pt idx="57">
                  <c:v>11.5</c:v>
                </c:pt>
                <c:pt idx="58">
                  <c:v>6</c:v>
                </c:pt>
                <c:pt idx="59">
                  <c:v>22</c:v>
                </c:pt>
                <c:pt idx="60">
                  <c:v>23</c:v>
                </c:pt>
                <c:pt idx="61">
                  <c:v>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FD-4F89-B6FB-6857A2E3B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0753967"/>
        <c:axId val="1960754927"/>
      </c:scatterChart>
      <c:valAx>
        <c:axId val="19607539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754927"/>
        <c:crosses val="autoZero"/>
        <c:crossBetween val="midCat"/>
      </c:valAx>
      <c:valAx>
        <c:axId val="196075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7539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Sheet1!$A$2:$A$143</c:f>
              <c:numCache>
                <c:formatCode>General</c:formatCode>
                <c:ptCount val="1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</c:numCache>
            </c:numRef>
          </c:xVal>
          <c:yVal>
            <c:numRef>
              <c:f>Sheet1!$B$2:$B$143</c:f>
              <c:numCache>
                <c:formatCode>General</c:formatCode>
                <c:ptCount val="142"/>
                <c:pt idx="0">
                  <c:v>9</c:v>
                </c:pt>
                <c:pt idx="1">
                  <c:v>6</c:v>
                </c:pt>
                <c:pt idx="2">
                  <c:v>9</c:v>
                </c:pt>
                <c:pt idx="3">
                  <c:v>26</c:v>
                </c:pt>
                <c:pt idx="4">
                  <c:v>11</c:v>
                </c:pt>
                <c:pt idx="5">
                  <c:v>18</c:v>
                </c:pt>
                <c:pt idx="6">
                  <c:v>11</c:v>
                </c:pt>
                <c:pt idx="7">
                  <c:v>13</c:v>
                </c:pt>
                <c:pt idx="8">
                  <c:v>5</c:v>
                </c:pt>
                <c:pt idx="9">
                  <c:v>9.5</c:v>
                </c:pt>
                <c:pt idx="10">
                  <c:v>17</c:v>
                </c:pt>
                <c:pt idx="11">
                  <c:v>11</c:v>
                </c:pt>
                <c:pt idx="12">
                  <c:v>22</c:v>
                </c:pt>
                <c:pt idx="13">
                  <c:v>10</c:v>
                </c:pt>
                <c:pt idx="14">
                  <c:v>20.5</c:v>
                </c:pt>
                <c:pt idx="15">
                  <c:v>28.5</c:v>
                </c:pt>
                <c:pt idx="16">
                  <c:v>15</c:v>
                </c:pt>
                <c:pt idx="17">
                  <c:v>40.5</c:v>
                </c:pt>
                <c:pt idx="18">
                  <c:v>18</c:v>
                </c:pt>
                <c:pt idx="19">
                  <c:v>8</c:v>
                </c:pt>
                <c:pt idx="20">
                  <c:v>9</c:v>
                </c:pt>
                <c:pt idx="21">
                  <c:v>5</c:v>
                </c:pt>
                <c:pt idx="22">
                  <c:v>14</c:v>
                </c:pt>
                <c:pt idx="23">
                  <c:v>18</c:v>
                </c:pt>
                <c:pt idx="24">
                  <c:v>9.5</c:v>
                </c:pt>
                <c:pt idx="25">
                  <c:v>5</c:v>
                </c:pt>
                <c:pt idx="26">
                  <c:v>26</c:v>
                </c:pt>
                <c:pt idx="27">
                  <c:v>18</c:v>
                </c:pt>
                <c:pt idx="28">
                  <c:v>6.5</c:v>
                </c:pt>
                <c:pt idx="29">
                  <c:v>8</c:v>
                </c:pt>
                <c:pt idx="30">
                  <c:v>11</c:v>
                </c:pt>
                <c:pt idx="31">
                  <c:v>9</c:v>
                </c:pt>
                <c:pt idx="32">
                  <c:v>9</c:v>
                </c:pt>
                <c:pt idx="33">
                  <c:v>12</c:v>
                </c:pt>
                <c:pt idx="34">
                  <c:v>11</c:v>
                </c:pt>
                <c:pt idx="35">
                  <c:v>5</c:v>
                </c:pt>
                <c:pt idx="36">
                  <c:v>17.5</c:v>
                </c:pt>
                <c:pt idx="37">
                  <c:v>19.5</c:v>
                </c:pt>
                <c:pt idx="38">
                  <c:v>5</c:v>
                </c:pt>
                <c:pt idx="39">
                  <c:v>12</c:v>
                </c:pt>
                <c:pt idx="40">
                  <c:v>17</c:v>
                </c:pt>
                <c:pt idx="41">
                  <c:v>27</c:v>
                </c:pt>
                <c:pt idx="42">
                  <c:v>11.5</c:v>
                </c:pt>
                <c:pt idx="43">
                  <c:v>22</c:v>
                </c:pt>
                <c:pt idx="44">
                  <c:v>12</c:v>
                </c:pt>
                <c:pt idx="45">
                  <c:v>12.5</c:v>
                </c:pt>
                <c:pt idx="46">
                  <c:v>17.5</c:v>
                </c:pt>
                <c:pt idx="47">
                  <c:v>31.5</c:v>
                </c:pt>
                <c:pt idx="48">
                  <c:v>5</c:v>
                </c:pt>
                <c:pt idx="49">
                  <c:v>8</c:v>
                </c:pt>
                <c:pt idx="50">
                  <c:v>16</c:v>
                </c:pt>
                <c:pt idx="51">
                  <c:v>27</c:v>
                </c:pt>
                <c:pt idx="52">
                  <c:v>16</c:v>
                </c:pt>
                <c:pt idx="53">
                  <c:v>17</c:v>
                </c:pt>
                <c:pt idx="54">
                  <c:v>17</c:v>
                </c:pt>
                <c:pt idx="55">
                  <c:v>20.5</c:v>
                </c:pt>
                <c:pt idx="56">
                  <c:v>12.5</c:v>
                </c:pt>
                <c:pt idx="57">
                  <c:v>22</c:v>
                </c:pt>
                <c:pt idx="58">
                  <c:v>8</c:v>
                </c:pt>
                <c:pt idx="59">
                  <c:v>5</c:v>
                </c:pt>
                <c:pt idx="60">
                  <c:v>13</c:v>
                </c:pt>
                <c:pt idx="61">
                  <c:v>10</c:v>
                </c:pt>
                <c:pt idx="62">
                  <c:v>13</c:v>
                </c:pt>
                <c:pt idx="63">
                  <c:v>18</c:v>
                </c:pt>
                <c:pt idx="64">
                  <c:v>19</c:v>
                </c:pt>
                <c:pt idx="65">
                  <c:v>7</c:v>
                </c:pt>
                <c:pt idx="66">
                  <c:v>8</c:v>
                </c:pt>
                <c:pt idx="67">
                  <c:v>21</c:v>
                </c:pt>
                <c:pt idx="68">
                  <c:v>8</c:v>
                </c:pt>
                <c:pt idx="69">
                  <c:v>9</c:v>
                </c:pt>
                <c:pt idx="70">
                  <c:v>15</c:v>
                </c:pt>
                <c:pt idx="71">
                  <c:v>17</c:v>
                </c:pt>
                <c:pt idx="72">
                  <c:v>17</c:v>
                </c:pt>
                <c:pt idx="73">
                  <c:v>13</c:v>
                </c:pt>
                <c:pt idx="74">
                  <c:v>11.5</c:v>
                </c:pt>
                <c:pt idx="75">
                  <c:v>6</c:v>
                </c:pt>
                <c:pt idx="76">
                  <c:v>18</c:v>
                </c:pt>
                <c:pt idx="77">
                  <c:v>17</c:v>
                </c:pt>
                <c:pt idx="78">
                  <c:v>22</c:v>
                </c:pt>
                <c:pt idx="79">
                  <c:v>11.5</c:v>
                </c:pt>
                <c:pt idx="80">
                  <c:v>11</c:v>
                </c:pt>
                <c:pt idx="81">
                  <c:v>38</c:v>
                </c:pt>
                <c:pt idx="82">
                  <c:v>9</c:v>
                </c:pt>
                <c:pt idx="83">
                  <c:v>9</c:v>
                </c:pt>
                <c:pt idx="84">
                  <c:v>10</c:v>
                </c:pt>
                <c:pt idx="85">
                  <c:v>5</c:v>
                </c:pt>
                <c:pt idx="86">
                  <c:v>37.5</c:v>
                </c:pt>
                <c:pt idx="87">
                  <c:v>5</c:v>
                </c:pt>
                <c:pt idx="88">
                  <c:v>7</c:v>
                </c:pt>
                <c:pt idx="89">
                  <c:v>6</c:v>
                </c:pt>
                <c:pt idx="90">
                  <c:v>11</c:v>
                </c:pt>
                <c:pt idx="91">
                  <c:v>21</c:v>
                </c:pt>
                <c:pt idx="92">
                  <c:v>18</c:v>
                </c:pt>
                <c:pt idx="93">
                  <c:v>14</c:v>
                </c:pt>
                <c:pt idx="94">
                  <c:v>5</c:v>
                </c:pt>
                <c:pt idx="95">
                  <c:v>10</c:v>
                </c:pt>
                <c:pt idx="96">
                  <c:v>10</c:v>
                </c:pt>
                <c:pt idx="97">
                  <c:v>15.5</c:v>
                </c:pt>
                <c:pt idx="98">
                  <c:v>15</c:v>
                </c:pt>
                <c:pt idx="99">
                  <c:v>7</c:v>
                </c:pt>
                <c:pt idx="100">
                  <c:v>5</c:v>
                </c:pt>
                <c:pt idx="101">
                  <c:v>7</c:v>
                </c:pt>
                <c:pt idx="102">
                  <c:v>12.5</c:v>
                </c:pt>
                <c:pt idx="103">
                  <c:v>12</c:v>
                </c:pt>
                <c:pt idx="104">
                  <c:v>11.5</c:v>
                </c:pt>
                <c:pt idx="105">
                  <c:v>18</c:v>
                </c:pt>
                <c:pt idx="106">
                  <c:v>25</c:v>
                </c:pt>
                <c:pt idx="107">
                  <c:v>9</c:v>
                </c:pt>
                <c:pt idx="108">
                  <c:v>19</c:v>
                </c:pt>
                <c:pt idx="109">
                  <c:v>37</c:v>
                </c:pt>
                <c:pt idx="110">
                  <c:v>27.5</c:v>
                </c:pt>
                <c:pt idx="111">
                  <c:v>23</c:v>
                </c:pt>
                <c:pt idx="112">
                  <c:v>5</c:v>
                </c:pt>
                <c:pt idx="113">
                  <c:v>19.5</c:v>
                </c:pt>
                <c:pt idx="114">
                  <c:v>14</c:v>
                </c:pt>
                <c:pt idx="115">
                  <c:v>13.5</c:v>
                </c:pt>
                <c:pt idx="116">
                  <c:v>10</c:v>
                </c:pt>
                <c:pt idx="117">
                  <c:v>17</c:v>
                </c:pt>
                <c:pt idx="118">
                  <c:v>29</c:v>
                </c:pt>
                <c:pt idx="119">
                  <c:v>15</c:v>
                </c:pt>
                <c:pt idx="120">
                  <c:v>5</c:v>
                </c:pt>
                <c:pt idx="121">
                  <c:v>16</c:v>
                </c:pt>
                <c:pt idx="122">
                  <c:v>21.5</c:v>
                </c:pt>
                <c:pt idx="123">
                  <c:v>19.5</c:v>
                </c:pt>
                <c:pt idx="124">
                  <c:v>20.5</c:v>
                </c:pt>
                <c:pt idx="125">
                  <c:v>30.5</c:v>
                </c:pt>
                <c:pt idx="126">
                  <c:v>11</c:v>
                </c:pt>
                <c:pt idx="127">
                  <c:v>7</c:v>
                </c:pt>
                <c:pt idx="128">
                  <c:v>29.5</c:v>
                </c:pt>
                <c:pt idx="129">
                  <c:v>5</c:v>
                </c:pt>
                <c:pt idx="130">
                  <c:v>16</c:v>
                </c:pt>
                <c:pt idx="131">
                  <c:v>5</c:v>
                </c:pt>
                <c:pt idx="132">
                  <c:v>28</c:v>
                </c:pt>
                <c:pt idx="133">
                  <c:v>5</c:v>
                </c:pt>
                <c:pt idx="134">
                  <c:v>8</c:v>
                </c:pt>
                <c:pt idx="135">
                  <c:v>10</c:v>
                </c:pt>
                <c:pt idx="136">
                  <c:v>14</c:v>
                </c:pt>
                <c:pt idx="137">
                  <c:v>16</c:v>
                </c:pt>
                <c:pt idx="138">
                  <c:v>9</c:v>
                </c:pt>
                <c:pt idx="139">
                  <c:v>21</c:v>
                </c:pt>
                <c:pt idx="140">
                  <c:v>11</c:v>
                </c:pt>
                <c:pt idx="141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61A-449F-BF53-AD3488BE4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9437568"/>
        <c:axId val="959095120"/>
      </c:scatterChart>
      <c:valAx>
        <c:axId val="809437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9095120"/>
        <c:crosses val="autoZero"/>
        <c:crossBetween val="midCat"/>
      </c:valAx>
      <c:valAx>
        <c:axId val="95909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437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0.0388</cdr:x>
      <cdr:y>0.8396</cdr:y>
    </cdr:from>
    <cdr:to>
      <cdr:x>0.97497</cdr:x>
      <cdr:y>0.8396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E81641F-F88A-8C6A-ECCA-AFDED84CAA64}"/>
            </a:ext>
          </a:extLst>
        </cdr:cNvPr>
        <cdr:cNvCxnSpPr/>
      </cdr:nvCxnSpPr>
      <cdr:spPr>
        <a:xfrm xmlns:a="http://schemas.openxmlformats.org/drawingml/2006/main">
          <a:off x="295286" y="3934606"/>
          <a:ext cx="7124699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C00000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C1BAE-F7D6-42F1-B834-CAE0E6BC435A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6CB0F-DB7A-4A04-A098-C0D23FF1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2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B0CF2-7F87-4E02-A248-870047730F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706A1-6B80-43DD-A6DF-9613C9C169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57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32D3-4AD3-432B-A957-EB174A4F76F3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ED3-5CCC-4A6F-B216-289ABA4D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8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32D3-4AD3-432B-A957-EB174A4F76F3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ED3-5CCC-4A6F-B216-289ABA4D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2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32D3-4AD3-432B-A957-EB174A4F76F3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ED3-5CCC-4A6F-B216-289ABA4DF5E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859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32D3-4AD3-432B-A957-EB174A4F76F3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ED3-5CCC-4A6F-B216-289ABA4D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44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32D3-4AD3-432B-A957-EB174A4F76F3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ED3-5CCC-4A6F-B216-289ABA4DF5E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0396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32D3-4AD3-432B-A957-EB174A4F76F3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ED3-5CCC-4A6F-B216-289ABA4D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32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32D3-4AD3-432B-A957-EB174A4F76F3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ED3-5CCC-4A6F-B216-289ABA4D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58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32D3-4AD3-432B-A957-EB174A4F76F3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ED3-5CCC-4A6F-B216-289ABA4D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34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6/3/2025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4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1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32D3-4AD3-432B-A957-EB174A4F76F3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ED3-5CCC-4A6F-B216-289ABA4D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0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7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9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2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2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08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3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2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32D3-4AD3-432B-A957-EB174A4F76F3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ED3-5CCC-4A6F-B216-289ABA4D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5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32D3-4AD3-432B-A957-EB174A4F76F3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ED3-5CCC-4A6F-B216-289ABA4D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1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32D3-4AD3-432B-A957-EB174A4F76F3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ED3-5CCC-4A6F-B216-289ABA4D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4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32D3-4AD3-432B-A957-EB174A4F76F3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ED3-5CCC-4A6F-B216-289ABA4D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5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32D3-4AD3-432B-A957-EB174A4F76F3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ED3-5CCC-4A6F-B216-289ABA4D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6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32D3-4AD3-432B-A957-EB174A4F76F3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ED3-5CCC-4A6F-B216-289ABA4D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32D3-4AD3-432B-A957-EB174A4F76F3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ED3-5CCC-4A6F-B216-289ABA4D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3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F32D3-4AD3-432B-A957-EB174A4F76F3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26DED3-5CCC-4A6F-B216-289ABA4D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4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6/3/2025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1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katherine.Mathiason@sdstate.edu" TargetMode="External"/><Relationship Id="rId2" Type="http://schemas.openxmlformats.org/officeDocument/2006/relationships/hyperlink" Target="mailto:lleach@scda.sc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croft@growmark.com" TargetMode="External"/><Relationship Id="rId4" Type="http://schemas.openxmlformats.org/officeDocument/2006/relationships/hyperlink" Target="mailto:Anitra.Walker@usda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lan-chin.trinh@usda.go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sdagcc-my.sharepoint.com/personal/anitra_walker_usda_gov/Documents/Desktop/sarah.graybill@sgs.com" TargetMode="External"/><Relationship Id="rId2" Type="http://schemas.openxmlformats.org/officeDocument/2006/relationships/hyperlink" Target="https://usdagcc-my.sharepoint.com/personal/anitra_walker_usda_gov/Documents/Desktop/leanne.Duncan@inspection.gc.c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sdagcc-my.sharepoint.com/personal/anitra_walker_usda_gov/Documents/Desktop/lleach@scda.sc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therine.mathiason@sdstate.ed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flowers&#10;&#10;AI-generated content may be incorrect.">
            <a:extLst>
              <a:ext uri="{FF2B5EF4-FFF2-40B4-BE49-F238E27FC236}">
                <a16:creationId xmlns:a16="http://schemas.microsoft.com/office/drawing/2014/main" id="{B88269E7-D732-9651-F132-D01D1AE23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6851" r="35036" b="5780"/>
          <a:stretch/>
        </p:blipFill>
        <p:spPr>
          <a:xfrm>
            <a:off x="6096000" y="1399032"/>
            <a:ext cx="3422904" cy="4050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0DAD98-AE17-10E8-0CD3-172FA69C6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2370" y="1081423"/>
            <a:ext cx="5073630" cy="2387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5400" dirty="0"/>
              <a:t>T&amp;T Committee</a:t>
            </a:r>
            <a:br>
              <a:rPr lang="en-US" sz="5400" dirty="0"/>
            </a:br>
            <a:r>
              <a:rPr lang="en-US" sz="5400" dirty="0"/>
              <a:t>(+ Webinar &amp; CE) Meeting</a:t>
            </a:r>
            <a:br>
              <a:rPr lang="en-US" sz="5400" dirty="0"/>
            </a:br>
            <a:br>
              <a:rPr lang="en-US" sz="5400"/>
            </a:br>
            <a:r>
              <a:rPr lang="en-US" sz="4900"/>
              <a:t>Monday</a:t>
            </a:r>
            <a:br>
              <a:rPr lang="en-US" sz="4900"/>
            </a:br>
            <a:r>
              <a:rPr lang="en-US" sz="4900"/>
              <a:t>June </a:t>
            </a:r>
            <a:r>
              <a:rPr lang="en-US" sz="4900" dirty="0"/>
              <a:t>9</a:t>
            </a:r>
            <a:r>
              <a:rPr lang="en-US" sz="4900"/>
              <a:t>, 2025</a:t>
            </a:r>
            <a:br>
              <a:rPr lang="en-US" sz="4900"/>
            </a:br>
            <a:r>
              <a:rPr lang="en-US" sz="4900"/>
              <a:t>1:30 </a:t>
            </a:r>
            <a:r>
              <a:rPr lang="en-US" sz="4900" dirty="0"/>
              <a:t>pm</a:t>
            </a:r>
          </a:p>
        </p:txBody>
      </p:sp>
    </p:spTree>
    <p:extLst>
      <p:ext uri="{BB962C8B-B14F-4D97-AF65-F5344CB8AC3E}">
        <p14:creationId xmlns:p14="http://schemas.microsoft.com/office/powerpoint/2010/main" val="1099019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B98F4-323B-1784-62EE-85CAF1B96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124CD-DC32-DCD3-9A4A-97B75CD3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point graph - SCST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6D0A3BF-30C0-7904-CFA2-EF317E18B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1336423"/>
              </p:ext>
            </p:extLst>
          </p:nvPr>
        </p:nvGraphicFramePr>
        <p:xfrm>
          <a:off x="1243584" y="1216829"/>
          <a:ext cx="7320596" cy="4836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DBB6751-B7E0-1055-3A1C-1EDB8C1CA02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46668" y="5260524"/>
            <a:ext cx="6858000" cy="182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587B4F-8798-35B0-B7B7-CDB41684E32C}"/>
              </a:ext>
            </a:extLst>
          </p:cNvPr>
          <p:cNvSpPr txBox="1"/>
          <p:nvPr/>
        </p:nvSpPr>
        <p:spPr>
          <a:xfrm>
            <a:off x="1546668" y="6053328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1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142 certified and registered technologists and professional members, not including dual members with Canada</a:t>
            </a:r>
          </a:p>
        </p:txBody>
      </p:sp>
    </p:spTree>
    <p:extLst>
      <p:ext uri="{BB962C8B-B14F-4D97-AF65-F5344CB8AC3E}">
        <p14:creationId xmlns:p14="http://schemas.microsoft.com/office/powerpoint/2010/main" val="56646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D4065-0DBB-7D69-40CF-73E8F9FE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87290" cy="1320800"/>
          </a:xfrm>
        </p:spPr>
        <p:txBody>
          <a:bodyPr>
            <a:normAutofit fontScale="9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B592"/>
              </a:buClr>
              <a:buSzPct val="80000"/>
              <a:tabLst/>
              <a:defRPr/>
            </a:pPr>
            <a:r>
              <a:rPr lang="en-US" sz="4000" dirty="0"/>
              <a:t>How to get points for the annual meeting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**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Sign in before the beginning of the Joint Business Meeting</a:t>
            </a:r>
            <a:b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b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B4C6E-A7F6-681C-B2F9-AC13957B9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3" y="2362151"/>
            <a:ext cx="4185623" cy="576262"/>
          </a:xfrm>
        </p:spPr>
        <p:txBody>
          <a:bodyPr/>
          <a:lstStyle/>
          <a:p>
            <a:r>
              <a:rPr lang="en-US" u="sng" dirty="0"/>
              <a:t>AOSA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BAF65-73BD-F600-0E74-7B9F666BC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4" y="3112149"/>
            <a:ext cx="4185623" cy="3304117"/>
          </a:xfrm>
        </p:spPr>
        <p:txBody>
          <a:bodyPr/>
          <a:lstStyle/>
          <a:p>
            <a:r>
              <a:rPr lang="en-US" dirty="0"/>
              <a:t>Every AOSA member who will be casting their lab’s vote on the Rules will sign in when they pick up their ballot</a:t>
            </a:r>
          </a:p>
          <a:p>
            <a:r>
              <a:rPr lang="en-US" dirty="0"/>
              <a:t>Other members need to sign an attendance sheet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55623-071B-34BB-5066-BF7A54571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2" y="2362151"/>
            <a:ext cx="4185618" cy="576262"/>
          </a:xfrm>
        </p:spPr>
        <p:txBody>
          <a:bodyPr/>
          <a:lstStyle/>
          <a:p>
            <a:r>
              <a:rPr lang="en-US" u="sng" dirty="0"/>
              <a:t>SCST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00B36-5384-DFAA-EE56-BA54BC951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3" y="3112148"/>
            <a:ext cx="4185617" cy="3304117"/>
          </a:xfrm>
        </p:spPr>
        <p:txBody>
          <a:bodyPr/>
          <a:lstStyle/>
          <a:p>
            <a:r>
              <a:rPr lang="en-US" dirty="0"/>
              <a:t>Every SCST member who is eligible to vote on the Rules will sign in when they pick up their ballot</a:t>
            </a:r>
          </a:p>
          <a:p>
            <a:r>
              <a:rPr lang="en-US" dirty="0"/>
              <a:t>Other members need to sign an attendance sheet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5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D7246-E4D3-30A7-3C80-C3BFF8A12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8C092-49E7-ADB8-F12D-BCA1877B5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Watching recorded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19917-B722-225F-88B1-FF85C3F6A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en-US" dirty="0"/>
              <a:t>analyzeseeds.com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92F07E-254B-AC14-CA03-2DFDFF626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55" y="2010002"/>
            <a:ext cx="9029247" cy="441365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93069FB-915B-BD06-07C8-F55DCC7D56D1}"/>
              </a:ext>
            </a:extLst>
          </p:cNvPr>
          <p:cNvSpPr/>
          <p:nvPr/>
        </p:nvSpPr>
        <p:spPr>
          <a:xfrm>
            <a:off x="3685032" y="5890775"/>
            <a:ext cx="2313432" cy="704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99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1C10C-0A39-9926-176E-60BF20A23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BC56D-EC7C-A40C-739C-8E09A7B83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Watching recorded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8993B-AA23-2BF7-942E-7F15BAF3A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8525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2AC30-0E72-DD19-25BA-EB0293E7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2" y="2208021"/>
            <a:ext cx="11643356" cy="122097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541C3-433B-381E-466A-EF24009F2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291" y="3706621"/>
            <a:ext cx="8915417" cy="1997814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8C674AC2-7990-3723-16BF-E23F0A3F2611}"/>
              </a:ext>
            </a:extLst>
          </p:cNvPr>
          <p:cNvSpPr/>
          <p:nvPr/>
        </p:nvSpPr>
        <p:spPr>
          <a:xfrm rot="4598178">
            <a:off x="4954912" y="4388352"/>
            <a:ext cx="179148" cy="105173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9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714D2-B8B5-5FA8-2101-9FD3D1585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CA660-F605-01DD-D2BA-9FF3F13C5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Watching with your buddy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AB83-FFA7-3F8A-2813-6E80177DD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GoToWebinar</a:t>
            </a:r>
            <a:r>
              <a:rPr lang="en-US" dirty="0"/>
              <a:t> records the names and email addresses of those who log-in</a:t>
            </a:r>
          </a:p>
          <a:p>
            <a:r>
              <a:rPr lang="en-US" dirty="0"/>
              <a:t>If you watch with someone at their desk/cubicle/conference room, </a:t>
            </a:r>
            <a:r>
              <a:rPr lang="en-US" dirty="0" err="1"/>
              <a:t>GoToWebinar</a:t>
            </a:r>
            <a:r>
              <a:rPr lang="en-US" dirty="0"/>
              <a:t> doesn’t know that</a:t>
            </a:r>
          </a:p>
          <a:p>
            <a:r>
              <a:rPr lang="en-US" dirty="0"/>
              <a:t>The person who is logged in should report to the CE Point chairs who watched on their log-in</a:t>
            </a:r>
          </a:p>
        </p:txBody>
      </p:sp>
    </p:spTree>
    <p:extLst>
      <p:ext uri="{BB962C8B-B14F-4D97-AF65-F5344CB8AC3E}">
        <p14:creationId xmlns:p14="http://schemas.microsoft.com/office/powerpoint/2010/main" val="3516770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819E2-338B-5311-DD89-B549B2FD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8AB66-3AAF-788E-F50B-6DABE7FE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82" y="367058"/>
            <a:ext cx="9445074" cy="899160"/>
          </a:xfrm>
        </p:spPr>
        <p:txBody>
          <a:bodyPr/>
          <a:lstStyle/>
          <a:p>
            <a:r>
              <a:rPr lang="en-US" dirty="0"/>
              <a:t>Application for points for workshop/webinar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FF948-5DCF-C6A8-BCD0-34D97A680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951" y="1042416"/>
            <a:ext cx="3807049" cy="564184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02833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9F01E-DC54-40A4-426A-29EDF926E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79A7-CCF4-E649-325A-8247F1C2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82" y="367058"/>
            <a:ext cx="9445074" cy="899160"/>
          </a:xfrm>
        </p:spPr>
        <p:txBody>
          <a:bodyPr/>
          <a:lstStyle/>
          <a:p>
            <a:r>
              <a:rPr lang="en-US" dirty="0"/>
              <a:t>Application for points for workshop/webinar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07ADC1-04FB-76F8-DB12-528F7A035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55" y="1576578"/>
            <a:ext cx="8844399" cy="354406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75395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E6400-0EAD-5313-0C72-628466663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3143F-1C64-87C6-853F-B734CDF16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82" y="367058"/>
            <a:ext cx="9445074" cy="899160"/>
          </a:xfrm>
        </p:spPr>
        <p:txBody>
          <a:bodyPr/>
          <a:lstStyle/>
          <a:p>
            <a:r>
              <a:rPr lang="en-US" dirty="0"/>
              <a:t>Application for points for workshop/webinar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29B52-6AC1-D870-0C97-BFB3827CF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98" y="1384554"/>
            <a:ext cx="7735062" cy="492949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35329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9FA8F-0ECF-45EE-6072-823E08313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96388-1956-1903-7F28-20C7DA67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82" y="367058"/>
            <a:ext cx="9445074" cy="899160"/>
          </a:xfrm>
        </p:spPr>
        <p:txBody>
          <a:bodyPr/>
          <a:lstStyle/>
          <a:p>
            <a:r>
              <a:rPr lang="en-US" dirty="0"/>
              <a:t>Application for points for workshop/webinar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0AED8-3B5D-2DBE-7312-D658ADB1B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529334"/>
            <a:ext cx="8654348" cy="297865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30731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819EC-96EB-E147-ABFC-B13540CF8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C460B-D4EE-9685-E9C2-7A1E379BA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12" y="189781"/>
            <a:ext cx="8596668" cy="1320800"/>
          </a:xfrm>
        </p:spPr>
        <p:txBody>
          <a:bodyPr/>
          <a:lstStyle/>
          <a:p>
            <a:r>
              <a:rPr lang="en-US" dirty="0"/>
              <a:t>SOP for merger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799F97-63E3-ACA7-5332-B8AB987FB388}"/>
              </a:ext>
            </a:extLst>
          </p:cNvPr>
          <p:cNvSpPr txBox="1"/>
          <p:nvPr/>
        </p:nvSpPr>
        <p:spPr>
          <a:xfrm>
            <a:off x="612812" y="850181"/>
            <a:ext cx="4597878" cy="58169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Purpose: This SOP describes how continuing education points will be assigned by the Continuing Education Subcommittee.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Scope: To maintain membership status, each member shall obtain five (5) continuing education points every three (3) years. A fiscal year of the Association shall be from June first (1st) to May thirty first (31st).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References: Application for Continuing Education Points for a Workshop/Webinar; Continuing Education Points Worksheet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Points will be assigned as follows: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WORKSHOPS, SEED SCHOOLS or INDIVIDUALIZED TRAINING</a:t>
            </a:r>
            <a:r>
              <a:rPr lang="en-US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host must complete an ‘Application for Continuing Educations Points for a Workshop/Webinar’, including an agenda and certificate of attendance after completion.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One (1) point for each half day (minimum of 3 hours) that comprises of at least a 50% “hands-on” type program.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A half (1/2) point will be given for each half day (minimum of 3 hours) that does not comprise of at least a 50% “hands-on” type program.</a:t>
            </a:r>
          </a:p>
          <a:p>
            <a:pPr lvl="0" fontAlgn="auto">
              <a:lnSpc>
                <a:spcPct val="150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en-US" sz="800" b="1" dirty="0">
                <a:latin typeface="Aptos" panose="020B0004020202020204" pitchFamily="34" charset="0"/>
                <a:cs typeface="Times New Roman" panose="02020603050405020304" pitchFamily="18" charset="0"/>
              </a:rPr>
              <a:t>2. INSTRUCTOR, SPEAKER, OR TRAINER</a:t>
            </a:r>
          </a:p>
          <a:p>
            <a:pPr lvl="0" fontAlgn="auto">
              <a:lnSpc>
                <a:spcPct val="150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en-US" sz="800" dirty="0">
                <a:latin typeface="Aptos" panose="020B0004020202020204" pitchFamily="34" charset="0"/>
                <a:cs typeface="Times New Roman" panose="02020603050405020304" pitchFamily="18" charset="0"/>
              </a:rPr>
              <a:t>• One (1) point will be given for participation in a T&amp;T approved workshop, seed school, individualized training, or webinar, as an instructor, speaker or trainer. </a:t>
            </a:r>
          </a:p>
          <a:p>
            <a:pPr lvl="0" fontAlgn="auto">
              <a:lnSpc>
                <a:spcPct val="150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en-US" sz="800" b="1" dirty="0">
                <a:latin typeface="Aptos" panose="020B0004020202020204" pitchFamily="34" charset="0"/>
                <a:cs typeface="Times New Roman" panose="02020603050405020304" pitchFamily="18" charset="0"/>
              </a:rPr>
              <a:t>3. MENTOR </a:t>
            </a:r>
          </a:p>
          <a:p>
            <a:pPr lvl="0" fontAlgn="auto">
              <a:lnSpc>
                <a:spcPct val="150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en-US" sz="800" dirty="0">
                <a:latin typeface="Aptos" panose="020B0004020202020204" pitchFamily="34" charset="0"/>
                <a:cs typeface="Times New Roman" panose="02020603050405020304" pitchFamily="18" charset="0"/>
              </a:rPr>
              <a:t>• Two (2) points will be given for each mentee. </a:t>
            </a:r>
            <a:endParaRPr lang="en-US" sz="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MEETINGS</a:t>
            </a:r>
            <a:r>
              <a:rPr lang="en-US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maximum of three (3) points from verified attendance at qualified meetings.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 Annual meeting of the AOSA-SCST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One (1) point is obtained for each day of attendance; one of which shall include attendance at the business meeting portion. Attendance at the business meeting portion is required to earn any continuing education points.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b. National, regional, local or other seed trade meetings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One (1) point is obtained for each meeting attended.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7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2E38C-D3AB-03E1-A844-5D1849AC1BAE}"/>
              </a:ext>
            </a:extLst>
          </p:cNvPr>
          <p:cNvSpPr txBox="1"/>
          <p:nvPr/>
        </p:nvSpPr>
        <p:spPr>
          <a:xfrm>
            <a:off x="5284945" y="850181"/>
            <a:ext cx="4862599" cy="59018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fontAlgn="auto">
              <a:lnSpc>
                <a:spcPct val="150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en-US" sz="800" b="1" dirty="0">
                <a:latin typeface="Aptos" panose="020B0004020202020204" pitchFamily="34" charset="0"/>
                <a:cs typeface="Times New Roman" panose="02020603050405020304" pitchFamily="18" charset="0"/>
              </a:rPr>
              <a:t>5. WEBINARS:</a:t>
            </a:r>
          </a:p>
          <a:p>
            <a:pPr lvl="0" fontAlgn="auto">
              <a:lnSpc>
                <a:spcPct val="150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en-US" sz="800" dirty="0">
                <a:latin typeface="Aptos" panose="020B0004020202020204" pitchFamily="34" charset="0"/>
                <a:cs typeface="Times New Roman" panose="02020603050405020304" pitchFamily="18" charset="0"/>
              </a:rPr>
              <a:t>It is the responsibility of each analyst to notify the CE co-chairs of webinar attendance.</a:t>
            </a:r>
          </a:p>
          <a:p>
            <a:pPr lvl="0" fontAlgn="auto">
              <a:lnSpc>
                <a:spcPct val="150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en-US" sz="800" dirty="0">
                <a:latin typeface="Aptos" panose="020B0004020202020204" pitchFamily="34" charset="0"/>
                <a:cs typeface="Times New Roman" panose="02020603050405020304" pitchFamily="18" charset="0"/>
              </a:rPr>
              <a:t>a. AOSA-SCST sponsored: (live or recorded on official website)</a:t>
            </a:r>
          </a:p>
          <a:p>
            <a:pPr lvl="0" fontAlgn="auto">
              <a:lnSpc>
                <a:spcPct val="150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en-US" sz="800" dirty="0">
                <a:latin typeface="Aptos" panose="020B0004020202020204" pitchFamily="34" charset="0"/>
                <a:cs typeface="Times New Roman" panose="02020603050405020304" pitchFamily="18" charset="0"/>
              </a:rPr>
              <a:t>• One (1) point per webinar completed.</a:t>
            </a:r>
          </a:p>
          <a:p>
            <a:pPr lvl="0" fontAlgn="auto">
              <a:lnSpc>
                <a:spcPct val="150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en-US" sz="800" dirty="0">
                <a:latin typeface="Aptos" panose="020B0004020202020204" pitchFamily="34" charset="0"/>
                <a:cs typeface="Times New Roman" panose="02020603050405020304" pitchFamily="18" charset="0"/>
              </a:rPr>
              <a:t>• Note: Recorded webinars on the official website must be watched in entirety. The attendance form will not display if the recording is paused, skipped forward or reversed while watching.</a:t>
            </a:r>
          </a:p>
          <a:p>
            <a:pPr lvl="0" fontAlgn="auto">
              <a:lnSpc>
                <a:spcPct val="150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en-US" sz="800" dirty="0">
                <a:latin typeface="Aptos" panose="020B0004020202020204" pitchFamily="34" charset="0"/>
                <a:cs typeface="Times New Roman" panose="02020603050405020304" pitchFamily="18" charset="0"/>
              </a:rPr>
              <a:t>b. Other institution sponsored:</a:t>
            </a:r>
          </a:p>
          <a:p>
            <a:pPr lvl="0" fontAlgn="auto">
              <a:lnSpc>
                <a:spcPct val="150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en-US" sz="800" dirty="0">
                <a:latin typeface="Aptos" panose="020B0004020202020204" pitchFamily="34" charset="0"/>
                <a:cs typeface="Times New Roman" panose="02020603050405020304" pitchFamily="18" charset="0"/>
              </a:rPr>
              <a:t>The host must receive approval from the T&amp;T Committee to offer points. The host must complete an ‘Application for Continuing Educations Points for a Workshop/Webinar’, including an agenda and certificate of attendance after completion.</a:t>
            </a:r>
          </a:p>
          <a:p>
            <a:pPr lvl="0" fontAlgn="auto">
              <a:lnSpc>
                <a:spcPct val="150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en-US" sz="800" dirty="0">
                <a:latin typeface="Aptos" panose="020B0004020202020204" pitchFamily="34" charset="0"/>
                <a:cs typeface="Times New Roman" panose="02020603050405020304" pitchFamily="18" charset="0"/>
              </a:rPr>
              <a:t>• One (1) point per webinar completed. </a:t>
            </a:r>
          </a:p>
          <a:p>
            <a:pPr lvl="0" fontAlgn="auto">
              <a:lnSpc>
                <a:spcPct val="150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en-US" sz="800" b="1" dirty="0">
                <a:latin typeface="Aptos" panose="020B0004020202020204" pitchFamily="34" charset="0"/>
                <a:cs typeface="Times New Roman" panose="02020603050405020304" pitchFamily="18" charset="0"/>
              </a:rPr>
              <a:t>6. COLLEGE CREDITS:</a:t>
            </a:r>
          </a:p>
          <a:p>
            <a:pPr lvl="0" fontAlgn="auto">
              <a:lnSpc>
                <a:spcPct val="150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en-US" sz="800" dirty="0">
                <a:latin typeface="Aptos" panose="020B0004020202020204" pitchFamily="34" charset="0"/>
                <a:cs typeface="Times New Roman" panose="02020603050405020304" pitchFamily="18" charset="0"/>
              </a:rPr>
              <a:t>Satisfactory completion of seed related courses, including distance learning courses, from an accredited institution. Evidence of attendance must be submitted to the Continuing Education chair or his/her designee to receive the appropriate credit. Must have been completed within the last three fiscal years to qualify for continuing education purposes.</a:t>
            </a:r>
          </a:p>
          <a:p>
            <a:pPr lvl="0" fontAlgn="auto">
              <a:lnSpc>
                <a:spcPct val="150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en-US" sz="800" b="1" dirty="0">
                <a:latin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en-US" sz="800" dirty="0">
                <a:latin typeface="Aptos" panose="020B0004020202020204" pitchFamily="34" charset="0"/>
                <a:cs typeface="Times New Roman" panose="02020603050405020304" pitchFamily="18" charset="0"/>
              </a:rPr>
              <a:t>Three (3) points for each college credit and two (2) points for each quarter hour will be credited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</a:t>
            </a:r>
            <a:r>
              <a:rPr lang="en-US" sz="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REFEREE: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eligible referee shall consist of five or more participants from three or more laboratories and provide comparative results to the participant.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One (1) point for individual participation in an eligible referee.</a:t>
            </a:r>
          </a:p>
          <a:p>
            <a:pPr lvl="0" fontAlgn="auto">
              <a:lnSpc>
                <a:spcPct val="150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en-US" sz="800" b="1" dirty="0">
                <a:latin typeface="Aptos" panose="020B0004020202020204" pitchFamily="34" charset="0"/>
                <a:cs typeface="Times New Roman" panose="02020603050405020304" pitchFamily="18" charset="0"/>
              </a:rPr>
              <a:t>8. EXECUTIVE BOARD MEMBER, OFFICER, OR COMMITTEE CHAIR</a:t>
            </a:r>
          </a:p>
          <a:p>
            <a:pPr lvl="0" fontAlgn="auto">
              <a:lnSpc>
                <a:spcPct val="150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en-US" sz="800" dirty="0">
                <a:latin typeface="Aptos" panose="020B0004020202020204" pitchFamily="34" charset="0"/>
                <a:cs typeface="Times New Roman" panose="02020603050405020304" pitchFamily="18" charset="0"/>
              </a:rPr>
              <a:t>• One (1) point will be credited for each year served.</a:t>
            </a:r>
          </a:p>
          <a:p>
            <a:pPr lvl="0" fontAlgn="auto">
              <a:lnSpc>
                <a:spcPct val="150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en-US" sz="800" b="1" dirty="0">
                <a:latin typeface="Aptos" panose="020B0004020202020204" pitchFamily="34" charset="0"/>
                <a:cs typeface="Times New Roman" panose="02020603050405020304" pitchFamily="18" charset="0"/>
              </a:rPr>
              <a:t>*Proficiency Testing: No points will be awarded. Participation is expected.</a:t>
            </a:r>
          </a:p>
        </p:txBody>
      </p:sp>
    </p:spTree>
    <p:extLst>
      <p:ext uri="{BB962C8B-B14F-4D97-AF65-F5344CB8AC3E}">
        <p14:creationId xmlns:p14="http://schemas.microsoft.com/office/powerpoint/2010/main" val="418129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nk flowers and green stems&#10;&#10;AI-generated content may be incorrect.">
            <a:extLst>
              <a:ext uri="{FF2B5EF4-FFF2-40B4-BE49-F238E27FC236}">
                <a16:creationId xmlns:a16="http://schemas.microsoft.com/office/drawing/2014/main" id="{841E68AC-6428-ED5F-BAC5-9C7344187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0" r="33789" b="5478"/>
          <a:stretch/>
        </p:blipFill>
        <p:spPr>
          <a:xfrm>
            <a:off x="679363" y="2116935"/>
            <a:ext cx="5416637" cy="4741065"/>
          </a:xfrm>
          <a:prstGeom prst="rect">
            <a:avLst/>
          </a:prstGeom>
        </p:spPr>
      </p:pic>
      <p:pic>
        <p:nvPicPr>
          <p:cNvPr id="13" name="Picture 1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2AF4779-6C56-8BF4-6519-2EBDA6A3E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2" t="19149" r="9749" b="15461"/>
          <a:stretch/>
        </p:blipFill>
        <p:spPr>
          <a:xfrm>
            <a:off x="7036592" y="972017"/>
            <a:ext cx="4591456" cy="44844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DB8DB5-82B2-B96A-F84D-B0CCCB45E0B1}"/>
              </a:ext>
            </a:extLst>
          </p:cNvPr>
          <p:cNvSpPr txBox="1"/>
          <p:nvPr/>
        </p:nvSpPr>
        <p:spPr>
          <a:xfrm>
            <a:off x="679362" y="767828"/>
            <a:ext cx="5416637" cy="15696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FEE19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AOSA/SCST  </a:t>
            </a:r>
            <a:br>
              <a:rPr kumimoji="0" lang="en-US" sz="32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FEE19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FEE19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2025 Annual Meeting</a:t>
            </a:r>
            <a:br>
              <a:rPr kumimoji="0" lang="en-US" sz="32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FEE19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FEE19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Committee Sign-In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F347E8-9DBD-B1EE-38F6-AE057C640BC2}"/>
              </a:ext>
            </a:extLst>
          </p:cNvPr>
          <p:cNvSpPr txBox="1"/>
          <p:nvPr/>
        </p:nvSpPr>
        <p:spPr>
          <a:xfrm>
            <a:off x="6933867" y="5625895"/>
            <a:ext cx="488567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https://www.surveymonkey.com/r/TY3PXNQ</a:t>
            </a: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C0523-A706-61BB-996A-431887D0F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088947"/>
              </p:ext>
            </p:extLst>
          </p:nvPr>
        </p:nvGraphicFramePr>
        <p:xfrm>
          <a:off x="702669" y="1493727"/>
          <a:ext cx="9689379" cy="4597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793">
                  <a:extLst>
                    <a:ext uri="{9D8B030D-6E8A-4147-A177-3AD203B41FA5}">
                      <a16:colId xmlns:a16="http://schemas.microsoft.com/office/drawing/2014/main" val="1718472004"/>
                    </a:ext>
                  </a:extLst>
                </a:gridCol>
                <a:gridCol w="3229793">
                  <a:extLst>
                    <a:ext uri="{9D8B030D-6E8A-4147-A177-3AD203B41FA5}">
                      <a16:colId xmlns:a16="http://schemas.microsoft.com/office/drawing/2014/main" val="391899782"/>
                    </a:ext>
                  </a:extLst>
                </a:gridCol>
                <a:gridCol w="3229793">
                  <a:extLst>
                    <a:ext uri="{9D8B030D-6E8A-4147-A177-3AD203B41FA5}">
                      <a16:colId xmlns:a16="http://schemas.microsoft.com/office/drawing/2014/main" val="1751823286"/>
                    </a:ext>
                  </a:extLst>
                </a:gridCol>
              </a:tblGrid>
              <a:tr h="1311617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  <a:p>
                      <a:pPr algn="ctr"/>
                      <a:r>
                        <a:rPr lang="en-US" sz="3600" dirty="0"/>
                        <a:t>AOSA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  <a:p>
                      <a:pPr algn="ctr"/>
                      <a:r>
                        <a:rPr lang="en-US" sz="3600" dirty="0"/>
                        <a:t>SCST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Proposed</a:t>
                      </a:r>
                    </a:p>
                    <a:p>
                      <a:pPr algn="ctr"/>
                      <a:r>
                        <a:rPr lang="en-US" sz="3600" dirty="0"/>
                        <a:t>merger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21311"/>
                  </a:ext>
                </a:extLst>
              </a:tr>
              <a:tr h="32855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Shall maintain 5 points every three years</a:t>
                      </a:r>
                    </a:p>
                    <a:p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Shall maintain 5 points every three years</a:t>
                      </a:r>
                    </a:p>
                    <a:p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Shall maintain 5 points every three years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1544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CD7CBA-4076-5850-6DC0-766690F92E8E}"/>
              </a:ext>
            </a:extLst>
          </p:cNvPr>
          <p:cNvSpPr txBox="1"/>
          <p:nvPr/>
        </p:nvSpPr>
        <p:spPr>
          <a:xfrm>
            <a:off x="702669" y="443949"/>
            <a:ext cx="968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To maintain membership status…</a:t>
            </a:r>
          </a:p>
        </p:txBody>
      </p:sp>
    </p:spTree>
    <p:extLst>
      <p:ext uri="{BB962C8B-B14F-4D97-AF65-F5344CB8AC3E}">
        <p14:creationId xmlns:p14="http://schemas.microsoft.com/office/powerpoint/2010/main" val="2567134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02A25B-2B30-75F7-0A72-3479FD889553}"/>
              </a:ext>
            </a:extLst>
          </p:cNvPr>
          <p:cNvGraphicFramePr>
            <a:graphicFrameLocks noGrp="1"/>
          </p:cNvGraphicFramePr>
          <p:nvPr/>
        </p:nvGraphicFramePr>
        <p:xfrm>
          <a:off x="443862" y="1368516"/>
          <a:ext cx="6459586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793">
                  <a:extLst>
                    <a:ext uri="{9D8B030D-6E8A-4147-A177-3AD203B41FA5}">
                      <a16:colId xmlns:a16="http://schemas.microsoft.com/office/drawing/2014/main" val="1718472004"/>
                    </a:ext>
                  </a:extLst>
                </a:gridCol>
                <a:gridCol w="3229793">
                  <a:extLst>
                    <a:ext uri="{9D8B030D-6E8A-4147-A177-3AD203B41FA5}">
                      <a16:colId xmlns:a16="http://schemas.microsoft.com/office/drawing/2014/main" val="391899782"/>
                    </a:ext>
                  </a:extLst>
                </a:gridCol>
              </a:tblGrid>
              <a:tr h="5076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SCST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21311"/>
                  </a:ext>
                </a:extLst>
              </a:tr>
              <a:tr h="13625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point for each half day (3 hours) that is at least 50% hands-on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point for each half day (3 hours) that is at least 50% hands-on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1544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3BF9F8-51BE-B166-7685-258E1A215C84}"/>
              </a:ext>
            </a:extLst>
          </p:cNvPr>
          <p:cNvSpPr txBox="1"/>
          <p:nvPr/>
        </p:nvSpPr>
        <p:spPr>
          <a:xfrm>
            <a:off x="1251308" y="808257"/>
            <a:ext cx="484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WORKSHOPS, SEED SCHOOLS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D0A7C-E27D-FD66-0045-514322C8CD6C}"/>
              </a:ext>
            </a:extLst>
          </p:cNvPr>
          <p:cNvSpPr txBox="1"/>
          <p:nvPr/>
        </p:nvSpPr>
        <p:spPr>
          <a:xfrm>
            <a:off x="1251308" y="3991421"/>
            <a:ext cx="484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INDIVIDUALIZED TRAINING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5DD1A7B-AE33-22A2-A0B3-623AA2B36DEA}"/>
              </a:ext>
            </a:extLst>
          </p:cNvPr>
          <p:cNvGraphicFramePr>
            <a:graphicFrameLocks noGrp="1"/>
          </p:cNvGraphicFramePr>
          <p:nvPr/>
        </p:nvGraphicFramePr>
        <p:xfrm>
          <a:off x="443862" y="4551680"/>
          <a:ext cx="6459586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793">
                  <a:extLst>
                    <a:ext uri="{9D8B030D-6E8A-4147-A177-3AD203B41FA5}">
                      <a16:colId xmlns:a16="http://schemas.microsoft.com/office/drawing/2014/main" val="1718472004"/>
                    </a:ext>
                  </a:extLst>
                </a:gridCol>
                <a:gridCol w="3229793">
                  <a:extLst>
                    <a:ext uri="{9D8B030D-6E8A-4147-A177-3AD203B41FA5}">
                      <a16:colId xmlns:a16="http://schemas.microsoft.com/office/drawing/2014/main" val="391899782"/>
                    </a:ext>
                  </a:extLst>
                </a:gridCol>
              </a:tblGrid>
              <a:tr h="4742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SCST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21311"/>
                  </a:ext>
                </a:extLst>
              </a:tr>
              <a:tr h="11158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point for every 3 hours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point for every 3 hours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1544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794D11C-85E2-F8A0-6956-97408623B37E}"/>
              </a:ext>
            </a:extLst>
          </p:cNvPr>
          <p:cNvSpPr txBox="1"/>
          <p:nvPr/>
        </p:nvSpPr>
        <p:spPr>
          <a:xfrm>
            <a:off x="8081872" y="1650486"/>
            <a:ext cx="3685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1. WORKSHOPS, SEED SCHOOLS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en-US" sz="2400" dirty="0"/>
              <a:t> INDIVIDUALIZED TRAINING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75347BE-B807-A468-C7F1-AD13721A92B9}"/>
              </a:ext>
            </a:extLst>
          </p:cNvPr>
          <p:cNvGraphicFramePr>
            <a:graphicFrameLocks noGrp="1"/>
          </p:cNvGraphicFramePr>
          <p:nvPr/>
        </p:nvGraphicFramePr>
        <p:xfrm>
          <a:off x="7706023" y="3175498"/>
          <a:ext cx="4259388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9388">
                  <a:extLst>
                    <a:ext uri="{9D8B030D-6E8A-4147-A177-3AD203B41FA5}">
                      <a16:colId xmlns:a16="http://schemas.microsoft.com/office/drawing/2014/main" val="1718472004"/>
                    </a:ext>
                  </a:extLst>
                </a:gridCol>
              </a:tblGrid>
              <a:tr h="4742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Proposed merger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21311"/>
                  </a:ext>
                </a:extLst>
              </a:tr>
              <a:tr h="11158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 point for each half day (3 hours) that is at least 50% hands-on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½ point for each half day (3 hours) that is not at least 50% hands-on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154407"/>
                  </a:ext>
                </a:extLst>
              </a:tr>
            </a:tbl>
          </a:graphicData>
        </a:graphic>
      </p:graphicFrame>
      <p:sp>
        <p:nvSpPr>
          <p:cNvPr id="16" name="Arrow: Right 15">
            <a:extLst>
              <a:ext uri="{FF2B5EF4-FFF2-40B4-BE49-F238E27FC236}">
                <a16:creationId xmlns:a16="http://schemas.microsoft.com/office/drawing/2014/main" id="{4BB19E3A-C781-D45F-6AFC-B151C45C3E86}"/>
              </a:ext>
            </a:extLst>
          </p:cNvPr>
          <p:cNvSpPr/>
          <p:nvPr/>
        </p:nvSpPr>
        <p:spPr>
          <a:xfrm rot="1221557">
            <a:off x="5981081" y="1375996"/>
            <a:ext cx="2481889" cy="245337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9D1D1BE-3D3A-6F00-DC4E-1101D16C4457}"/>
              </a:ext>
            </a:extLst>
          </p:cNvPr>
          <p:cNvSpPr/>
          <p:nvPr/>
        </p:nvSpPr>
        <p:spPr>
          <a:xfrm rot="19126049">
            <a:off x="5459472" y="3077084"/>
            <a:ext cx="3323198" cy="245337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95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C0523-A706-61BB-996A-431887D0F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62269"/>
              </p:ext>
            </p:extLst>
          </p:nvPr>
        </p:nvGraphicFramePr>
        <p:xfrm>
          <a:off x="693523" y="2087844"/>
          <a:ext cx="9689379" cy="3019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793">
                  <a:extLst>
                    <a:ext uri="{9D8B030D-6E8A-4147-A177-3AD203B41FA5}">
                      <a16:colId xmlns:a16="http://schemas.microsoft.com/office/drawing/2014/main" val="1718472004"/>
                    </a:ext>
                  </a:extLst>
                </a:gridCol>
                <a:gridCol w="3229793">
                  <a:extLst>
                    <a:ext uri="{9D8B030D-6E8A-4147-A177-3AD203B41FA5}">
                      <a16:colId xmlns:a16="http://schemas.microsoft.com/office/drawing/2014/main" val="391899782"/>
                    </a:ext>
                  </a:extLst>
                </a:gridCol>
                <a:gridCol w="3229793">
                  <a:extLst>
                    <a:ext uri="{9D8B030D-6E8A-4147-A177-3AD203B41FA5}">
                      <a16:colId xmlns:a16="http://schemas.microsoft.com/office/drawing/2014/main" val="1751823286"/>
                    </a:ext>
                  </a:extLst>
                </a:gridCol>
              </a:tblGrid>
              <a:tr h="73069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  <a:p>
                      <a:pPr algn="ctr"/>
                      <a:r>
                        <a:rPr lang="en-US" sz="3600" dirty="0"/>
                        <a:t>AOSA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  <a:p>
                      <a:pPr algn="ctr"/>
                      <a:r>
                        <a:rPr lang="en-US" sz="3600" dirty="0"/>
                        <a:t>SCST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Proposed</a:t>
                      </a:r>
                    </a:p>
                    <a:p>
                      <a:pPr algn="ctr"/>
                      <a:r>
                        <a:rPr lang="en-US" sz="3600" dirty="0"/>
                        <a:t>merger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21311"/>
                  </a:ext>
                </a:extLst>
              </a:tr>
              <a:tr h="18303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point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point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point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1544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CD7CBA-4076-5850-6DC0-766690F92E8E}"/>
              </a:ext>
            </a:extLst>
          </p:cNvPr>
          <p:cNvSpPr txBox="1"/>
          <p:nvPr/>
        </p:nvSpPr>
        <p:spPr>
          <a:xfrm>
            <a:off x="693523" y="1304353"/>
            <a:ext cx="968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2. INSTRUCTOR, SPEAKER, OR TRAINER</a:t>
            </a:r>
          </a:p>
        </p:txBody>
      </p:sp>
    </p:spTree>
    <p:extLst>
      <p:ext uri="{BB962C8B-B14F-4D97-AF65-F5344CB8AC3E}">
        <p14:creationId xmlns:p14="http://schemas.microsoft.com/office/powerpoint/2010/main" val="3423572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C0523-A706-61BB-996A-431887D0F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771784"/>
              </p:ext>
            </p:extLst>
          </p:nvPr>
        </p:nvGraphicFramePr>
        <p:xfrm>
          <a:off x="711811" y="1919466"/>
          <a:ext cx="9689379" cy="3019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793">
                  <a:extLst>
                    <a:ext uri="{9D8B030D-6E8A-4147-A177-3AD203B41FA5}">
                      <a16:colId xmlns:a16="http://schemas.microsoft.com/office/drawing/2014/main" val="1718472004"/>
                    </a:ext>
                  </a:extLst>
                </a:gridCol>
                <a:gridCol w="3229793">
                  <a:extLst>
                    <a:ext uri="{9D8B030D-6E8A-4147-A177-3AD203B41FA5}">
                      <a16:colId xmlns:a16="http://schemas.microsoft.com/office/drawing/2014/main" val="391899782"/>
                    </a:ext>
                  </a:extLst>
                </a:gridCol>
                <a:gridCol w="3229793">
                  <a:extLst>
                    <a:ext uri="{9D8B030D-6E8A-4147-A177-3AD203B41FA5}">
                      <a16:colId xmlns:a16="http://schemas.microsoft.com/office/drawing/2014/main" val="1751823286"/>
                    </a:ext>
                  </a:extLst>
                </a:gridCol>
              </a:tblGrid>
              <a:tr h="73069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  <a:p>
                      <a:pPr algn="ctr"/>
                      <a:r>
                        <a:rPr lang="en-US" sz="3600" dirty="0"/>
                        <a:t>AOSA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  <a:p>
                      <a:pPr algn="ctr"/>
                      <a:r>
                        <a:rPr lang="en-US" sz="3600" dirty="0"/>
                        <a:t>SCST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Proposed</a:t>
                      </a:r>
                    </a:p>
                    <a:p>
                      <a:pPr algn="ctr"/>
                      <a:r>
                        <a:rPr lang="en-US" sz="3600" dirty="0"/>
                        <a:t>merger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21311"/>
                  </a:ext>
                </a:extLst>
              </a:tr>
              <a:tr h="18303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None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point for each mentee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 points for each mentee, per year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1544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CD7CBA-4076-5850-6DC0-766690F92E8E}"/>
              </a:ext>
            </a:extLst>
          </p:cNvPr>
          <p:cNvSpPr txBox="1"/>
          <p:nvPr/>
        </p:nvSpPr>
        <p:spPr>
          <a:xfrm>
            <a:off x="711810" y="1273135"/>
            <a:ext cx="968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3. MENTOR </a:t>
            </a:r>
          </a:p>
        </p:txBody>
      </p:sp>
    </p:spTree>
    <p:extLst>
      <p:ext uri="{BB962C8B-B14F-4D97-AF65-F5344CB8AC3E}">
        <p14:creationId xmlns:p14="http://schemas.microsoft.com/office/powerpoint/2010/main" val="1188416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C0523-A706-61BB-996A-431887D0FCE6}"/>
              </a:ext>
            </a:extLst>
          </p:cNvPr>
          <p:cNvGraphicFramePr>
            <a:graphicFrameLocks noGrp="1"/>
          </p:cNvGraphicFramePr>
          <p:nvPr/>
        </p:nvGraphicFramePr>
        <p:xfrm>
          <a:off x="373267" y="1126323"/>
          <a:ext cx="11445466" cy="509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184">
                  <a:extLst>
                    <a:ext uri="{9D8B030D-6E8A-4147-A177-3AD203B41FA5}">
                      <a16:colId xmlns:a16="http://schemas.microsoft.com/office/drawing/2014/main" val="1718472004"/>
                    </a:ext>
                  </a:extLst>
                </a:gridCol>
                <a:gridCol w="3072979">
                  <a:extLst>
                    <a:ext uri="{9D8B030D-6E8A-4147-A177-3AD203B41FA5}">
                      <a16:colId xmlns:a16="http://schemas.microsoft.com/office/drawing/2014/main" val="1327537134"/>
                    </a:ext>
                  </a:extLst>
                </a:gridCol>
                <a:gridCol w="3095148">
                  <a:extLst>
                    <a:ext uri="{9D8B030D-6E8A-4147-A177-3AD203B41FA5}">
                      <a16:colId xmlns:a16="http://schemas.microsoft.com/office/drawing/2014/main" val="391899782"/>
                    </a:ext>
                  </a:extLst>
                </a:gridCol>
                <a:gridCol w="3815155">
                  <a:extLst>
                    <a:ext uri="{9D8B030D-6E8A-4147-A177-3AD203B41FA5}">
                      <a16:colId xmlns:a16="http://schemas.microsoft.com/office/drawing/2014/main" val="1751823286"/>
                    </a:ext>
                  </a:extLst>
                </a:gridCol>
              </a:tblGrid>
              <a:tr h="1118032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AOSA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  <a:p>
                      <a:pPr algn="ctr"/>
                      <a:r>
                        <a:rPr lang="en-US" sz="3600" dirty="0"/>
                        <a:t>SCST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Proposed</a:t>
                      </a:r>
                    </a:p>
                    <a:p>
                      <a:pPr algn="ctr"/>
                      <a:r>
                        <a:rPr lang="en-US" sz="3600" dirty="0"/>
                        <a:t>Merger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21311"/>
                  </a:ext>
                </a:extLst>
              </a:tr>
              <a:tr h="20640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a. Annual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point for each day; 3 points max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*Attendance at business meeting required</a:t>
                      </a:r>
                      <a:endParaRPr lang="en-US" sz="18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Must attend three days; 3 points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*Attendance at business meeting required</a:t>
                      </a:r>
                      <a:endParaRPr lang="en-US" sz="18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Must attend three days; 3 points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*Attendance at business meeting required</a:t>
                      </a:r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154407"/>
                  </a:ext>
                </a:extLst>
              </a:tr>
              <a:tr h="184222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b. National, regional, or local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</a:rPr>
                        <a:t>½ point for each meeting attended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</a:rPr>
                        <a:t>1 point for each meeting attended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1 point for each meeting attended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82665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CD7CBA-4076-5850-6DC0-766690F92E8E}"/>
              </a:ext>
            </a:extLst>
          </p:cNvPr>
          <p:cNvSpPr txBox="1"/>
          <p:nvPr/>
        </p:nvSpPr>
        <p:spPr>
          <a:xfrm>
            <a:off x="1251306" y="557629"/>
            <a:ext cx="968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4. MEETINGS </a:t>
            </a:r>
          </a:p>
        </p:txBody>
      </p:sp>
    </p:spTree>
    <p:extLst>
      <p:ext uri="{BB962C8B-B14F-4D97-AF65-F5344CB8AC3E}">
        <p14:creationId xmlns:p14="http://schemas.microsoft.com/office/powerpoint/2010/main" val="2504048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C0523-A706-61BB-996A-431887D0F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750296"/>
              </p:ext>
            </p:extLst>
          </p:nvPr>
        </p:nvGraphicFramePr>
        <p:xfrm>
          <a:off x="684381" y="1919466"/>
          <a:ext cx="9689379" cy="3019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793">
                  <a:extLst>
                    <a:ext uri="{9D8B030D-6E8A-4147-A177-3AD203B41FA5}">
                      <a16:colId xmlns:a16="http://schemas.microsoft.com/office/drawing/2014/main" val="1718472004"/>
                    </a:ext>
                  </a:extLst>
                </a:gridCol>
                <a:gridCol w="3229793">
                  <a:extLst>
                    <a:ext uri="{9D8B030D-6E8A-4147-A177-3AD203B41FA5}">
                      <a16:colId xmlns:a16="http://schemas.microsoft.com/office/drawing/2014/main" val="391899782"/>
                    </a:ext>
                  </a:extLst>
                </a:gridCol>
                <a:gridCol w="3229793">
                  <a:extLst>
                    <a:ext uri="{9D8B030D-6E8A-4147-A177-3AD203B41FA5}">
                      <a16:colId xmlns:a16="http://schemas.microsoft.com/office/drawing/2014/main" val="1751823286"/>
                    </a:ext>
                  </a:extLst>
                </a:gridCol>
              </a:tblGrid>
              <a:tr h="73069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  <a:p>
                      <a:pPr algn="ctr"/>
                      <a:r>
                        <a:rPr lang="en-US" sz="3600" dirty="0"/>
                        <a:t>AOSA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  <a:p>
                      <a:pPr algn="ctr"/>
                      <a:r>
                        <a:rPr lang="en-US" sz="3600" dirty="0"/>
                        <a:t>SCST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Proposed</a:t>
                      </a:r>
                    </a:p>
                    <a:p>
                      <a:pPr algn="ctr"/>
                      <a:r>
                        <a:rPr lang="en-US" sz="3600" dirty="0"/>
                        <a:t>merger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21311"/>
                  </a:ext>
                </a:extLst>
              </a:tr>
              <a:tr h="18303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point per webinar completed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point per webinar completed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point per webinar completed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1544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CD7CBA-4076-5850-6DC0-766690F92E8E}"/>
              </a:ext>
            </a:extLst>
          </p:cNvPr>
          <p:cNvSpPr txBox="1"/>
          <p:nvPr/>
        </p:nvSpPr>
        <p:spPr>
          <a:xfrm>
            <a:off x="684381" y="1273135"/>
            <a:ext cx="968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5. WEBINARS</a:t>
            </a:r>
          </a:p>
        </p:txBody>
      </p:sp>
    </p:spTree>
    <p:extLst>
      <p:ext uri="{BB962C8B-B14F-4D97-AF65-F5344CB8AC3E}">
        <p14:creationId xmlns:p14="http://schemas.microsoft.com/office/powerpoint/2010/main" val="1436716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C0523-A706-61BB-996A-431887D0F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583977"/>
              </p:ext>
            </p:extLst>
          </p:nvPr>
        </p:nvGraphicFramePr>
        <p:xfrm>
          <a:off x="538077" y="1636776"/>
          <a:ext cx="968937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793">
                  <a:extLst>
                    <a:ext uri="{9D8B030D-6E8A-4147-A177-3AD203B41FA5}">
                      <a16:colId xmlns:a16="http://schemas.microsoft.com/office/drawing/2014/main" val="1718472004"/>
                    </a:ext>
                  </a:extLst>
                </a:gridCol>
                <a:gridCol w="3229793">
                  <a:extLst>
                    <a:ext uri="{9D8B030D-6E8A-4147-A177-3AD203B41FA5}">
                      <a16:colId xmlns:a16="http://schemas.microsoft.com/office/drawing/2014/main" val="391899782"/>
                    </a:ext>
                  </a:extLst>
                </a:gridCol>
                <a:gridCol w="3229793">
                  <a:extLst>
                    <a:ext uri="{9D8B030D-6E8A-4147-A177-3AD203B41FA5}">
                      <a16:colId xmlns:a16="http://schemas.microsoft.com/office/drawing/2014/main" val="1751823286"/>
                    </a:ext>
                  </a:extLst>
                </a:gridCol>
              </a:tblGrid>
              <a:tr h="73069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  <a:p>
                      <a:pPr algn="ctr"/>
                      <a:r>
                        <a:rPr lang="en-US" sz="3600" dirty="0"/>
                        <a:t>AOSA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  <a:p>
                      <a:pPr algn="ctr"/>
                      <a:r>
                        <a:rPr lang="en-US" sz="3600" dirty="0"/>
                        <a:t>SCST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Proposed</a:t>
                      </a:r>
                    </a:p>
                    <a:p>
                      <a:pPr algn="ctr"/>
                      <a:r>
                        <a:rPr lang="en-US" sz="3600" dirty="0"/>
                        <a:t>merger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21311"/>
                  </a:ext>
                </a:extLst>
              </a:tr>
              <a:tr h="18303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 points for each college credit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 points for each semester hour,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 points for each quarter hour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*up to half of required CE points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 points for each semester hour,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 points for each quarter hour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*up to half of required CE points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1544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CD7CBA-4076-5850-6DC0-766690F92E8E}"/>
              </a:ext>
            </a:extLst>
          </p:cNvPr>
          <p:cNvSpPr txBox="1"/>
          <p:nvPr/>
        </p:nvSpPr>
        <p:spPr>
          <a:xfrm>
            <a:off x="538076" y="990445"/>
            <a:ext cx="968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6. COLLEGE CREDITS</a:t>
            </a:r>
          </a:p>
        </p:txBody>
      </p:sp>
    </p:spTree>
    <p:extLst>
      <p:ext uri="{BB962C8B-B14F-4D97-AF65-F5344CB8AC3E}">
        <p14:creationId xmlns:p14="http://schemas.microsoft.com/office/powerpoint/2010/main" val="347959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C0523-A706-61BB-996A-431887D0F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516276"/>
              </p:ext>
            </p:extLst>
          </p:nvPr>
        </p:nvGraphicFramePr>
        <p:xfrm>
          <a:off x="666092" y="1919468"/>
          <a:ext cx="9689379" cy="3019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793">
                  <a:extLst>
                    <a:ext uri="{9D8B030D-6E8A-4147-A177-3AD203B41FA5}">
                      <a16:colId xmlns:a16="http://schemas.microsoft.com/office/drawing/2014/main" val="1718472004"/>
                    </a:ext>
                  </a:extLst>
                </a:gridCol>
                <a:gridCol w="3229793">
                  <a:extLst>
                    <a:ext uri="{9D8B030D-6E8A-4147-A177-3AD203B41FA5}">
                      <a16:colId xmlns:a16="http://schemas.microsoft.com/office/drawing/2014/main" val="391899782"/>
                    </a:ext>
                  </a:extLst>
                </a:gridCol>
                <a:gridCol w="3229793">
                  <a:extLst>
                    <a:ext uri="{9D8B030D-6E8A-4147-A177-3AD203B41FA5}">
                      <a16:colId xmlns:a16="http://schemas.microsoft.com/office/drawing/2014/main" val="1751823286"/>
                    </a:ext>
                  </a:extLst>
                </a:gridCol>
              </a:tblGrid>
              <a:tr h="73069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  <a:p>
                      <a:pPr algn="ctr"/>
                      <a:r>
                        <a:rPr lang="en-US" sz="3600" dirty="0"/>
                        <a:t>AOSA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  <a:p>
                      <a:pPr algn="ctr"/>
                      <a:r>
                        <a:rPr lang="en-US" sz="3600" dirty="0"/>
                        <a:t>SCST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Proposed</a:t>
                      </a:r>
                    </a:p>
                    <a:p>
                      <a:pPr algn="ctr"/>
                      <a:r>
                        <a:rPr lang="en-US" sz="3600" dirty="0"/>
                        <a:t>merger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21311"/>
                  </a:ext>
                </a:extLst>
              </a:tr>
              <a:tr h="18303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point for each referee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point for each referee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point for each referee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1544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CD7CBA-4076-5850-6DC0-766690F92E8E}"/>
              </a:ext>
            </a:extLst>
          </p:cNvPr>
          <p:cNvSpPr txBox="1"/>
          <p:nvPr/>
        </p:nvSpPr>
        <p:spPr>
          <a:xfrm>
            <a:off x="666092" y="1273137"/>
            <a:ext cx="968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7. REFEREE</a:t>
            </a:r>
          </a:p>
        </p:txBody>
      </p:sp>
    </p:spTree>
    <p:extLst>
      <p:ext uri="{BB962C8B-B14F-4D97-AF65-F5344CB8AC3E}">
        <p14:creationId xmlns:p14="http://schemas.microsoft.com/office/powerpoint/2010/main" val="3348087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C0523-A706-61BB-996A-431887D0F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302165"/>
              </p:ext>
            </p:extLst>
          </p:nvPr>
        </p:nvGraphicFramePr>
        <p:xfrm>
          <a:off x="602085" y="2239506"/>
          <a:ext cx="9689379" cy="3019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793">
                  <a:extLst>
                    <a:ext uri="{9D8B030D-6E8A-4147-A177-3AD203B41FA5}">
                      <a16:colId xmlns:a16="http://schemas.microsoft.com/office/drawing/2014/main" val="1718472004"/>
                    </a:ext>
                  </a:extLst>
                </a:gridCol>
                <a:gridCol w="3229793">
                  <a:extLst>
                    <a:ext uri="{9D8B030D-6E8A-4147-A177-3AD203B41FA5}">
                      <a16:colId xmlns:a16="http://schemas.microsoft.com/office/drawing/2014/main" val="391899782"/>
                    </a:ext>
                  </a:extLst>
                </a:gridCol>
                <a:gridCol w="3229793">
                  <a:extLst>
                    <a:ext uri="{9D8B030D-6E8A-4147-A177-3AD203B41FA5}">
                      <a16:colId xmlns:a16="http://schemas.microsoft.com/office/drawing/2014/main" val="1751823286"/>
                    </a:ext>
                  </a:extLst>
                </a:gridCol>
              </a:tblGrid>
              <a:tr h="73069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  <a:p>
                      <a:pPr algn="ctr"/>
                      <a:r>
                        <a:rPr lang="en-US" sz="3600" dirty="0"/>
                        <a:t>AOSA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  <a:p>
                      <a:pPr algn="ctr"/>
                      <a:r>
                        <a:rPr lang="en-US" sz="3600" dirty="0"/>
                        <a:t>SCST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Proposed</a:t>
                      </a:r>
                    </a:p>
                    <a:p>
                      <a:pPr algn="ctr"/>
                      <a:r>
                        <a:rPr lang="en-US" sz="3600" dirty="0"/>
                        <a:t>merger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21311"/>
                  </a:ext>
                </a:extLst>
              </a:tr>
              <a:tr h="18303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point per duty, for each year served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point per duty, for each year served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point per duty, for each year served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1544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CD7CBA-4076-5850-6DC0-766690F92E8E}"/>
              </a:ext>
            </a:extLst>
          </p:cNvPr>
          <p:cNvSpPr txBox="1"/>
          <p:nvPr/>
        </p:nvSpPr>
        <p:spPr>
          <a:xfrm>
            <a:off x="602085" y="1112329"/>
            <a:ext cx="9689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8.</a:t>
            </a:r>
            <a:r>
              <a:rPr lang="en-US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cs typeface="Times New Roman" panose="02020603050405020304" pitchFamily="18" charset="0"/>
              </a:rPr>
              <a:t>EXECUTIVE BOARD MEMBER, OFFICER, </a:t>
            </a:r>
          </a:p>
          <a:p>
            <a:pPr algn="ctr"/>
            <a:r>
              <a:rPr lang="en-US" sz="3600" dirty="0">
                <a:cs typeface="Times New Roman" panose="02020603050405020304" pitchFamily="18" charset="0"/>
              </a:rPr>
              <a:t>OR COMMITTEE CHAIR</a:t>
            </a:r>
          </a:p>
        </p:txBody>
      </p:sp>
    </p:spTree>
    <p:extLst>
      <p:ext uri="{BB962C8B-B14F-4D97-AF65-F5344CB8AC3E}">
        <p14:creationId xmlns:p14="http://schemas.microsoft.com/office/powerpoint/2010/main" val="30199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C0523-A706-61BB-996A-431887D0F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602658"/>
              </p:ext>
            </p:extLst>
          </p:nvPr>
        </p:nvGraphicFramePr>
        <p:xfrm>
          <a:off x="620372" y="1919466"/>
          <a:ext cx="9689379" cy="3019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793">
                  <a:extLst>
                    <a:ext uri="{9D8B030D-6E8A-4147-A177-3AD203B41FA5}">
                      <a16:colId xmlns:a16="http://schemas.microsoft.com/office/drawing/2014/main" val="1718472004"/>
                    </a:ext>
                  </a:extLst>
                </a:gridCol>
                <a:gridCol w="3229793">
                  <a:extLst>
                    <a:ext uri="{9D8B030D-6E8A-4147-A177-3AD203B41FA5}">
                      <a16:colId xmlns:a16="http://schemas.microsoft.com/office/drawing/2014/main" val="391899782"/>
                    </a:ext>
                  </a:extLst>
                </a:gridCol>
                <a:gridCol w="3229793">
                  <a:extLst>
                    <a:ext uri="{9D8B030D-6E8A-4147-A177-3AD203B41FA5}">
                      <a16:colId xmlns:a16="http://schemas.microsoft.com/office/drawing/2014/main" val="1751823286"/>
                    </a:ext>
                  </a:extLst>
                </a:gridCol>
              </a:tblGrid>
              <a:tr h="73069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  <a:p>
                      <a:pPr algn="ctr"/>
                      <a:r>
                        <a:rPr lang="en-US" sz="3600" dirty="0"/>
                        <a:t>AOSA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  <a:p>
                      <a:pPr algn="ctr"/>
                      <a:r>
                        <a:rPr lang="en-US" sz="3600" dirty="0"/>
                        <a:t>SCST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Proposed</a:t>
                      </a:r>
                    </a:p>
                    <a:p>
                      <a:pPr algn="ctr"/>
                      <a:r>
                        <a:rPr lang="en-US" sz="3600" dirty="0"/>
                        <a:t>merger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21311"/>
                  </a:ext>
                </a:extLst>
              </a:tr>
              <a:tr h="18303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point if within tolerances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None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None?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1544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CD7CBA-4076-5850-6DC0-766690F92E8E}"/>
              </a:ext>
            </a:extLst>
          </p:cNvPr>
          <p:cNvSpPr txBox="1"/>
          <p:nvPr/>
        </p:nvSpPr>
        <p:spPr>
          <a:xfrm>
            <a:off x="620372" y="1273135"/>
            <a:ext cx="968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cs typeface="Times New Roman" panose="02020603050405020304" pitchFamily="18" charset="0"/>
              </a:rPr>
              <a:t>9. PROFICIENCY TESTING</a:t>
            </a:r>
          </a:p>
        </p:txBody>
      </p:sp>
    </p:spTree>
    <p:extLst>
      <p:ext uri="{BB962C8B-B14F-4D97-AF65-F5344CB8AC3E}">
        <p14:creationId xmlns:p14="http://schemas.microsoft.com/office/powerpoint/2010/main" val="93159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914C-D8CD-48F7-891F-C4E2D2C1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4ECC9-3882-CE63-3D4C-63F483D7A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958" y="1593661"/>
            <a:ext cx="8596668" cy="4962587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Webinars 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Questions from analysts about future training needs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Points to take exam vs CE points to maintain membership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Continuing education points</a:t>
            </a:r>
          </a:p>
          <a:p>
            <a:pPr marL="742950" marR="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Graphs of where members are at for points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Receiving points for attending the annual meeting</a:t>
            </a:r>
          </a:p>
          <a:p>
            <a:pPr lvl="1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Watching the recorded webinars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Watching with someone else (on their log-in)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Application for CE points for a workshop/webinar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New SOP for the merger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15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CD7CBA-4076-5850-6DC0-766690F92E8E}"/>
              </a:ext>
            </a:extLst>
          </p:cNvPr>
          <p:cNvSpPr txBox="1"/>
          <p:nvPr/>
        </p:nvSpPr>
        <p:spPr>
          <a:xfrm>
            <a:off x="0" y="414355"/>
            <a:ext cx="1033466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cs typeface="Times New Roman" panose="02020603050405020304" pitchFamily="18" charset="0"/>
              </a:rPr>
              <a:t>Questions or comments?</a:t>
            </a:r>
          </a:p>
          <a:p>
            <a:pPr algn="ctr"/>
            <a:endParaRPr lang="en-US" sz="3600" dirty="0"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cs typeface="Times New Roman" panose="02020603050405020304" pitchFamily="18" charset="0"/>
              </a:rPr>
              <a:t>CE points: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cs typeface="Times New Roman" panose="02020603050405020304" pitchFamily="18" charset="0"/>
              </a:rPr>
              <a:t>Leanna Leach </a:t>
            </a:r>
            <a:r>
              <a:rPr lang="en-US" sz="2800" dirty="0">
                <a:cs typeface="Times New Roman" panose="02020603050405020304" pitchFamily="18" charset="0"/>
                <a:hlinkClick r:id="rId2"/>
              </a:rPr>
              <a:t>lleach@scda.sc.gov</a:t>
            </a:r>
            <a:endParaRPr lang="en-US" sz="2800" dirty="0"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cs typeface="Times New Roman" panose="02020603050405020304" pitchFamily="18" charset="0"/>
              </a:rPr>
              <a:t>Kathy Mathiason </a:t>
            </a:r>
            <a:r>
              <a:rPr lang="en-US" sz="2800" dirty="0">
                <a:cs typeface="Times New Roman" panose="02020603050405020304" pitchFamily="18" charset="0"/>
                <a:hlinkClick r:id="rId3"/>
              </a:rPr>
              <a:t>katherine.mathiason@sdstate.edu</a:t>
            </a:r>
            <a:endParaRPr lang="en-US" sz="2800" dirty="0"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cs typeface="Times New Roman" panose="02020603050405020304" pitchFamily="18" charset="0"/>
              </a:rPr>
              <a:t>Teaching &amp; Training: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cs typeface="Times New Roman" panose="02020603050405020304" pitchFamily="18" charset="0"/>
              </a:rPr>
              <a:t>Anitra Walker </a:t>
            </a:r>
            <a:r>
              <a:rPr lang="en-US" sz="2800" dirty="0">
                <a:cs typeface="Times New Roman" panose="02020603050405020304" pitchFamily="18" charset="0"/>
                <a:hlinkClick r:id="rId4"/>
              </a:rPr>
              <a:t>Anitra.Walker@usda.gov</a:t>
            </a:r>
            <a:endParaRPr lang="en-US" sz="2800" dirty="0"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cs typeface="Times New Roman" panose="02020603050405020304" pitchFamily="18" charset="0"/>
              </a:rPr>
              <a:t>Angela Croft </a:t>
            </a:r>
            <a:r>
              <a:rPr lang="en-US" sz="2800" dirty="0">
                <a:cs typeface="Times New Roman" panose="02020603050405020304" pitchFamily="18" charset="0"/>
                <a:hlinkClick r:id="rId5"/>
              </a:rPr>
              <a:t>acroft@growmark.com</a:t>
            </a:r>
            <a:endParaRPr lang="en-US" sz="2800" dirty="0"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1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DC433-E2F4-DC6B-2EF3-BC63E73DE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4DFD-0DC5-91E4-77F3-B0EE6D6DC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subcommittee – Chi Trinh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B9274-8E79-328E-7BC1-BAA0FB130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950" y="1776541"/>
            <a:ext cx="8596668" cy="4980875"/>
          </a:xfrm>
        </p:spPr>
        <p:txBody>
          <a:bodyPr>
            <a:normAutofit/>
          </a:bodyPr>
          <a:lstStyle/>
          <a:p>
            <a:r>
              <a:rPr lang="en-US" sz="2000" dirty="0"/>
              <a:t>3 webinars this year:</a:t>
            </a:r>
          </a:p>
          <a:p>
            <a:pPr lvl="1"/>
            <a:r>
              <a:rPr lang="en-US" sz="1800" dirty="0"/>
              <a:t>2024 Rules changes</a:t>
            </a:r>
          </a:p>
          <a:p>
            <a:pPr lvl="1"/>
            <a:r>
              <a:rPr lang="en-US" sz="1800" dirty="0"/>
              <a:t>2025 Rules proposals</a:t>
            </a:r>
          </a:p>
          <a:p>
            <a:pPr lvl="1"/>
            <a:r>
              <a:rPr lang="en-US" sz="1800" dirty="0"/>
              <a:t>On the Road to Consolidation</a:t>
            </a:r>
          </a:p>
          <a:p>
            <a:endParaRPr lang="en-US" dirty="0"/>
          </a:p>
          <a:p>
            <a:r>
              <a:rPr lang="en-US" sz="2000" dirty="0"/>
              <a:t>Struggling to find presenters and topics</a:t>
            </a:r>
          </a:p>
          <a:p>
            <a:pPr lvl="1"/>
            <a:r>
              <a:rPr lang="en-US" sz="1800" dirty="0"/>
              <a:t>THE FIRST ASK: ideas/suggestions for webinar content</a:t>
            </a:r>
          </a:p>
          <a:p>
            <a:pPr lvl="1"/>
            <a:r>
              <a:rPr lang="en-US" sz="1800" dirty="0"/>
              <a:t>THE BIG ASK: volunteers to be presenters for webinars</a:t>
            </a:r>
          </a:p>
          <a:p>
            <a:endParaRPr lang="en-US" dirty="0"/>
          </a:p>
          <a:p>
            <a:r>
              <a:rPr lang="en-US" sz="2400" dirty="0"/>
              <a:t>Request for new webinar moderator!</a:t>
            </a:r>
          </a:p>
          <a:p>
            <a:pPr lvl="1"/>
            <a:r>
              <a:rPr lang="it-IT" sz="2200" dirty="0">
                <a:hlinkClick r:id="rId2"/>
              </a:rPr>
              <a:t>lan-chin.trinh@usda.gov</a:t>
            </a:r>
            <a:endParaRPr lang="it-IT" sz="2200" dirty="0"/>
          </a:p>
          <a:p>
            <a:pPr marL="457200" lvl="1" indent="0"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0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A37BD-4F98-4029-BEE3-B49C15F22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A798E-5339-0B90-15AA-A740E01F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subcommittee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37AECEF-6B2D-BA1D-DAF9-3B692D3FED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7334" y="1377946"/>
            <a:ext cx="972625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Purpose: This SOP describes the purpose and functions of the Webinar Subcommittee.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Scope: This process applies to the purpose, structure, duties and meetings.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References: NA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Procedure: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Purpose:  to facilitate the presentation of webinars for AOSA and SCST members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Structure:  chair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Duties: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Recruit subjects and presenters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Provide a power point template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 up webinar time and date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Send out webinar announcement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Assist with the live presentation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Provide the list of attendees (generated by webinar platform) to the CE point chairs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Forward recorded webinar to be posted on T&amp;T website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Forward submission form from members who view the recorded webinars to the CE point chairs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Meetings: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subcommittee will communicate by email, meeting by conference call if necessary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subcommittee will be part of the Teaching &amp; Training Committee’s open meeting at the annual meeting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give committee report during business meeting in June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b. send report for the Proceedings shortly after the annual meeting </a:t>
            </a:r>
          </a:p>
        </p:txBody>
      </p:sp>
    </p:spTree>
    <p:extLst>
      <p:ext uri="{BB962C8B-B14F-4D97-AF65-F5344CB8AC3E}">
        <p14:creationId xmlns:p14="http://schemas.microsoft.com/office/powerpoint/2010/main" val="77259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33E89-EE04-4D43-A71D-08B13E1C1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C65D-9817-0AD8-D504-4D3C7FA5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training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DBB8B-F259-CFE2-E6C6-00B9C2A7D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18" y="1666813"/>
            <a:ext cx="9691962" cy="5054027"/>
          </a:xfrm>
        </p:spPr>
        <p:txBody>
          <a:bodyPr>
            <a:normAutofit/>
          </a:bodyPr>
          <a:lstStyle/>
          <a:p>
            <a:r>
              <a:rPr lang="en-US" sz="2000" dirty="0"/>
              <a:t>There is always a need for mentors/tutors!</a:t>
            </a:r>
          </a:p>
          <a:p>
            <a:pPr lvl="1"/>
            <a:r>
              <a:rPr lang="en-US" sz="1800" dirty="0"/>
              <a:t>There have been more and more analysts working for companies that do not have skilled analysts on-site to train.</a:t>
            </a:r>
          </a:p>
          <a:p>
            <a:pPr lvl="1"/>
            <a:r>
              <a:rPr lang="en-US" sz="1800" dirty="0"/>
              <a:t>On the </a:t>
            </a:r>
            <a:r>
              <a:rPr lang="en-US" sz="1800" b="1" dirty="0"/>
              <a:t>Consolidated Exam Committee website </a:t>
            </a:r>
            <a:r>
              <a:rPr lang="en-US" sz="1800" dirty="0"/>
              <a:t>there is</a:t>
            </a:r>
            <a:r>
              <a:rPr lang="en-US" sz="1800" b="1" dirty="0"/>
              <a:t> </a:t>
            </a:r>
            <a:r>
              <a:rPr lang="en-US" sz="1800" dirty="0"/>
              <a:t>an explanation of expectations for mentors.</a:t>
            </a:r>
          </a:p>
          <a:p>
            <a:pPr lvl="2"/>
            <a:r>
              <a:rPr lang="en-US" sz="1800" dirty="0"/>
              <a:t>Go to Consolidated Exam Content &amp; Preparation</a:t>
            </a:r>
          </a:p>
          <a:p>
            <a:pPr lvl="2"/>
            <a:r>
              <a:rPr lang="en-US" sz="1800" dirty="0"/>
              <a:t>RST-CVT-CPT-CSA Study Guide, pages 54-63</a:t>
            </a:r>
          </a:p>
          <a:p>
            <a:pPr lvl="2"/>
            <a:r>
              <a:rPr lang="en-US" sz="1800" dirty="0"/>
              <a:t>The same information will be linked separately on the T&amp;T page after the annual meeting conclusion to make it easier to find.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200" b="1" dirty="0"/>
              <a:t>If you are interested in being a mentor/tutor please contact:</a:t>
            </a:r>
          </a:p>
          <a:p>
            <a:pPr marL="457200" lvl="1" indent="0">
              <a:buNone/>
            </a:pPr>
            <a:r>
              <a:rPr lang="en-US" sz="2200" b="1" dirty="0"/>
              <a:t>	Executive Director, Angie Croft, or Anitra Walker</a:t>
            </a:r>
          </a:p>
        </p:txBody>
      </p:sp>
    </p:spTree>
    <p:extLst>
      <p:ext uri="{BB962C8B-B14F-4D97-AF65-F5344CB8AC3E}">
        <p14:creationId xmlns:p14="http://schemas.microsoft.com/office/powerpoint/2010/main" val="414385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82953-D143-75A7-5B78-34706349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10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Points to take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689C3-8DC8-E30C-3590-FDC52E778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7149"/>
            <a:ext cx="8596668" cy="5102795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Examination Committee</a:t>
            </a:r>
            <a:endParaRPr lang="en-US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AOSA Chair: Leanne Duncan </a:t>
            </a:r>
            <a:r>
              <a:rPr lang="en-US" sz="16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leanne.Duncan@inspection.gc.ca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SCST Chair: Sarah Graybill </a:t>
            </a:r>
            <a:r>
              <a:rPr lang="en-US" sz="16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sarah.graybill@sgs.com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Current qualifications to be eligible to take the consolidated exam: </a:t>
            </a:r>
            <a:endParaRPr lang="en-US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minimum of two years of work experience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accumulation of 100 points from:</a:t>
            </a:r>
          </a:p>
          <a:p>
            <a:pPr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direct/indirect supervision (work experience)</a:t>
            </a:r>
          </a:p>
          <a:p>
            <a:pPr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eed school/workshop/webinar (max 20 pt)</a:t>
            </a:r>
          </a:p>
          <a:p>
            <a:pPr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AOSA/SCST annual meeting attendance (max 5 pt)</a:t>
            </a:r>
          </a:p>
          <a:p>
            <a:pPr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accredited </a:t>
            </a:r>
            <a:r>
              <a:rPr lang="en-US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college courses (max 50 pt)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should keep track of your points!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</a:rPr>
              <a:t>Note: an </a:t>
            </a:r>
            <a:r>
              <a:rPr lang="en-US" u="sng" dirty="0">
                <a:solidFill>
                  <a:srgbClr val="FF0000"/>
                </a:solidFill>
              </a:rPr>
              <a:t>exam application</a:t>
            </a:r>
            <a:r>
              <a:rPr lang="en-US" dirty="0">
                <a:solidFill>
                  <a:srgbClr val="FF0000"/>
                </a:solidFill>
              </a:rPr>
              <a:t> must be completed and approved</a:t>
            </a:r>
            <a:endParaRPr lang="en-US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Points are reviewed and approved by the Exam committee, the Continuing </a:t>
            </a:r>
            <a:r>
              <a:rPr lang="en-US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n-US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ducation committee, and/or the Teaching and Training committee. 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3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6D742-6F41-0E37-0913-7A69A0E79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A301D-249F-5E72-1AA5-5AE4A8FC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415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CE points to maintain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7374D-07D8-24FC-4709-2B559C706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9512"/>
            <a:ext cx="9115890" cy="5255195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Continuing Education Committee:</a:t>
            </a:r>
            <a:endParaRPr lang="en-US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AOSA Chair: Leanna Leach </a:t>
            </a:r>
            <a:r>
              <a:rPr lang="en-US" sz="16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lleach@scda.sc.gov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SCST Chair: Kathy Mathiason </a:t>
            </a:r>
            <a:r>
              <a:rPr lang="en-US" sz="16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katherine.mathiason@sdstate.edu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Current qualifications to remain an active member:</a:t>
            </a:r>
          </a:p>
          <a:p>
            <a:pPr marL="742950" marR="0" lvl="1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5B592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minimum of 5 points every 3 years from:</a:t>
            </a:r>
          </a:p>
          <a:p>
            <a:pPr marL="742950" marR="0" lvl="1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5B592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endParaRPr kumimoji="0" lang="en-US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A5B592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Annual meeting/seed trade meetings (max 3 pt)</a:t>
            </a:r>
          </a:p>
          <a:p>
            <a:pPr marL="1143000" marR="0" lvl="2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A5B592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seed school/workshop attendees and presenters (points </a:t>
            </a:r>
            <a:r>
              <a:rPr kumimoji="0" lang="en-US" sz="1600" b="0" i="0" u="sng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determined depending on hands-on programming)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**</a:t>
            </a:r>
          </a:p>
          <a:p>
            <a:pPr marL="1143000" marR="0" lvl="2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A5B592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Individualized training				Committee chair</a:t>
            </a:r>
          </a:p>
          <a:p>
            <a:pPr marL="1143000" marR="0" lvl="2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A5B592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College credits					Referee</a:t>
            </a:r>
          </a:p>
          <a:p>
            <a:pPr marL="1143000" marR="0" lvl="2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A5B592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lang="en-US" sz="1600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AOSA/SCST approved webinar		AOSA/SCST officer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proficiency tests (AOSA only)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** a point approval application must be completed and approved to receive CE points</a:t>
            </a:r>
            <a:endParaRPr lang="en-US" sz="1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014EFF-0F74-B657-3CF8-8B634B78EA51}"/>
              </a:ext>
            </a:extLst>
          </p:cNvPr>
          <p:cNvSpPr/>
          <p:nvPr/>
        </p:nvSpPr>
        <p:spPr>
          <a:xfrm>
            <a:off x="5157216" y="4581144"/>
            <a:ext cx="64008" cy="64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45408A-45F7-E5CF-86BE-489DFA3A27B8}"/>
              </a:ext>
            </a:extLst>
          </p:cNvPr>
          <p:cNvSpPr/>
          <p:nvPr/>
        </p:nvSpPr>
        <p:spPr>
          <a:xfrm>
            <a:off x="5154168" y="4953000"/>
            <a:ext cx="64008" cy="64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80023C-4C32-459F-8412-654CEFFF6798}"/>
              </a:ext>
            </a:extLst>
          </p:cNvPr>
          <p:cNvSpPr/>
          <p:nvPr/>
        </p:nvSpPr>
        <p:spPr>
          <a:xfrm>
            <a:off x="5163312" y="5318760"/>
            <a:ext cx="64008" cy="64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92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A50F3-7F3B-12CA-2693-EE70CF07A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8B372-46CE-69F6-49B9-AA603112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point graph - AOSA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885BE-4FA8-3193-CAD1-50FAB0D5A0FE}"/>
              </a:ext>
            </a:extLst>
          </p:cNvPr>
          <p:cNvSpPr txBox="1"/>
          <p:nvPr/>
        </p:nvSpPr>
        <p:spPr>
          <a:xfrm>
            <a:off x="2373513" y="6094511"/>
            <a:ext cx="5204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1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62 AOSA analysts, not including dual members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A6CD5E6-37C6-B89C-7730-B3EDC9391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55024"/>
              </p:ext>
            </p:extLst>
          </p:nvPr>
        </p:nvGraphicFramePr>
        <p:xfrm>
          <a:off x="1170430" y="1270000"/>
          <a:ext cx="7610475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248514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9d95e96-c134-4091-b28b-5f2b9b3c1095}" enabled="0" method="" siteId="{79d95e96-c134-4091-b28b-5f2b9b3c10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</TotalTime>
  <Words>2028</Words>
  <Application>Microsoft Office PowerPoint</Application>
  <PresentationFormat>Widescreen</PresentationFormat>
  <Paragraphs>283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Aptos</vt:lpstr>
      <vt:lpstr>Arial</vt:lpstr>
      <vt:lpstr>Calibri</vt:lpstr>
      <vt:lpstr>Century Gothic</vt:lpstr>
      <vt:lpstr>Georgia</vt:lpstr>
      <vt:lpstr>Palatino Linotype</vt:lpstr>
      <vt:lpstr>Symbol</vt:lpstr>
      <vt:lpstr>Times New Roman</vt:lpstr>
      <vt:lpstr>Trebuchet MS</vt:lpstr>
      <vt:lpstr>Wingdings 2</vt:lpstr>
      <vt:lpstr>Wingdings 3</vt:lpstr>
      <vt:lpstr>Facet</vt:lpstr>
      <vt:lpstr>Presentation on brainstorming</vt:lpstr>
      <vt:lpstr>T&amp;T Committee (+ Webinar &amp; CE) Meeting  Monday June 9, 2025 1:30 pm</vt:lpstr>
      <vt:lpstr>PowerPoint Presentation</vt:lpstr>
      <vt:lpstr>Agenda</vt:lpstr>
      <vt:lpstr>Webinar subcommittee – Chi Trinh</vt:lpstr>
      <vt:lpstr>Webinar subcommittee</vt:lpstr>
      <vt:lpstr>Future training needs</vt:lpstr>
      <vt:lpstr>Points to take examination</vt:lpstr>
      <vt:lpstr>CE points to maintain membership</vt:lpstr>
      <vt:lpstr>CE point graph - AOSA</vt:lpstr>
      <vt:lpstr>CE point graph - SCST</vt:lpstr>
      <vt:lpstr>How to get points for the annual meeting  **Sign in before the beginning of the Joint Business Meeting   </vt:lpstr>
      <vt:lpstr>Watching recorded webinars</vt:lpstr>
      <vt:lpstr>Watching recorded webinars</vt:lpstr>
      <vt:lpstr>Watching with your buddy</vt:lpstr>
      <vt:lpstr>Application for points for workshop/webinar</vt:lpstr>
      <vt:lpstr>Application for points for workshop/webinar</vt:lpstr>
      <vt:lpstr>Application for points for workshop/webinar</vt:lpstr>
      <vt:lpstr>Application for points for workshop/webinar</vt:lpstr>
      <vt:lpstr>SOP for merger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SRM Accounting</dc:creator>
  <cp:lastModifiedBy>Mathiason, Kathy</cp:lastModifiedBy>
  <cp:revision>9</cp:revision>
  <dcterms:created xsi:type="dcterms:W3CDTF">2025-04-22T17:14:19Z</dcterms:created>
  <dcterms:modified xsi:type="dcterms:W3CDTF">2025-06-03T21:12:17Z</dcterms:modified>
</cp:coreProperties>
</file>