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2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3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Ex4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charts/chartEx5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charts/chartEx6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" r:id="rId2"/>
    <p:sldId id="257" r:id="rId3"/>
    <p:sldId id="259" r:id="rId4"/>
    <p:sldId id="281" r:id="rId5"/>
    <p:sldId id="266" r:id="rId6"/>
    <p:sldId id="267" r:id="rId7"/>
    <p:sldId id="283" r:id="rId8"/>
    <p:sldId id="284" r:id="rId9"/>
    <p:sldId id="286" r:id="rId10"/>
    <p:sldId id="279" r:id="rId11"/>
    <p:sldId id="285" r:id="rId12"/>
    <p:sldId id="270" r:id="rId13"/>
    <p:sldId id="271" r:id="rId14"/>
    <p:sldId id="288" r:id="rId15"/>
    <p:sldId id="273" r:id="rId16"/>
    <p:sldId id="272" r:id="rId17"/>
    <p:sldId id="287" r:id="rId18"/>
    <p:sldId id="276" r:id="rId19"/>
    <p:sldId id="280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86C"/>
    <a:srgbClr val="3B8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92" autoAdjust="0"/>
  </p:normalViewPr>
  <p:slideViewPr>
    <p:cSldViewPr>
      <p:cViewPr varScale="1">
        <p:scale>
          <a:sx n="100" d="100"/>
          <a:sy n="100" d="100"/>
        </p:scale>
        <p:origin x="223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M:\SEEDLAB\9.2.%20RESEARCH%20AND%20DEVELOPMENT-SSTS%20Projects-RW\4.%20External%20and%20Internal%20Referee%20study\2023-AOSA-Canaryseed%20germination%20-%20organizer\1.%20Pre-test%20to%20select%20right%20samples\Canarygrass%20AOSA%20referee%20study%20-%20pretest%20resul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Le\AppData\Roaming\OpenText\DM\Temp\CFIA_ACIA-%2319383186-v1-2023_AOSA_canarygrass_referee_study_Analysis_Resul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Le\AppData\Roaming\OpenText\DM\Temp\CFIA_ACIA-%2319383186-v1-2023_AOSA_canarygrass_referee_study_Analysis_Resul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Le\AppData\Roaming\OpenText\DM\Temp\CFIA_ACIA-%2319383186-v1-2023_AOSA_canarygrass_referee_study_Analysis_Resul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Le\AppData\Roaming\OpenText\DM\Temp\CFIA_ACIA-%2319383186-v1-2023_AOSA_canarygrass_referee_study_Analysis_Result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Le\AppData\Roaming\OpenText\DM\Temp\CFIA_ACIA-%2319383209-v1-2023_AOSA_canarygrass_referee_study_All_data_from_each_lab_together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Le\AppData\Roaming\OpenText\DM\Temp\CFIA_ACIA-%2319383186-v1-2023_AOSA_canarygrass_referee_study_Analysis_Result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Le\AppData\Roaming\OpenText\DM\Temp\CFIA_ACIA-%2319383186-v1-2023_AOSA_canarygrass_referee_study_Analysis_Result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RenLe\AppData\Roaming\OpenText\DM\Temp\CFIA_ACIA-%2319383186-v1-2023_AOSA_canarygrass_referee_study_Analysis_Result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C:\Users\RenLe\AppData\Roaming\OpenText\DM\Temp\CFIA_ACIA-%2319383186-v1-2023_AOSA_canarygrass_referee_study_Analysis_Result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RenLe\AppData\Roaming\OpenText\DM\Temp\CFIA_ACIA-%2319383186-v1-2023_AOSA_canarygrass_referee_study_Analysis_Result.XLSX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C:\Users\RenLe\AppData\Roaming\OpenText\DM\Temp\CFIA_ACIA-%2319383186-v1-2023_AOSA_canarygrass_referee_study_Analysis_Result.XLSX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C:\Users\RenLe\AppData\Roaming\OpenText\DM\Temp\CFIA_ACIA-%2319383186-v1-2023_AOSA_canarygrass_referee_study_Analysis_Result.XLSX" TargetMode="External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C:\Users\RenLe\AppData\Roaming\OpenText\DM\Temp\CFIA_ACIA-%2319383186-v1-2023_AOSA_canarygrass_referee_study_Analysis_Resul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Normal 20-30</a:t>
            </a:r>
            <a:r>
              <a:rPr lang="en-US" sz="1800" baseline="30000" dirty="0"/>
              <a:t>o</a:t>
            </a:r>
            <a:r>
              <a:rPr lang="en-US" sz="1800" dirty="0"/>
              <a:t>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'[Canarygrass AOSA referee study - pretest result.XLSX]Pre-test'!$C$62</c:f>
              <c:strCache>
                <c:ptCount val="1"/>
                <c:pt idx="0">
                  <c:v>Nomral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'[Canarygrass AOSA referee study - pretest result.XLSX]Pre-test'!$B$63:$B$71</c:f>
              <c:strCache>
                <c:ptCount val="9"/>
                <c:pt idx="0">
                  <c:v>Lot1</c:v>
                </c:pt>
                <c:pt idx="1">
                  <c:v>Lot2</c:v>
                </c:pt>
                <c:pt idx="2">
                  <c:v>Lot3</c:v>
                </c:pt>
                <c:pt idx="3">
                  <c:v>Lot4</c:v>
                </c:pt>
                <c:pt idx="4">
                  <c:v>Lot5</c:v>
                </c:pt>
                <c:pt idx="5">
                  <c:v>Lot6</c:v>
                </c:pt>
                <c:pt idx="6">
                  <c:v>Lot7</c:v>
                </c:pt>
                <c:pt idx="7">
                  <c:v>Lot8</c:v>
                </c:pt>
                <c:pt idx="8">
                  <c:v>Lot9</c:v>
                </c:pt>
              </c:strCache>
            </c:strRef>
          </c:cat>
          <c:val>
            <c:numRef>
              <c:f>'[Canarygrass AOSA referee study - pretest result.XLSX]Pre-test'!$C$63:$C$71</c:f>
              <c:numCache>
                <c:formatCode>General</c:formatCode>
                <c:ptCount val="9"/>
                <c:pt idx="0">
                  <c:v>93</c:v>
                </c:pt>
                <c:pt idx="1">
                  <c:v>88</c:v>
                </c:pt>
                <c:pt idx="2">
                  <c:v>97</c:v>
                </c:pt>
                <c:pt idx="3">
                  <c:v>74</c:v>
                </c:pt>
                <c:pt idx="4">
                  <c:v>94</c:v>
                </c:pt>
                <c:pt idx="5">
                  <c:v>82</c:v>
                </c:pt>
                <c:pt idx="6">
                  <c:v>86</c:v>
                </c:pt>
                <c:pt idx="7">
                  <c:v>81</c:v>
                </c:pt>
                <c:pt idx="8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A6-47B8-85C9-B43E519F6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8286752"/>
        <c:axId val="978293312"/>
      </c:barChart>
      <c:catAx>
        <c:axId val="978286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Lot Number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8293312"/>
        <c:crosses val="autoZero"/>
        <c:auto val="1"/>
        <c:lblAlgn val="ctr"/>
        <c:lblOffset val="100"/>
        <c:noMultiLvlLbl val="0"/>
      </c:catAx>
      <c:valAx>
        <c:axId val="978293312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200" dirty="0"/>
                  <a:t>Germination</a:t>
                </a:r>
                <a:r>
                  <a:rPr lang="en-CA" sz="1200" baseline="0" dirty="0"/>
                  <a:t> %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82867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185540069819331E-2"/>
          <c:y val="9.0761623547056622E-2"/>
          <c:w val="0.89019685039370078"/>
          <c:h val="0.71262621584066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'mean comparison'!$K$10</c:f>
              <c:strCache>
                <c:ptCount val="1"/>
                <c:pt idx="0">
                  <c:v>Lot2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'mean comparison'!$O$10:$Q$10</c:f>
                <c:numCache>
                  <c:formatCode>General</c:formatCode>
                  <c:ptCount val="3"/>
                  <c:pt idx="0">
                    <c:v>1.1476</c:v>
                  </c:pt>
                  <c:pt idx="1">
                    <c:v>0.59719999999999995</c:v>
                  </c:pt>
                  <c:pt idx="2">
                    <c:v>0.87009999999999998</c:v>
                  </c:pt>
                </c:numCache>
              </c:numRef>
            </c:plus>
            <c:minus>
              <c:numRef>
                <c:f>'mean comparison'!$O$10:$Q$10</c:f>
                <c:numCache>
                  <c:formatCode>General</c:formatCode>
                  <c:ptCount val="3"/>
                  <c:pt idx="0">
                    <c:v>1.1476</c:v>
                  </c:pt>
                  <c:pt idx="1">
                    <c:v>0.59719999999999995</c:v>
                  </c:pt>
                  <c:pt idx="2">
                    <c:v>0.87009999999999998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'mean comparison'!$L$9:$N$9</c:f>
              <c:strCache>
                <c:ptCount val="3"/>
                <c:pt idx="0">
                  <c:v>Normal</c:v>
                </c:pt>
                <c:pt idx="1">
                  <c:v>Abnormal</c:v>
                </c:pt>
                <c:pt idx="2">
                  <c:v>Ungerminated seeds</c:v>
                </c:pt>
              </c:strCache>
            </c:strRef>
          </c:cat>
          <c:val>
            <c:numRef>
              <c:f>'mean comparison'!$L$10:$N$10</c:f>
              <c:numCache>
                <c:formatCode>0</c:formatCode>
                <c:ptCount val="3"/>
                <c:pt idx="0">
                  <c:v>90.555199999999999</c:v>
                </c:pt>
                <c:pt idx="1">
                  <c:v>2.1749999999999998</c:v>
                </c:pt>
                <c:pt idx="2">
                  <c:v>7.2695999999999996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91-4375-9E3E-600B1564C757}"/>
            </c:ext>
          </c:extLst>
        </c:ser>
        <c:ser>
          <c:idx val="1"/>
          <c:order val="1"/>
          <c:tx>
            <c:strRef>
              <c:f>'mean comparison'!$K$11</c:f>
              <c:strCache>
                <c:ptCount val="1"/>
                <c:pt idx="0">
                  <c:v>Lot4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'mean comparison'!$O$11:$Q$11</c:f>
                <c:numCache>
                  <c:formatCode>General</c:formatCode>
                  <c:ptCount val="3"/>
                  <c:pt idx="0">
                    <c:v>1.1476</c:v>
                  </c:pt>
                  <c:pt idx="1">
                    <c:v>0.59719999999999995</c:v>
                  </c:pt>
                  <c:pt idx="2">
                    <c:v>0.87009999999999998</c:v>
                  </c:pt>
                </c:numCache>
              </c:numRef>
            </c:plus>
            <c:minus>
              <c:numRef>
                <c:f>'mean comparison'!$O$11:$Q$11</c:f>
                <c:numCache>
                  <c:formatCode>General</c:formatCode>
                  <c:ptCount val="3"/>
                  <c:pt idx="0">
                    <c:v>1.1476</c:v>
                  </c:pt>
                  <c:pt idx="1">
                    <c:v>0.59719999999999995</c:v>
                  </c:pt>
                  <c:pt idx="2">
                    <c:v>0.87009999999999998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'mean comparison'!$L$9:$N$9</c:f>
              <c:strCache>
                <c:ptCount val="3"/>
                <c:pt idx="0">
                  <c:v>Normal</c:v>
                </c:pt>
                <c:pt idx="1">
                  <c:v>Abnormal</c:v>
                </c:pt>
                <c:pt idx="2">
                  <c:v>Ungerminated seeds</c:v>
                </c:pt>
              </c:strCache>
            </c:strRef>
          </c:cat>
          <c:val>
            <c:numRef>
              <c:f>'mean comparison'!$L$11:$N$11</c:f>
              <c:numCache>
                <c:formatCode>0</c:formatCode>
                <c:ptCount val="3"/>
                <c:pt idx="0">
                  <c:v>76.963099999999997</c:v>
                </c:pt>
                <c:pt idx="1">
                  <c:v>4.7565</c:v>
                </c:pt>
                <c:pt idx="2">
                  <c:v>18.286300000000001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91-4375-9E3E-600B1564C757}"/>
            </c:ext>
          </c:extLst>
        </c:ser>
        <c:ser>
          <c:idx val="2"/>
          <c:order val="2"/>
          <c:tx>
            <c:strRef>
              <c:f>'mean comparison'!$K$12</c:f>
              <c:strCache>
                <c:ptCount val="1"/>
                <c:pt idx="0">
                  <c:v>Lot8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'mean comparison'!$O$12:$Q$12</c:f>
                <c:numCache>
                  <c:formatCode>General</c:formatCode>
                  <c:ptCount val="3"/>
                  <c:pt idx="0">
                    <c:v>1.1477999999999999</c:v>
                  </c:pt>
                  <c:pt idx="1">
                    <c:v>0.59730000000000005</c:v>
                  </c:pt>
                  <c:pt idx="2">
                    <c:v>0.87060000000000004</c:v>
                  </c:pt>
                </c:numCache>
              </c:numRef>
            </c:plus>
            <c:minus>
              <c:numRef>
                <c:f>'mean comparison'!$O$12:$Q$12</c:f>
                <c:numCache>
                  <c:formatCode>General</c:formatCode>
                  <c:ptCount val="3"/>
                  <c:pt idx="0">
                    <c:v>1.1477999999999999</c:v>
                  </c:pt>
                  <c:pt idx="1">
                    <c:v>0.59730000000000005</c:v>
                  </c:pt>
                  <c:pt idx="2">
                    <c:v>0.87060000000000004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'mean comparison'!$L$9:$N$9</c:f>
              <c:strCache>
                <c:ptCount val="3"/>
                <c:pt idx="0">
                  <c:v>Normal</c:v>
                </c:pt>
                <c:pt idx="1">
                  <c:v>Abnormal</c:v>
                </c:pt>
                <c:pt idx="2">
                  <c:v>Ungerminated seeds</c:v>
                </c:pt>
              </c:strCache>
            </c:strRef>
          </c:cat>
          <c:val>
            <c:numRef>
              <c:f>'mean comparison'!$L$12:$N$12</c:f>
              <c:numCache>
                <c:formatCode>0</c:formatCode>
                <c:ptCount val="3"/>
                <c:pt idx="0">
                  <c:v>85.357600000000005</c:v>
                </c:pt>
                <c:pt idx="1">
                  <c:v>2.9860000000000002</c:v>
                </c:pt>
                <c:pt idx="2">
                  <c:v>11.802199999999999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91-4375-9E3E-600B1564C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8742296"/>
        <c:axId val="478742624"/>
      </c:barChart>
      <c:catAx>
        <c:axId val="478742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Catogary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742624"/>
        <c:crosses val="autoZero"/>
        <c:auto val="1"/>
        <c:lblAlgn val="ctr"/>
        <c:lblOffset val="100"/>
        <c:noMultiLvlLbl val="0"/>
      </c:catAx>
      <c:valAx>
        <c:axId val="4787426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Germination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742296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61455084760893119"/>
          <c:y val="0.23321976579850592"/>
          <c:w val="0.25991644794400698"/>
          <c:h val="7.78552161948614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300138953219081E-2"/>
          <c:y val="0.1187566278985769"/>
          <c:w val="0.90286351706036749"/>
          <c:h val="0.74403579760863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'mean comparison'!$K$34</c:f>
              <c:strCache>
                <c:ptCount val="1"/>
                <c:pt idx="0">
                  <c:v>15-25C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('mean comparison'!$L$33,'mean comparison'!$M$33,'mean comparison'!$N$33)</c:f>
              <c:strCache>
                <c:ptCount val="3"/>
                <c:pt idx="0">
                  <c:v>Normal</c:v>
                </c:pt>
                <c:pt idx="1">
                  <c:v>Abnormal</c:v>
                </c:pt>
                <c:pt idx="2">
                  <c:v>Ungerminated seeds</c:v>
                </c:pt>
              </c:strCache>
            </c:strRef>
          </c:cat>
          <c:val>
            <c:numRef>
              <c:f>('mean comparison'!$L$34,'mean comparison'!$M$34,'mean comparison'!$N$34)</c:f>
              <c:numCache>
                <c:formatCode>0</c:formatCode>
                <c:ptCount val="3"/>
                <c:pt idx="0">
                  <c:v>84.540099999999995</c:v>
                </c:pt>
                <c:pt idx="1">
                  <c:v>3.4630000000000001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E5-467A-AE05-1F4FD775B75C}"/>
            </c:ext>
          </c:extLst>
        </c:ser>
        <c:ser>
          <c:idx val="1"/>
          <c:order val="1"/>
          <c:tx>
            <c:strRef>
              <c:f>'mean comparison'!$K$35</c:f>
              <c:strCache>
                <c:ptCount val="1"/>
                <c:pt idx="0">
                  <c:v>20-30C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'mean comparison'!$O$35:$Q$35</c:f>
                <c:numCache>
                  <c:formatCode>General</c:formatCode>
                  <c:ptCount val="3"/>
                  <c:pt idx="0">
                    <c:v>0.82250000000000001</c:v>
                  </c:pt>
                  <c:pt idx="1">
                    <c:v>0.54020000000000001</c:v>
                  </c:pt>
                  <c:pt idx="2">
                    <c:v>0.56820000000000004</c:v>
                  </c:pt>
                </c:numCache>
              </c:numRef>
            </c:plus>
            <c:minus>
              <c:numRef>
                <c:f>'mean comparison'!$O$35:$Q$35</c:f>
                <c:numCache>
                  <c:formatCode>General</c:formatCode>
                  <c:ptCount val="3"/>
                  <c:pt idx="0">
                    <c:v>0.82250000000000001</c:v>
                  </c:pt>
                  <c:pt idx="1">
                    <c:v>0.54020000000000001</c:v>
                  </c:pt>
                  <c:pt idx="2">
                    <c:v>0.56820000000000004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('mean comparison'!$L$33,'mean comparison'!$M$33,'mean comparison'!$N$33)</c:f>
              <c:strCache>
                <c:ptCount val="3"/>
                <c:pt idx="0">
                  <c:v>Normal</c:v>
                </c:pt>
                <c:pt idx="1">
                  <c:v>Abnormal</c:v>
                </c:pt>
                <c:pt idx="2">
                  <c:v>Ungerminated seeds</c:v>
                </c:pt>
              </c:strCache>
            </c:strRef>
          </c:cat>
          <c:val>
            <c:numRef>
              <c:f>('mean comparison'!$L$35,'mean comparison'!$M$35,'mean comparison'!$N$35)</c:f>
              <c:numCache>
                <c:formatCode>0</c:formatCode>
                <c:ptCount val="3"/>
                <c:pt idx="0">
                  <c:v>84.043800000000005</c:v>
                </c:pt>
                <c:pt idx="1">
                  <c:v>3.1488</c:v>
                </c:pt>
                <c:pt idx="2">
                  <c:v>12.9055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E5-467A-AE05-1F4FD775B7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0904128"/>
        <c:axId val="710905768"/>
      </c:barChart>
      <c:catAx>
        <c:axId val="7109041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Catogary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0905768"/>
        <c:crosses val="autoZero"/>
        <c:auto val="1"/>
        <c:lblAlgn val="ctr"/>
        <c:lblOffset val="100"/>
        <c:noMultiLvlLbl val="0"/>
      </c:catAx>
      <c:valAx>
        <c:axId val="710905768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Germination</a:t>
                </a:r>
                <a:r>
                  <a:rPr lang="en-US" sz="1400" baseline="0"/>
                  <a:t> %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0904128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7253393121500139"/>
          <c:y val="0.18850996496251363"/>
          <c:w val="0.23787707786526685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37850501875986"/>
          <c:y val="3.3902717805435613E-2"/>
          <c:w val="0.88287664041994751"/>
          <c:h val="0.7232122300501912"/>
        </c:manualLayout>
      </c:layout>
      <c:lineChart>
        <c:grouping val="standard"/>
        <c:varyColors val="0"/>
        <c:ser>
          <c:idx val="0"/>
          <c:order val="0"/>
          <c:tx>
            <c:strRef>
              <c:f>'mean comparison'!$B$10</c:f>
              <c:strCache>
                <c:ptCount val="1"/>
                <c:pt idx="0">
                  <c:v>Lot2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'mean comparison'!$C$9:$G$9</c:f>
              <c:strCache>
                <c:ptCount val="5"/>
                <c:pt idx="0">
                  <c:v>Day 3</c:v>
                </c:pt>
                <c:pt idx="1">
                  <c:v>Day 7</c:v>
                </c:pt>
                <c:pt idx="2">
                  <c:v>Day 10</c:v>
                </c:pt>
                <c:pt idx="3">
                  <c:v>Day 14</c:v>
                </c:pt>
                <c:pt idx="4">
                  <c:v>Day 21</c:v>
                </c:pt>
              </c:strCache>
            </c:strRef>
          </c:cat>
          <c:val>
            <c:numRef>
              <c:f>'mean comparison'!$C$10:$G$10</c:f>
              <c:numCache>
                <c:formatCode>0</c:formatCode>
                <c:ptCount val="5"/>
                <c:pt idx="0">
                  <c:v>10</c:v>
                </c:pt>
                <c:pt idx="1">
                  <c:v>83</c:v>
                </c:pt>
                <c:pt idx="2">
                  <c:v>89</c:v>
                </c:pt>
                <c:pt idx="3">
                  <c:v>91</c:v>
                </c:pt>
                <c:pt idx="4">
                  <c:v>90.555199999999999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34-4D3C-A417-551DEA778B1A}"/>
            </c:ext>
          </c:extLst>
        </c:ser>
        <c:ser>
          <c:idx val="1"/>
          <c:order val="1"/>
          <c:tx>
            <c:strRef>
              <c:f>'mean comparison'!$B$11</c:f>
              <c:strCache>
                <c:ptCount val="1"/>
                <c:pt idx="0">
                  <c:v>Lot4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'mean comparison'!$C$9:$G$9</c:f>
              <c:strCache>
                <c:ptCount val="5"/>
                <c:pt idx="0">
                  <c:v>Day 3</c:v>
                </c:pt>
                <c:pt idx="1">
                  <c:v>Day 7</c:v>
                </c:pt>
                <c:pt idx="2">
                  <c:v>Day 10</c:v>
                </c:pt>
                <c:pt idx="3">
                  <c:v>Day 14</c:v>
                </c:pt>
                <c:pt idx="4">
                  <c:v>Day 21</c:v>
                </c:pt>
              </c:strCache>
            </c:strRef>
          </c:cat>
          <c:val>
            <c:numRef>
              <c:f>'mean comparison'!$C$11:$G$11</c:f>
              <c:numCache>
                <c:formatCode>0</c:formatCode>
                <c:ptCount val="5"/>
                <c:pt idx="0">
                  <c:v>8.8472000000000008</c:v>
                </c:pt>
                <c:pt idx="1">
                  <c:v>67</c:v>
                </c:pt>
                <c:pt idx="2">
                  <c:v>72</c:v>
                </c:pt>
                <c:pt idx="3">
                  <c:v>76.491200000000006</c:v>
                </c:pt>
                <c:pt idx="4">
                  <c:v>76.963099999999997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34-4D3C-A417-551DEA778B1A}"/>
            </c:ext>
          </c:extLst>
        </c:ser>
        <c:ser>
          <c:idx val="2"/>
          <c:order val="2"/>
          <c:tx>
            <c:strRef>
              <c:f>'mean comparison'!$B$12</c:f>
              <c:strCache>
                <c:ptCount val="1"/>
                <c:pt idx="0">
                  <c:v>Lot8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'mean comparison'!$C$9:$G$9</c:f>
              <c:strCache>
                <c:ptCount val="5"/>
                <c:pt idx="0">
                  <c:v>Day 3</c:v>
                </c:pt>
                <c:pt idx="1">
                  <c:v>Day 7</c:v>
                </c:pt>
                <c:pt idx="2">
                  <c:v>Day 10</c:v>
                </c:pt>
                <c:pt idx="3">
                  <c:v>Day 14</c:v>
                </c:pt>
                <c:pt idx="4">
                  <c:v>Day 21</c:v>
                </c:pt>
              </c:strCache>
            </c:strRef>
          </c:cat>
          <c:val>
            <c:numRef>
              <c:f>'mean comparison'!$C$12:$G$12</c:f>
              <c:numCache>
                <c:formatCode>0</c:formatCode>
                <c:ptCount val="5"/>
                <c:pt idx="0">
                  <c:v>11.1988</c:v>
                </c:pt>
                <c:pt idx="1">
                  <c:v>77.018500000000003</c:v>
                </c:pt>
                <c:pt idx="2">
                  <c:v>81.875799999999998</c:v>
                </c:pt>
                <c:pt idx="3">
                  <c:v>84.965500000000006</c:v>
                </c:pt>
                <c:pt idx="4">
                  <c:v>85.357600000000005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34-4D3C-A417-551DEA778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1309760"/>
        <c:axId val="711311728"/>
      </c:lineChart>
      <c:catAx>
        <c:axId val="71130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311728"/>
        <c:crosses val="autoZero"/>
        <c:auto val="1"/>
        <c:lblAlgn val="ctr"/>
        <c:lblOffset val="100"/>
        <c:noMultiLvlLbl val="0"/>
      </c:catAx>
      <c:valAx>
        <c:axId val="7113117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Germination %</a:t>
                </a:r>
              </a:p>
            </c:rich>
          </c:tx>
          <c:layout>
            <c:manualLayout>
              <c:xMode val="edge"/>
              <c:yMode val="edge"/>
              <c:x val="0"/>
              <c:y val="0.311985749073784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3097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39573566637503643"/>
          <c:y val="0.53742634802228673"/>
          <c:w val="0.42778792650918634"/>
          <c:h val="7.89479209835612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18495357571829"/>
          <c:y val="1.6986559653587446E-2"/>
          <c:w val="0.89752634766807993"/>
          <c:h val="0.78151153192238765"/>
        </c:manualLayout>
      </c:layout>
      <c:lineChart>
        <c:grouping val="standard"/>
        <c:varyColors val="0"/>
        <c:ser>
          <c:idx val="0"/>
          <c:order val="0"/>
          <c:tx>
            <c:strRef>
              <c:f>'mean comparison'!$B$34</c:f>
              <c:strCache>
                <c:ptCount val="1"/>
                <c:pt idx="0">
                  <c:v>15-25C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'mean comparison'!$C$33:$G$33</c:f>
              <c:strCache>
                <c:ptCount val="5"/>
                <c:pt idx="0">
                  <c:v>Day 3</c:v>
                </c:pt>
                <c:pt idx="1">
                  <c:v>Day 7</c:v>
                </c:pt>
                <c:pt idx="2">
                  <c:v>Day 10</c:v>
                </c:pt>
                <c:pt idx="3">
                  <c:v>Day 14</c:v>
                </c:pt>
                <c:pt idx="4">
                  <c:v>Day 21</c:v>
                </c:pt>
              </c:strCache>
            </c:strRef>
          </c:cat>
          <c:val>
            <c:numRef>
              <c:f>'mean comparison'!$C$34:$G$34</c:f>
              <c:numCache>
                <c:formatCode>0</c:formatCode>
                <c:ptCount val="5"/>
                <c:pt idx="0">
                  <c:v>5.2005999999999997</c:v>
                </c:pt>
                <c:pt idx="1">
                  <c:v>74.189099999999996</c:v>
                </c:pt>
                <c:pt idx="2">
                  <c:v>81.067899999999995</c:v>
                </c:pt>
                <c:pt idx="3">
                  <c:v>84.038499999999999</c:v>
                </c:pt>
                <c:pt idx="4">
                  <c:v>84.540099999999995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7B-4D7F-919E-432A2D555C1D}"/>
            </c:ext>
          </c:extLst>
        </c:ser>
        <c:ser>
          <c:idx val="1"/>
          <c:order val="1"/>
          <c:tx>
            <c:strRef>
              <c:f>'mean comparison'!$B$35</c:f>
              <c:strCache>
                <c:ptCount val="1"/>
                <c:pt idx="0">
                  <c:v>20-30C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'mean comparison'!$C$33:$G$33</c:f>
              <c:strCache>
                <c:ptCount val="5"/>
                <c:pt idx="0">
                  <c:v>Day 3</c:v>
                </c:pt>
                <c:pt idx="1">
                  <c:v>Day 7</c:v>
                </c:pt>
                <c:pt idx="2">
                  <c:v>Day 10</c:v>
                </c:pt>
                <c:pt idx="3">
                  <c:v>Day 14</c:v>
                </c:pt>
                <c:pt idx="4">
                  <c:v>Day 21</c:v>
                </c:pt>
              </c:strCache>
            </c:strRef>
          </c:cat>
          <c:val>
            <c:numRef>
              <c:f>'mean comparison'!$C$35:$G$35</c:f>
              <c:numCache>
                <c:formatCode>0</c:formatCode>
                <c:ptCount val="5"/>
                <c:pt idx="0">
                  <c:v>15.2394</c:v>
                </c:pt>
                <c:pt idx="1">
                  <c:v>77.038899999999998</c:v>
                </c:pt>
                <c:pt idx="2">
                  <c:v>80.912099999999995</c:v>
                </c:pt>
                <c:pt idx="3">
                  <c:v>83.809600000000003</c:v>
                </c:pt>
                <c:pt idx="4">
                  <c:v>84.043800000000005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7B-4D7F-919E-432A2D555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7579456"/>
        <c:axId val="477581096"/>
      </c:lineChart>
      <c:catAx>
        <c:axId val="47757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581096"/>
        <c:crosses val="autoZero"/>
        <c:auto val="1"/>
        <c:lblAlgn val="ctr"/>
        <c:lblOffset val="100"/>
        <c:noMultiLvlLbl val="0"/>
      </c:catAx>
      <c:valAx>
        <c:axId val="4775810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Germination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5794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4391822560641459"/>
          <c:y val="0.51446704578594338"/>
          <c:w val="0.35020668570274871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Normal</a:t>
            </a:r>
            <a:r>
              <a:rPr lang="en-US" baseline="0"/>
              <a:t> seedlings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E9E-4F54-B249-47801E93C45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E9E-4F54-B249-47801E93C45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E9E-4F54-B249-47801E93C45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84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E9E-4F54-B249-47801E93C4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'[1]mean comparison'!$V$38:$V$42</c:f>
              <c:strCache>
                <c:ptCount val="5"/>
                <c:pt idx="0">
                  <c:v>Day3</c:v>
                </c:pt>
                <c:pt idx="1">
                  <c:v>Day7</c:v>
                </c:pt>
                <c:pt idx="2">
                  <c:v>Day10</c:v>
                </c:pt>
                <c:pt idx="3">
                  <c:v>Day14</c:v>
                </c:pt>
                <c:pt idx="4">
                  <c:v>Day21</c:v>
                </c:pt>
              </c:strCache>
            </c:strRef>
          </c:cat>
          <c:val>
            <c:numRef>
              <c:f>'[1]mean comparison'!$W$38:$W$42</c:f>
              <c:numCache>
                <c:formatCode>General</c:formatCode>
                <c:ptCount val="5"/>
                <c:pt idx="0">
                  <c:v>10.2783</c:v>
                </c:pt>
                <c:pt idx="1">
                  <c:v>76</c:v>
                </c:pt>
                <c:pt idx="2">
                  <c:v>81.147000000000006</c:v>
                </c:pt>
                <c:pt idx="3">
                  <c:v>83.772199999999998</c:v>
                </c:pt>
                <c:pt idx="4">
                  <c:v>84.326700000000002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9E-4F54-B249-47801E93C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5284808"/>
        <c:axId val="505286776"/>
      </c:barChart>
      <c:catAx>
        <c:axId val="505284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Counting 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286776"/>
        <c:crosses val="autoZero"/>
        <c:auto val="1"/>
        <c:lblAlgn val="ctr"/>
        <c:lblOffset val="100"/>
        <c:noMultiLvlLbl val="0"/>
      </c:catAx>
      <c:valAx>
        <c:axId val="5052867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Germination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284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855826771653541"/>
          <c:y val="8.37170474539866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377099737532809"/>
          <c:y val="0.1813895394223263"/>
          <c:w val="0.56745800524934376"/>
          <c:h val="0.63789190285640518"/>
        </c:manualLayout>
      </c:layout>
      <c:pieChart>
        <c:varyColors val="1"/>
        <c:ser>
          <c:idx val="0"/>
          <c:order val="0"/>
          <c:tx>
            <c:strRef>
              <c:f>'Lab performance'!$E$2</c:f>
              <c:strCache>
                <c:ptCount val="1"/>
                <c:pt idx="0">
                  <c:v>15-25°C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57-40C3-8485-10F9C98FE3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57-40C3-8485-10F9C98FE3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57-40C3-8485-10F9C98FE301}"/>
              </c:ext>
            </c:extLst>
          </c:dPt>
          <c:dLbls>
            <c:dLbl>
              <c:idx val="0"/>
              <c:layout>
                <c:manualLayout>
                  <c:x val="-0.14172604986876641"/>
                  <c:y val="-0.187305685150011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57-40C3-8485-10F9C98FE3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'Lab performance'!$D$3:$D$5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'Lab performance'!$E$3:$E$5</c:f>
              <c:numCache>
                <c:formatCode>0%</c:formatCode>
                <c:ptCount val="3"/>
                <c:pt idx="0">
                  <c:v>0.81481481481481477</c:v>
                </c:pt>
                <c:pt idx="1">
                  <c:v>7.407407407407407E-2</c:v>
                </c:pt>
                <c:pt idx="2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57-40C3-8485-10F9C98FE3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072550306211732"/>
          <c:y val="0.26931346696417047"/>
          <c:w val="7.6326552930883626E-2"/>
          <c:h val="0.457852686446981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812445319335084"/>
          <c:y val="0.15733017292783261"/>
          <c:w val="0.58597331583552059"/>
          <c:h val="0.66258458614771909"/>
        </c:manualLayout>
      </c:layout>
      <c:pieChart>
        <c:varyColors val="1"/>
        <c:ser>
          <c:idx val="0"/>
          <c:order val="0"/>
          <c:tx>
            <c:strRef>
              <c:f>'Lab performance'!$P$2</c:f>
              <c:strCache>
                <c:ptCount val="1"/>
                <c:pt idx="0">
                  <c:v>20-30°C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28-42B2-B02A-423B6A2E51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28-42B2-B02A-423B6A2E51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828-42B2-B02A-423B6A2E5153}"/>
              </c:ext>
            </c:extLst>
          </c:dPt>
          <c:dLbls>
            <c:dLbl>
              <c:idx val="0"/>
              <c:layout>
                <c:manualLayout>
                  <c:x val="-0.16878619860017499"/>
                  <c:y val="-0.175394838405554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28-42B2-B02A-423B6A2E51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'Lab performance'!$O$3:$O$5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'Lab performance'!$P$3:$P$5</c:f>
              <c:numCache>
                <c:formatCode>0%</c:formatCode>
                <c:ptCount val="3"/>
                <c:pt idx="0">
                  <c:v>0.79166666666666663</c:v>
                </c:pt>
                <c:pt idx="1">
                  <c:v>0.16666666666666666</c:v>
                </c:pt>
                <c:pt idx="2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28-42B2-B02A-423B6A2E5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905883639545062"/>
          <c:y val="0.24892595594310976"/>
          <c:w val="8.4659886264216971E-2"/>
          <c:h val="0.497115148949030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'Lab variation'!$A$2:$A$109</cx:f>
        <cx:lvl ptCount="108">
          <cx:pt idx="0">1</cx:pt>
          <cx:pt idx="1">1</cx:pt>
          <cx:pt idx="2">1</cx:pt>
          <cx:pt idx="3">1</cx:pt>
          <cx:pt idx="4">2</cx:pt>
          <cx:pt idx="5">2</cx:pt>
          <cx:pt idx="6">2</cx:pt>
          <cx:pt idx="7">2</cx:pt>
          <cx:pt idx="8">3</cx:pt>
          <cx:pt idx="9">3</cx:pt>
          <cx:pt idx="10">3</cx:pt>
          <cx:pt idx="11">3</cx:pt>
          <cx:pt idx="12">4</cx:pt>
          <cx:pt idx="13">4</cx:pt>
          <cx:pt idx="14">4</cx:pt>
          <cx:pt idx="15">4</cx:pt>
          <cx:pt idx="16">5</cx:pt>
          <cx:pt idx="17">5</cx:pt>
          <cx:pt idx="18">5</cx:pt>
          <cx:pt idx="19">5</cx:pt>
          <cx:pt idx="20">6</cx:pt>
          <cx:pt idx="21">6</cx:pt>
          <cx:pt idx="22">6</cx:pt>
          <cx:pt idx="23">6</cx:pt>
          <cx:pt idx="24">7</cx:pt>
          <cx:pt idx="25">7</cx:pt>
          <cx:pt idx="26">7</cx:pt>
          <cx:pt idx="27">7</cx:pt>
          <cx:pt idx="28">8</cx:pt>
          <cx:pt idx="29">8</cx:pt>
          <cx:pt idx="30">8</cx:pt>
          <cx:pt idx="31">8</cx:pt>
          <cx:pt idx="32">9</cx:pt>
          <cx:pt idx="33">9</cx:pt>
          <cx:pt idx="34">9</cx:pt>
          <cx:pt idx="35">9</cx:pt>
          <cx:pt idx="36">10</cx:pt>
          <cx:pt idx="37">10</cx:pt>
          <cx:pt idx="38">10</cx:pt>
          <cx:pt idx="39">10</cx:pt>
          <cx:pt idx="40">11</cx:pt>
          <cx:pt idx="41">11</cx:pt>
          <cx:pt idx="42">11</cx:pt>
          <cx:pt idx="43">11</cx:pt>
          <cx:pt idx="44">12</cx:pt>
          <cx:pt idx="45">12</cx:pt>
          <cx:pt idx="46">12</cx:pt>
          <cx:pt idx="47">12</cx:pt>
          <cx:pt idx="48">13</cx:pt>
          <cx:pt idx="49">13</cx:pt>
          <cx:pt idx="50">13</cx:pt>
          <cx:pt idx="51">13</cx:pt>
          <cx:pt idx="52">15</cx:pt>
          <cx:pt idx="53">15</cx:pt>
          <cx:pt idx="54">15</cx:pt>
          <cx:pt idx="55">15</cx:pt>
          <cx:pt idx="56">16</cx:pt>
          <cx:pt idx="57">16</cx:pt>
          <cx:pt idx="58">16</cx:pt>
          <cx:pt idx="59">16</cx:pt>
          <cx:pt idx="60">17</cx:pt>
          <cx:pt idx="61">17</cx:pt>
          <cx:pt idx="62">17</cx:pt>
          <cx:pt idx="63">17</cx:pt>
          <cx:pt idx="64">18</cx:pt>
          <cx:pt idx="65">18</cx:pt>
          <cx:pt idx="66">18</cx:pt>
          <cx:pt idx="67">18</cx:pt>
          <cx:pt idx="68">19</cx:pt>
          <cx:pt idx="69">19</cx:pt>
          <cx:pt idx="70">19</cx:pt>
          <cx:pt idx="71">19</cx:pt>
          <cx:pt idx="72">20</cx:pt>
          <cx:pt idx="73">20</cx:pt>
          <cx:pt idx="74">20</cx:pt>
          <cx:pt idx="75">20</cx:pt>
          <cx:pt idx="76">21</cx:pt>
          <cx:pt idx="77">21</cx:pt>
          <cx:pt idx="78">21</cx:pt>
          <cx:pt idx="79">21</cx:pt>
          <cx:pt idx="80">22</cx:pt>
          <cx:pt idx="81">22</cx:pt>
          <cx:pt idx="82">22</cx:pt>
          <cx:pt idx="83">22</cx:pt>
          <cx:pt idx="84">23</cx:pt>
          <cx:pt idx="85">23</cx:pt>
          <cx:pt idx="86">23</cx:pt>
          <cx:pt idx="87">23</cx:pt>
          <cx:pt idx="88">24</cx:pt>
          <cx:pt idx="89">24</cx:pt>
          <cx:pt idx="90">24</cx:pt>
          <cx:pt idx="91">24</cx:pt>
          <cx:pt idx="92">25</cx:pt>
          <cx:pt idx="93">25</cx:pt>
          <cx:pt idx="94">25</cx:pt>
          <cx:pt idx="95">25</cx:pt>
          <cx:pt idx="96">26</cx:pt>
          <cx:pt idx="97">26</cx:pt>
          <cx:pt idx="98">26</cx:pt>
          <cx:pt idx="99">26</cx:pt>
          <cx:pt idx="100">27</cx:pt>
          <cx:pt idx="101">27</cx:pt>
          <cx:pt idx="102">27</cx:pt>
          <cx:pt idx="103">27</cx:pt>
          <cx:pt idx="104">28</cx:pt>
          <cx:pt idx="105">28</cx:pt>
          <cx:pt idx="106">28</cx:pt>
          <cx:pt idx="107">28</cx:pt>
        </cx:lvl>
      </cx:strDim>
      <cx:numDim type="val">
        <cx:f>'Lab variation'!$B$2:$B$109</cx:f>
        <cx:lvl ptCount="108" formatCode="0">
          <cx:pt idx="0">94</cx:pt>
          <cx:pt idx="1">95</cx:pt>
          <cx:pt idx="2">86</cx:pt>
          <cx:pt idx="3">85</cx:pt>
          <cx:pt idx="4">91</cx:pt>
          <cx:pt idx="5">94</cx:pt>
          <cx:pt idx="6">96</cx:pt>
          <cx:pt idx="7">95</cx:pt>
          <cx:pt idx="8">90</cx:pt>
          <cx:pt idx="9">88</cx:pt>
          <cx:pt idx="10">88</cx:pt>
          <cx:pt idx="11">91</cx:pt>
          <cx:pt idx="12">90</cx:pt>
          <cx:pt idx="13">97</cx:pt>
          <cx:pt idx="14">96</cx:pt>
          <cx:pt idx="15">95</cx:pt>
          <cx:pt idx="16">93</cx:pt>
          <cx:pt idx="17">90</cx:pt>
          <cx:pt idx="18">91</cx:pt>
          <cx:pt idx="19">93</cx:pt>
          <cx:pt idx="20">98</cx:pt>
          <cx:pt idx="21">95</cx:pt>
          <cx:pt idx="22">95</cx:pt>
          <cx:pt idx="23">90</cx:pt>
          <cx:pt idx="24">84</cx:pt>
          <cx:pt idx="25">80</cx:pt>
          <cx:pt idx="26">77</cx:pt>
          <cx:pt idx="27">81</cx:pt>
          <cx:pt idx="28">88</cx:pt>
          <cx:pt idx="29">94</cx:pt>
          <cx:pt idx="30">90</cx:pt>
          <cx:pt idx="31">94.736842105263165</cx:pt>
          <cx:pt idx="32">88</cx:pt>
          <cx:pt idx="33">88</cx:pt>
          <cx:pt idx="34">88</cx:pt>
          <cx:pt idx="35">95</cx:pt>
          <cx:pt idx="36">94</cx:pt>
          <cx:pt idx="37">91</cx:pt>
          <cx:pt idx="38">92</cx:pt>
          <cx:pt idx="39">92</cx:pt>
          <cx:pt idx="40">94</cx:pt>
          <cx:pt idx="41">89</cx:pt>
          <cx:pt idx="42">93</cx:pt>
          <cx:pt idx="43">90</cx:pt>
          <cx:pt idx="44">90</cx:pt>
          <cx:pt idx="45">98</cx:pt>
          <cx:pt idx="46">95</cx:pt>
          <cx:pt idx="47">96</cx:pt>
          <cx:pt idx="48">85</cx:pt>
          <cx:pt idx="49">84.848484848484844</cx:pt>
          <cx:pt idx="50">85</cx:pt>
          <cx:pt idx="51">85</cx:pt>
          <cx:pt idx="52">93</cx:pt>
          <cx:pt idx="53">97</cx:pt>
          <cx:pt idx="54">95</cx:pt>
          <cx:pt idx="55">95</cx:pt>
          <cx:pt idx="56">93</cx:pt>
          <cx:pt idx="57">92</cx:pt>
          <cx:pt idx="58">92</cx:pt>
          <cx:pt idx="59">95</cx:pt>
          <cx:pt idx="60">90</cx:pt>
          <cx:pt idx="61">97</cx:pt>
          <cx:pt idx="62">91</cx:pt>
          <cx:pt idx="63">96</cx:pt>
          <cx:pt idx="64">95</cx:pt>
          <cx:pt idx="65">96</cx:pt>
          <cx:pt idx="66">95</cx:pt>
          <cx:pt idx="67">97</cx:pt>
          <cx:pt idx="68">73</cx:pt>
          <cx:pt idx="69">82</cx:pt>
          <cx:pt idx="70">79</cx:pt>
          <cx:pt idx="71">80</cx:pt>
          <cx:pt idx="72">95</cx:pt>
          <cx:pt idx="73">95</cx:pt>
          <cx:pt idx="74">94</cx:pt>
          <cx:pt idx="75">91</cx:pt>
          <cx:pt idx="76">96</cx:pt>
          <cx:pt idx="77">86</cx:pt>
          <cx:pt idx="78">95</cx:pt>
          <cx:pt idx="79">97</cx:pt>
          <cx:pt idx="80">94</cx:pt>
          <cx:pt idx="81">95</cx:pt>
          <cx:pt idx="82">93</cx:pt>
          <cx:pt idx="83">95</cx:pt>
          <cx:pt idx="84">92</cx:pt>
          <cx:pt idx="85">95</cx:pt>
          <cx:pt idx="86">95</cx:pt>
          <cx:pt idx="87">93</cx:pt>
          <cx:pt idx="88">95</cx:pt>
          <cx:pt idx="89">94</cx:pt>
          <cx:pt idx="90">98</cx:pt>
          <cx:pt idx="91">94</cx:pt>
          <cx:pt idx="92">98</cx:pt>
          <cx:pt idx="93">95</cx:pt>
          <cx:pt idx="94">94</cx:pt>
          <cx:pt idx="95">97</cx:pt>
          <cx:pt idx="96">91</cx:pt>
          <cx:pt idx="97">93</cx:pt>
          <cx:pt idx="98">92</cx:pt>
          <cx:pt idx="99">89</cx:pt>
          <cx:pt idx="100">95</cx:pt>
          <cx:pt idx="101">95</cx:pt>
          <cx:pt idx="102">91</cx:pt>
          <cx:pt idx="103">98</cx:pt>
          <cx:pt idx="104">91</cx:pt>
          <cx:pt idx="105">92.079207920792072</cx:pt>
          <cx:pt idx="106">96</cx:pt>
          <cx:pt idx="107">96</cx:pt>
        </cx:lvl>
      </cx:numDim>
    </cx:data>
  </cx:chartData>
  <cx:chart>
    <cx:title pos="t" align="ctr" overlay="0">
      <cx:tx>
        <cx:rich>
          <a:bodyPr rot="0" spcFirstLastPara="1" vertOverflow="ellipsis" vert="horz" wrap="square" lIns="0" tIns="0" rIns="0" bIns="0" anchor="ctr" anchorCtr="1"/>
          <a:lstStyle/>
          <a:p>
            <a:pPr algn="ctr">
              <a:defRPr/>
            </a:pPr>
            <a:r>
              <a:rPr lang="en-US" sz="1400" dirty="0"/>
              <a:t>15-25 </a:t>
            </a:r>
            <a:r>
              <a:rPr lang="en-US" sz="1400" baseline="30000" dirty="0" err="1"/>
              <a:t>o</a:t>
            </a:r>
            <a:r>
              <a:rPr lang="en-US" sz="1400" dirty="0" err="1"/>
              <a:t>C</a:t>
            </a:r>
            <a:r>
              <a:rPr lang="en-US" sz="1400" dirty="0"/>
              <a:t> - Lot 2</a:t>
            </a:r>
            <a:endParaRPr lang="en-US" sz="1200" dirty="0"/>
          </a:p>
        </cx:rich>
      </cx:tx>
    </cx:title>
    <cx:plotArea>
      <cx:plotAreaRegion>
        <cx:series layoutId="boxWhisker" uniqueId="{4E5715DA-A8C2-4B8A-84D5-E8C635228283}">
          <cx:tx>
            <cx:txData>
              <cx:f>'Lab variation'!$B$1</cx:f>
              <cx:v>Normal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 sz="1100"/>
                </a:pPr>
                <a:r>
                  <a:rPr lang="en-US" sz="1100"/>
                  <a:t>Lab Number</a:t>
                </a:r>
                <a:endParaRPr lang="en-US"/>
              </a:p>
            </cx:rich>
          </cx:tx>
        </cx:title>
        <cx:tickLabels/>
      </cx:axis>
      <cx:axis id="1">
        <cx:valScaling max="120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 sz="1100"/>
                </a:pPr>
                <a:r>
                  <a:rPr lang="en-US" sz="1100"/>
                  <a:t>Germination %</a:t>
                </a:r>
                <a:endParaRPr lang="en-US"/>
              </a:p>
            </cx:rich>
          </cx:tx>
        </cx:title>
        <cx:tickLabels/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'Lab variation'!$J$2:$J$109</cx:f>
        <cx:lvl ptCount="108">
          <cx:pt idx="0">1</cx:pt>
          <cx:pt idx="1">1</cx:pt>
          <cx:pt idx="2">1</cx:pt>
          <cx:pt idx="3">1</cx:pt>
          <cx:pt idx="4">2</cx:pt>
          <cx:pt idx="5">2</cx:pt>
          <cx:pt idx="6">2</cx:pt>
          <cx:pt idx="7">2</cx:pt>
          <cx:pt idx="8">3</cx:pt>
          <cx:pt idx="9">3</cx:pt>
          <cx:pt idx="10">3</cx:pt>
          <cx:pt idx="11">3</cx:pt>
          <cx:pt idx="12">4</cx:pt>
          <cx:pt idx="13">4</cx:pt>
          <cx:pt idx="14">4</cx:pt>
          <cx:pt idx="15">4</cx:pt>
          <cx:pt idx="16">5</cx:pt>
          <cx:pt idx="17">5</cx:pt>
          <cx:pt idx="18">5</cx:pt>
          <cx:pt idx="19">5</cx:pt>
          <cx:pt idx="20">6</cx:pt>
          <cx:pt idx="21">6</cx:pt>
          <cx:pt idx="22">6</cx:pt>
          <cx:pt idx="23">6</cx:pt>
          <cx:pt idx="24">7</cx:pt>
          <cx:pt idx="25">7</cx:pt>
          <cx:pt idx="26">7</cx:pt>
          <cx:pt idx="27">7</cx:pt>
          <cx:pt idx="28">8</cx:pt>
          <cx:pt idx="29">8</cx:pt>
          <cx:pt idx="30">8</cx:pt>
          <cx:pt idx="31">8</cx:pt>
          <cx:pt idx="32">9</cx:pt>
          <cx:pt idx="33">9</cx:pt>
          <cx:pt idx="34">9</cx:pt>
          <cx:pt idx="35">9</cx:pt>
          <cx:pt idx="36">10</cx:pt>
          <cx:pt idx="37">10</cx:pt>
          <cx:pt idx="38">10</cx:pt>
          <cx:pt idx="39">10</cx:pt>
          <cx:pt idx="40">11</cx:pt>
          <cx:pt idx="41">11</cx:pt>
          <cx:pt idx="42">11</cx:pt>
          <cx:pt idx="43">11</cx:pt>
          <cx:pt idx="44">12</cx:pt>
          <cx:pt idx="45">12</cx:pt>
          <cx:pt idx="46">12</cx:pt>
          <cx:pt idx="47">12</cx:pt>
          <cx:pt idx="48">13</cx:pt>
          <cx:pt idx="49">13</cx:pt>
          <cx:pt idx="50">13</cx:pt>
          <cx:pt idx="51">13</cx:pt>
          <cx:pt idx="52">15</cx:pt>
          <cx:pt idx="53">15</cx:pt>
          <cx:pt idx="54">15</cx:pt>
          <cx:pt idx="55">15</cx:pt>
          <cx:pt idx="56">16</cx:pt>
          <cx:pt idx="57">16</cx:pt>
          <cx:pt idx="58">16</cx:pt>
          <cx:pt idx="59">16</cx:pt>
          <cx:pt idx="60">17</cx:pt>
          <cx:pt idx="61">17</cx:pt>
          <cx:pt idx="62">17</cx:pt>
          <cx:pt idx="63">17</cx:pt>
          <cx:pt idx="64">18</cx:pt>
          <cx:pt idx="65">18</cx:pt>
          <cx:pt idx="66">18</cx:pt>
          <cx:pt idx="67">18</cx:pt>
          <cx:pt idx="68">19</cx:pt>
          <cx:pt idx="69">19</cx:pt>
          <cx:pt idx="70">19</cx:pt>
          <cx:pt idx="71">19</cx:pt>
          <cx:pt idx="72">20</cx:pt>
          <cx:pt idx="73">20</cx:pt>
          <cx:pt idx="74">20</cx:pt>
          <cx:pt idx="75">20</cx:pt>
          <cx:pt idx="76">21</cx:pt>
          <cx:pt idx="77">21</cx:pt>
          <cx:pt idx="78">21</cx:pt>
          <cx:pt idx="79">21</cx:pt>
          <cx:pt idx="80">22</cx:pt>
          <cx:pt idx="81">22</cx:pt>
          <cx:pt idx="82">22</cx:pt>
          <cx:pt idx="83">22</cx:pt>
          <cx:pt idx="84">23</cx:pt>
          <cx:pt idx="85">23</cx:pt>
          <cx:pt idx="86">23</cx:pt>
          <cx:pt idx="87">23</cx:pt>
          <cx:pt idx="88">24</cx:pt>
          <cx:pt idx="89">24</cx:pt>
          <cx:pt idx="90">24</cx:pt>
          <cx:pt idx="91">24</cx:pt>
          <cx:pt idx="92">25</cx:pt>
          <cx:pt idx="93">25</cx:pt>
          <cx:pt idx="94">25</cx:pt>
          <cx:pt idx="95">25</cx:pt>
          <cx:pt idx="96">26</cx:pt>
          <cx:pt idx="97">26</cx:pt>
          <cx:pt idx="98">26</cx:pt>
          <cx:pt idx="99">26</cx:pt>
          <cx:pt idx="100">27</cx:pt>
          <cx:pt idx="101">27</cx:pt>
          <cx:pt idx="102">27</cx:pt>
          <cx:pt idx="103">27</cx:pt>
          <cx:pt idx="104">28</cx:pt>
          <cx:pt idx="105">28</cx:pt>
          <cx:pt idx="106">28</cx:pt>
          <cx:pt idx="107">28</cx:pt>
        </cx:lvl>
      </cx:strDim>
      <cx:numDim type="val">
        <cx:f>'Lab variation'!$K$2:$K$109</cx:f>
        <cx:lvl ptCount="108" formatCode="0">
          <cx:pt idx="0">64</cx:pt>
          <cx:pt idx="1">79</cx:pt>
          <cx:pt idx="2">84</cx:pt>
          <cx:pt idx="3">69</cx:pt>
          <cx:pt idx="4">91</cx:pt>
          <cx:pt idx="5">83</cx:pt>
          <cx:pt idx="6">78</cx:pt>
          <cx:pt idx="7">79</cx:pt>
          <cx:pt idx="8">63</cx:pt>
          <cx:pt idx="9">67</cx:pt>
          <cx:pt idx="10">65</cx:pt>
          <cx:pt idx="11">62</cx:pt>
          <cx:pt idx="12">73</cx:pt>
          <cx:pt idx="13">76</cx:pt>
          <cx:pt idx="14">79</cx:pt>
          <cx:pt idx="15">76</cx:pt>
          <cx:pt idx="16">66</cx:pt>
          <cx:pt idx="17">59</cx:pt>
          <cx:pt idx="18">63</cx:pt>
          <cx:pt idx="19">56</cx:pt>
          <cx:pt idx="20">83</cx:pt>
          <cx:pt idx="21">82</cx:pt>
          <cx:pt idx="22">75</cx:pt>
          <cx:pt idx="23">79</cx:pt>
          <cx:pt idx="24">92</cx:pt>
          <cx:pt idx="25">98</cx:pt>
          <cx:pt idx="26">94</cx:pt>
          <cx:pt idx="27">100</cx:pt>
          <cx:pt idx="28">87</cx:pt>
          <cx:pt idx="29">88.888888888888886</cx:pt>
          <cx:pt idx="30">75</cx:pt>
          <cx:pt idx="31">88</cx:pt>
          <cx:pt idx="32">69</cx:pt>
          <cx:pt idx="33">73</cx:pt>
          <cx:pt idx="34">77</cx:pt>
          <cx:pt idx="35">76</cx:pt>
          <cx:pt idx="36">82</cx:pt>
          <cx:pt idx="37">70</cx:pt>
          <cx:pt idx="38">71</cx:pt>
          <cx:pt idx="39">74</cx:pt>
          <cx:pt idx="40">74</cx:pt>
          <cx:pt idx="41">75</cx:pt>
          <cx:pt idx="42">80</cx:pt>
          <cx:pt idx="43">86</cx:pt>
          <cx:pt idx="44">74</cx:pt>
          <cx:pt idx="45">76</cx:pt>
          <cx:pt idx="46">68</cx:pt>
          <cx:pt idx="47">69</cx:pt>
          <cx:pt idx="48">66</cx:pt>
          <cx:pt idx="49">66</cx:pt>
          <cx:pt idx="50">65.656565656565661</cx:pt>
          <cx:pt idx="51">65.306122448979593</cx:pt>
          <cx:pt idx="52">82</cx:pt>
          <cx:pt idx="53">84</cx:pt>
          <cx:pt idx="54">74</cx:pt>
          <cx:pt idx="55">83</cx:pt>
          <cx:pt idx="56">76</cx:pt>
          <cx:pt idx="57">81</cx:pt>
          <cx:pt idx="58">75</cx:pt>
          <cx:pt idx="59">72</cx:pt>
          <cx:pt idx="60">60</cx:pt>
          <cx:pt idx="61">68</cx:pt>
          <cx:pt idx="62">66</cx:pt>
          <cx:pt idx="63">60</cx:pt>
          <cx:pt idx="64">67</cx:pt>
          <cx:pt idx="65">77</cx:pt>
          <cx:pt idx="66">75</cx:pt>
          <cx:pt idx="67">81</cx:pt>
          <cx:pt idx="68">95</cx:pt>
          <cx:pt idx="69">95</cx:pt>
          <cx:pt idx="70">91</cx:pt>
          <cx:pt idx="71">96</cx:pt>
          <cx:pt idx="72">82</cx:pt>
          <cx:pt idx="73">79</cx:pt>
          <cx:pt idx="74">83</cx:pt>
          <cx:pt idx="75">78</cx:pt>
          <cx:pt idx="76">78</cx:pt>
          <cx:pt idx="77">77</cx:pt>
          <cx:pt idx="78">76</cx:pt>
          <cx:pt idx="79">79</cx:pt>
          <cx:pt idx="80">82</cx:pt>
          <cx:pt idx="81">75</cx:pt>
          <cx:pt idx="82">70</cx:pt>
          <cx:pt idx="83">81</cx:pt>
          <cx:pt idx="84">64</cx:pt>
          <cx:pt idx="85">66</cx:pt>
          <cx:pt idx="86">64</cx:pt>
          <cx:pt idx="87">69</cx:pt>
          <cx:pt idx="88">81</cx:pt>
          <cx:pt idx="89">79</cx:pt>
          <cx:pt idx="90">80</cx:pt>
          <cx:pt idx="91">87</cx:pt>
          <cx:pt idx="92">83</cx:pt>
          <cx:pt idx="93">73</cx:pt>
          <cx:pt idx="94">78</cx:pt>
          <cx:pt idx="95">77</cx:pt>
          <cx:pt idx="96">80</cx:pt>
          <cx:pt idx="97">68</cx:pt>
          <cx:pt idx="98">77</cx:pt>
          <cx:pt idx="99">75</cx:pt>
          <cx:pt idx="100">72</cx:pt>
          <cx:pt idx="101">72</cx:pt>
          <cx:pt idx="102">77</cx:pt>
          <cx:pt idx="103">87</cx:pt>
          <cx:pt idx="104">73.529411764705884</cx:pt>
          <cx:pt idx="105">82.178217821782184</cx:pt>
          <cx:pt idx="106">81.372549019607845</cx:pt>
          <cx:pt idx="107">75.247524752475243</cx:pt>
        </cx:lvl>
      </cx:numDim>
    </cx:data>
  </cx:chartData>
  <cx:chart>
    <cx:title pos="t" align="ctr" overlay="0">
      <cx:tx>
        <cx:rich>
          <a:bodyPr rot="0" spcFirstLastPara="1" vertOverflow="ellipsis" vert="horz" wrap="square" lIns="0" tIns="0" rIns="0" bIns="0" anchor="ctr" anchorCtr="1"/>
          <a:lstStyle/>
          <a:p>
            <a:pPr>
              <a:defRPr sz="1400"/>
            </a:pPr>
            <a:r>
              <a:rPr lang="en-US" sz="1400" b="0" i="0" baseline="0" dirty="0">
                <a:effectLst/>
                <a:latin typeface="+mn-lt"/>
              </a:rPr>
              <a:t>15-25 </a:t>
            </a:r>
            <a:r>
              <a:rPr lang="en-US" sz="1400" b="0" i="0" baseline="30000" dirty="0" err="1">
                <a:effectLst/>
                <a:latin typeface="+mn-lt"/>
              </a:rPr>
              <a:t>o</a:t>
            </a:r>
            <a:r>
              <a:rPr lang="en-US" sz="1400" b="0" i="0" baseline="0" dirty="0" err="1">
                <a:effectLst/>
                <a:latin typeface="+mn-lt"/>
              </a:rPr>
              <a:t>C</a:t>
            </a:r>
            <a:r>
              <a:rPr lang="en-US" sz="1400" b="0" i="0" baseline="0" dirty="0">
                <a:effectLst/>
                <a:latin typeface="+mn-lt"/>
              </a:rPr>
              <a:t> - Lot 4</a:t>
            </a:r>
            <a:endParaRPr lang="en-US" sz="1200" dirty="0">
              <a:effectLst/>
              <a:latin typeface="+mn-lt"/>
            </a:endParaRPr>
          </a:p>
        </cx:rich>
      </cx:tx>
    </cx:title>
    <cx:plotArea>
      <cx:plotAreaRegion>
        <cx:series layoutId="boxWhisker" uniqueId="{185E4E1B-C2DA-474F-A9F0-4746D98B4AB7}"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 sz="1100"/>
                </a:pPr>
                <a:r>
                  <a:rPr lang="en-US" sz="1100"/>
                  <a:t>Lab Number</a:t>
                </a:r>
                <a:endParaRPr lang="en-US"/>
              </a:p>
            </cx:rich>
          </cx:tx>
        </cx:title>
        <cx:tickLabels/>
      </cx:axis>
      <cx:axis id="1">
        <cx:valScaling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 sz="1100"/>
                </a:pPr>
                <a:r>
                  <a:rPr lang="en-US" sz="1100"/>
                  <a:t>Germination %</a:t>
                </a:r>
                <a:endParaRPr lang="en-US"/>
              </a:p>
            </cx:rich>
          </cx:tx>
        </cx:title>
        <cx:tickLabels/>
      </cx:axis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'Lab variation'!$S$2:$S$109</cx:f>
        <cx:lvl ptCount="108">
          <cx:pt idx="0">1</cx:pt>
          <cx:pt idx="1">1</cx:pt>
          <cx:pt idx="2">1</cx:pt>
          <cx:pt idx="3">1</cx:pt>
          <cx:pt idx="4">2</cx:pt>
          <cx:pt idx="5">2</cx:pt>
          <cx:pt idx="6">2</cx:pt>
          <cx:pt idx="7">2</cx:pt>
          <cx:pt idx="8">3</cx:pt>
          <cx:pt idx="9">3</cx:pt>
          <cx:pt idx="10">3</cx:pt>
          <cx:pt idx="11">3</cx:pt>
          <cx:pt idx="12">4</cx:pt>
          <cx:pt idx="13">4</cx:pt>
          <cx:pt idx="14">4</cx:pt>
          <cx:pt idx="15">4</cx:pt>
          <cx:pt idx="16">5</cx:pt>
          <cx:pt idx="17">5</cx:pt>
          <cx:pt idx="18">5</cx:pt>
          <cx:pt idx="19">5</cx:pt>
          <cx:pt idx="20">6</cx:pt>
          <cx:pt idx="21">6</cx:pt>
          <cx:pt idx="22">6</cx:pt>
          <cx:pt idx="23">6</cx:pt>
          <cx:pt idx="24">7</cx:pt>
          <cx:pt idx="25">7</cx:pt>
          <cx:pt idx="26">7</cx:pt>
          <cx:pt idx="27">7</cx:pt>
          <cx:pt idx="28">8</cx:pt>
          <cx:pt idx="29">8</cx:pt>
          <cx:pt idx="30">8</cx:pt>
          <cx:pt idx="31">8</cx:pt>
          <cx:pt idx="32">9</cx:pt>
          <cx:pt idx="33">9</cx:pt>
          <cx:pt idx="34">9</cx:pt>
          <cx:pt idx="35">9</cx:pt>
          <cx:pt idx="36">10</cx:pt>
          <cx:pt idx="37">10</cx:pt>
          <cx:pt idx="38">10</cx:pt>
          <cx:pt idx="39">10</cx:pt>
          <cx:pt idx="40">11</cx:pt>
          <cx:pt idx="41">11</cx:pt>
          <cx:pt idx="42">11</cx:pt>
          <cx:pt idx="43">11</cx:pt>
          <cx:pt idx="44">12</cx:pt>
          <cx:pt idx="45">12</cx:pt>
          <cx:pt idx="46">12</cx:pt>
          <cx:pt idx="47">12</cx:pt>
          <cx:pt idx="48">13</cx:pt>
          <cx:pt idx="49">13</cx:pt>
          <cx:pt idx="50">13</cx:pt>
          <cx:pt idx="51">13</cx:pt>
          <cx:pt idx="52">15</cx:pt>
          <cx:pt idx="53">15</cx:pt>
          <cx:pt idx="54">15</cx:pt>
          <cx:pt idx="55">15</cx:pt>
          <cx:pt idx="56">16</cx:pt>
          <cx:pt idx="57">16</cx:pt>
          <cx:pt idx="58">16</cx:pt>
          <cx:pt idx="59">16</cx:pt>
          <cx:pt idx="60">17</cx:pt>
          <cx:pt idx="61">17</cx:pt>
          <cx:pt idx="62">17</cx:pt>
          <cx:pt idx="63">17</cx:pt>
          <cx:pt idx="64">18</cx:pt>
          <cx:pt idx="65">18</cx:pt>
          <cx:pt idx="66">18</cx:pt>
          <cx:pt idx="67">18</cx:pt>
          <cx:pt idx="68">19</cx:pt>
          <cx:pt idx="69">19</cx:pt>
          <cx:pt idx="70">19</cx:pt>
          <cx:pt idx="71">19</cx:pt>
          <cx:pt idx="72">20</cx:pt>
          <cx:pt idx="73">20</cx:pt>
          <cx:pt idx="74">20</cx:pt>
          <cx:pt idx="75">20</cx:pt>
          <cx:pt idx="76">21</cx:pt>
          <cx:pt idx="77">21</cx:pt>
          <cx:pt idx="78">21</cx:pt>
          <cx:pt idx="79">21</cx:pt>
          <cx:pt idx="80">22</cx:pt>
          <cx:pt idx="81">22</cx:pt>
          <cx:pt idx="82">22</cx:pt>
          <cx:pt idx="83">22</cx:pt>
          <cx:pt idx="84">23</cx:pt>
          <cx:pt idx="85">23</cx:pt>
          <cx:pt idx="86">23</cx:pt>
          <cx:pt idx="87">23</cx:pt>
          <cx:pt idx="88">24</cx:pt>
          <cx:pt idx="89">24</cx:pt>
          <cx:pt idx="90">24</cx:pt>
          <cx:pt idx="91">24</cx:pt>
          <cx:pt idx="92">25</cx:pt>
          <cx:pt idx="93">25</cx:pt>
          <cx:pt idx="94">25</cx:pt>
          <cx:pt idx="95">25</cx:pt>
          <cx:pt idx="96">26</cx:pt>
          <cx:pt idx="97">26</cx:pt>
          <cx:pt idx="98">26</cx:pt>
          <cx:pt idx="99">26</cx:pt>
          <cx:pt idx="100">27</cx:pt>
          <cx:pt idx="101">27</cx:pt>
          <cx:pt idx="102">27</cx:pt>
          <cx:pt idx="103">27</cx:pt>
          <cx:pt idx="104">28</cx:pt>
          <cx:pt idx="105">28</cx:pt>
          <cx:pt idx="106">28</cx:pt>
          <cx:pt idx="107">28</cx:pt>
        </cx:lvl>
      </cx:strDim>
      <cx:numDim type="val">
        <cx:f>'Lab variation'!$T$2:$T$109</cx:f>
        <cx:lvl ptCount="108" formatCode="0">
          <cx:pt idx="0">85</cx:pt>
          <cx:pt idx="1">87</cx:pt>
          <cx:pt idx="2">85</cx:pt>
          <cx:pt idx="3">86</cx:pt>
          <cx:pt idx="4">87</cx:pt>
          <cx:pt idx="5">92</cx:pt>
          <cx:pt idx="6">89</cx:pt>
          <cx:pt idx="7">93</cx:pt>
          <cx:pt idx="8">78</cx:pt>
          <cx:pt idx="9">80</cx:pt>
          <cx:pt idx="10">87</cx:pt>
          <cx:pt idx="11">80</cx:pt>
          <cx:pt idx="12">94</cx:pt>
          <cx:pt idx="13">85</cx:pt>
          <cx:pt idx="14">89</cx:pt>
          <cx:pt idx="15">87</cx:pt>
          <cx:pt idx="16">78</cx:pt>
          <cx:pt idx="17">69</cx:pt>
          <cx:pt idx="18">74</cx:pt>
          <cx:pt idx="19">64</cx:pt>
          <cx:pt idx="20">85</cx:pt>
          <cx:pt idx="21">87</cx:pt>
          <cx:pt idx="22">87</cx:pt>
          <cx:pt idx="23">86</cx:pt>
          <cx:pt idx="24">84</cx:pt>
          <cx:pt idx="25">87</cx:pt>
          <cx:pt idx="26">86</cx:pt>
          <cx:pt idx="27">92</cx:pt>
          <cx:pt idx="28">96</cx:pt>
          <cx:pt idx="29">96.15384615384616</cx:pt>
          <cx:pt idx="30">97</cx:pt>
          <cx:pt idx="31">97</cx:pt>
          <cx:pt idx="32">79</cx:pt>
          <cx:pt idx="33">78</cx:pt>
          <cx:pt idx="34">80</cx:pt>
          <cx:pt idx="35">84</cx:pt>
          <cx:pt idx="36">83</cx:pt>
          <cx:pt idx="37">81</cx:pt>
          <cx:pt idx="38">79</cx:pt>
          <cx:pt idx="39">82</cx:pt>
          <cx:pt idx="40">88</cx:pt>
          <cx:pt idx="41">86</cx:pt>
          <cx:pt idx="42">86</cx:pt>
          <cx:pt idx="43">89</cx:pt>
          <cx:pt idx="44">89</cx:pt>
          <cx:pt idx="45">94</cx:pt>
          <cx:pt idx="46">84</cx:pt>
          <cx:pt idx="47">95</cx:pt>
          <cx:pt idx="48">65</cx:pt>
          <cx:pt idx="49">66</cx:pt>
          <cx:pt idx="50">63</cx:pt>
          <cx:pt idx="51">67</cx:pt>
          <cx:pt idx="52">93</cx:pt>
          <cx:pt idx="53">91</cx:pt>
          <cx:pt idx="54">96</cx:pt>
          <cx:pt idx="55">96</cx:pt>
          <cx:pt idx="56">85</cx:pt>
          <cx:pt idx="57">83</cx:pt>
          <cx:pt idx="58">80</cx:pt>
          <cx:pt idx="59">80</cx:pt>
          <cx:pt idx="60">76</cx:pt>
          <cx:pt idx="61">81</cx:pt>
          <cx:pt idx="62">80</cx:pt>
          <cx:pt idx="63">81</cx:pt>
          <cx:pt idx="64">83</cx:pt>
          <cx:pt idx="65">87</cx:pt>
          <cx:pt idx="66">87</cx:pt>
          <cx:pt idx="67">93</cx:pt>
          <cx:pt idx="68">91</cx:pt>
          <cx:pt idx="69">88</cx:pt>
          <cx:pt idx="70">84</cx:pt>
          <cx:pt idx="71">87.254901960784309</cx:pt>
          <cx:pt idx="72">94</cx:pt>
          <cx:pt idx="73">87</cx:pt>
          <cx:pt idx="74">93</cx:pt>
          <cx:pt idx="75">87</cx:pt>
          <cx:pt idx="76">86</cx:pt>
          <cx:pt idx="77">87</cx:pt>
          <cx:pt idx="78">85</cx:pt>
          <cx:pt idx="79">83</cx:pt>
          <cx:pt idx="80">83</cx:pt>
          <cx:pt idx="81">82</cx:pt>
          <cx:pt idx="82">89</cx:pt>
          <cx:pt idx="83">90</cx:pt>
          <cx:pt idx="84">83</cx:pt>
          <cx:pt idx="85">89</cx:pt>
          <cx:pt idx="86">81</cx:pt>
          <cx:pt idx="87">79</cx:pt>
          <cx:pt idx="88">96</cx:pt>
          <cx:pt idx="89">84</cx:pt>
          <cx:pt idx="90">90</cx:pt>
          <cx:pt idx="91">89</cx:pt>
          <cx:pt idx="92">89</cx:pt>
          <cx:pt idx="93">91</cx:pt>
          <cx:pt idx="94">88</cx:pt>
          <cx:pt idx="95">84</cx:pt>
          <cx:pt idx="96">84</cx:pt>
          <cx:pt idx="97">81</cx:pt>
          <cx:pt idx="98">78</cx:pt>
          <cx:pt idx="99">82</cx:pt>
          <cx:pt idx="100">87</cx:pt>
          <cx:pt idx="101">89</cx:pt>
          <cx:pt idx="102">89</cx:pt>
          <cx:pt idx="103">88</cx:pt>
          <cx:pt idx="104">92.079207920792072</cx:pt>
          <cx:pt idx="105">91</cx:pt>
          <cx:pt idx="106">89</cx:pt>
          <cx:pt idx="107">87</cx:pt>
        </cx:lvl>
      </cx:numDim>
    </cx:data>
  </cx:chartData>
  <cx:chart>
    <cx:title pos="t" align="ctr" overlay="0">
      <cx:tx>
        <cx:rich>
          <a:bodyPr rot="0" spcFirstLastPara="1" vertOverflow="ellipsis" vert="horz" wrap="square" lIns="0" tIns="0" rIns="0" bIns="0" anchor="ctr" anchorCtr="1"/>
          <a:lstStyle/>
          <a:p>
            <a:pPr>
              <a:defRPr sz="1400"/>
            </a:pPr>
            <a:r>
              <a:rPr lang="en-US" sz="1400" b="0" i="0" baseline="0" dirty="0">
                <a:effectLst/>
                <a:latin typeface="+mn-lt"/>
              </a:rPr>
              <a:t>15-25 </a:t>
            </a:r>
            <a:r>
              <a:rPr lang="en-US" sz="1400" b="0" i="0" baseline="30000" dirty="0" err="1">
                <a:effectLst/>
                <a:latin typeface="+mn-lt"/>
              </a:rPr>
              <a:t>o</a:t>
            </a:r>
            <a:r>
              <a:rPr lang="en-US" sz="1400" b="0" i="0" baseline="0" dirty="0" err="1">
                <a:effectLst/>
                <a:latin typeface="+mn-lt"/>
              </a:rPr>
              <a:t>C</a:t>
            </a:r>
            <a:r>
              <a:rPr lang="en-US" sz="1400" b="0" i="0" baseline="0" dirty="0">
                <a:effectLst/>
                <a:latin typeface="+mn-lt"/>
              </a:rPr>
              <a:t> - Lot 8</a:t>
            </a:r>
            <a:endParaRPr lang="en-US" sz="1200" dirty="0">
              <a:effectLst/>
              <a:latin typeface="+mn-lt"/>
            </a:endParaRPr>
          </a:p>
        </cx:rich>
      </cx:tx>
    </cx:title>
    <cx:plotArea>
      <cx:plotAreaRegion>
        <cx:series layoutId="boxWhisker" uniqueId="{96992223-7BE8-4F6D-A984-D820C4430838}"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 sz="1100"/>
                </a:pPr>
                <a:r>
                  <a:rPr lang="en-US" sz="1100"/>
                  <a:t>Lab Number</a:t>
                </a:r>
                <a:endParaRPr lang="en-US"/>
              </a:p>
            </cx:rich>
          </cx:tx>
        </cx:title>
        <cx:tickLabels/>
      </cx:axis>
      <cx:axis id="1">
        <cx:valScaling max="120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 sz="1100"/>
                </a:pPr>
                <a:r>
                  <a:rPr lang="en-US" sz="1100"/>
                  <a:t>Germination %</a:t>
                </a:r>
                <a:endParaRPr lang="en-US"/>
              </a:p>
            </cx:rich>
          </cx:tx>
        </cx:title>
        <cx:tickLabels/>
      </cx:axis>
    </cx:plotArea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'Lab variation'!$AB$2:$AB$97</cx:f>
        <cx:lvl ptCount="96">
          <cx:pt idx="0">1</cx:pt>
          <cx:pt idx="1">1</cx:pt>
          <cx:pt idx="2">1</cx:pt>
          <cx:pt idx="3">1</cx:pt>
          <cx:pt idx="4">3</cx:pt>
          <cx:pt idx="5">3</cx:pt>
          <cx:pt idx="6">3</cx:pt>
          <cx:pt idx="7">3</cx:pt>
          <cx:pt idx="8">4</cx:pt>
          <cx:pt idx="9">4</cx:pt>
          <cx:pt idx="10">4</cx:pt>
          <cx:pt idx="11">4</cx:pt>
          <cx:pt idx="12">5</cx:pt>
          <cx:pt idx="13">5</cx:pt>
          <cx:pt idx="14">5</cx:pt>
          <cx:pt idx="15">5</cx:pt>
          <cx:pt idx="16">6</cx:pt>
          <cx:pt idx="17">6</cx:pt>
          <cx:pt idx="18">6</cx:pt>
          <cx:pt idx="19">6</cx:pt>
          <cx:pt idx="20">7</cx:pt>
          <cx:pt idx="21">7</cx:pt>
          <cx:pt idx="22">7</cx:pt>
          <cx:pt idx="23">7</cx:pt>
          <cx:pt idx="24">8</cx:pt>
          <cx:pt idx="25">8</cx:pt>
          <cx:pt idx="26">8</cx:pt>
          <cx:pt idx="27">8</cx:pt>
          <cx:pt idx="28">9</cx:pt>
          <cx:pt idx="29">9</cx:pt>
          <cx:pt idx="30">9</cx:pt>
          <cx:pt idx="31">9</cx:pt>
          <cx:pt idx="32">10</cx:pt>
          <cx:pt idx="33">10</cx:pt>
          <cx:pt idx="34">10</cx:pt>
          <cx:pt idx="35">10</cx:pt>
          <cx:pt idx="36">12</cx:pt>
          <cx:pt idx="37">12</cx:pt>
          <cx:pt idx="38">12</cx:pt>
          <cx:pt idx="39">12</cx:pt>
          <cx:pt idx="40">15</cx:pt>
          <cx:pt idx="41">15</cx:pt>
          <cx:pt idx="42">15</cx:pt>
          <cx:pt idx="43">15</cx:pt>
          <cx:pt idx="44">16</cx:pt>
          <cx:pt idx="45">16</cx:pt>
          <cx:pt idx="46">16</cx:pt>
          <cx:pt idx="47">16</cx:pt>
          <cx:pt idx="48">17</cx:pt>
          <cx:pt idx="49">17</cx:pt>
          <cx:pt idx="50">17</cx:pt>
          <cx:pt idx="51">17</cx:pt>
          <cx:pt idx="52">18</cx:pt>
          <cx:pt idx="53">18</cx:pt>
          <cx:pt idx="54">18</cx:pt>
          <cx:pt idx="55">18</cx:pt>
          <cx:pt idx="56">19</cx:pt>
          <cx:pt idx="57">19</cx:pt>
          <cx:pt idx="58">19</cx:pt>
          <cx:pt idx="59">19</cx:pt>
          <cx:pt idx="60">20</cx:pt>
          <cx:pt idx="61">20</cx:pt>
          <cx:pt idx="62">20</cx:pt>
          <cx:pt idx="63">20</cx:pt>
          <cx:pt idx="64">21</cx:pt>
          <cx:pt idx="65">21</cx:pt>
          <cx:pt idx="66">21</cx:pt>
          <cx:pt idx="67">21</cx:pt>
          <cx:pt idx="68">22</cx:pt>
          <cx:pt idx="69">22</cx:pt>
          <cx:pt idx="70">22</cx:pt>
          <cx:pt idx="71">22</cx:pt>
          <cx:pt idx="72">23</cx:pt>
          <cx:pt idx="73">23</cx:pt>
          <cx:pt idx="74">23</cx:pt>
          <cx:pt idx="75">23</cx:pt>
          <cx:pt idx="76">24</cx:pt>
          <cx:pt idx="77">24</cx:pt>
          <cx:pt idx="78">24</cx:pt>
          <cx:pt idx="79">24</cx:pt>
          <cx:pt idx="80">25</cx:pt>
          <cx:pt idx="81">25</cx:pt>
          <cx:pt idx="82">25</cx:pt>
          <cx:pt idx="83">25</cx:pt>
          <cx:pt idx="84">26</cx:pt>
          <cx:pt idx="85">26</cx:pt>
          <cx:pt idx="86">26</cx:pt>
          <cx:pt idx="87">26</cx:pt>
          <cx:pt idx="88">27</cx:pt>
          <cx:pt idx="89">27</cx:pt>
          <cx:pt idx="90">27</cx:pt>
          <cx:pt idx="91">27</cx:pt>
          <cx:pt idx="92">28</cx:pt>
          <cx:pt idx="93">28</cx:pt>
          <cx:pt idx="94">28</cx:pt>
          <cx:pt idx="95">28</cx:pt>
        </cx:lvl>
      </cx:strDim>
      <cx:numDim type="val">
        <cx:f>'Lab variation'!$AC$2:$AC$97</cx:f>
        <cx:lvl ptCount="96" formatCode="0">
          <cx:pt idx="0">87.378640776699029</cx:pt>
          <cx:pt idx="1">92</cx:pt>
          <cx:pt idx="2">82</cx:pt>
          <cx:pt idx="3">89</cx:pt>
          <cx:pt idx="4">88</cx:pt>
          <cx:pt idx="5">90</cx:pt>
          <cx:pt idx="6">86</cx:pt>
          <cx:pt idx="7">95</cx:pt>
          <cx:pt idx="8">88</cx:pt>
          <cx:pt idx="9">90</cx:pt>
          <cx:pt idx="10">91</cx:pt>
          <cx:pt idx="11">88</cx:pt>
          <cx:pt idx="12">86</cx:pt>
          <cx:pt idx="13">87</cx:pt>
          <cx:pt idx="14">92</cx:pt>
          <cx:pt idx="15">94</cx:pt>
          <cx:pt idx="16">90</cx:pt>
          <cx:pt idx="17">93</cx:pt>
          <cx:pt idx="18">85</cx:pt>
          <cx:pt idx="19">88</cx:pt>
          <cx:pt idx="20">82</cx:pt>
          <cx:pt idx="21">74</cx:pt>
          <cx:pt idx="22">82</cx:pt>
          <cx:pt idx="23">78.777777777777771</cx:pt>
          <cx:pt idx="24">93</cx:pt>
          <cx:pt idx="25">89.10891089108911</cx:pt>
          <cx:pt idx="26">93</cx:pt>
          <cx:pt idx="27">91</cx:pt>
          <cx:pt idx="28">86</cx:pt>
          <cx:pt idx="29">88</cx:pt>
          <cx:pt idx="30">89</cx:pt>
          <cx:pt idx="31">95</cx:pt>
          <cx:pt idx="32">98</cx:pt>
          <cx:pt idx="33">97</cx:pt>
          <cx:pt idx="34">95</cx:pt>
          <cx:pt idx="35">96</cx:pt>
          <cx:pt idx="36">95</cx:pt>
          <cx:pt idx="37">89</cx:pt>
          <cx:pt idx="38">89</cx:pt>
          <cx:pt idx="39">88</cx:pt>
          <cx:pt idx="40">96</cx:pt>
          <cx:pt idx="41">94</cx:pt>
          <cx:pt idx="42">91</cx:pt>
          <cx:pt idx="43">90</cx:pt>
          <cx:pt idx="44">92</cx:pt>
          <cx:pt idx="45">94</cx:pt>
          <cx:pt idx="46">87</cx:pt>
          <cx:pt idx="47">88</cx:pt>
          <cx:pt idx="48">91</cx:pt>
          <cx:pt idx="49">88</cx:pt>
          <cx:pt idx="50">90</cx:pt>
          <cx:pt idx="51">90</cx:pt>
          <cx:pt idx="52">89</cx:pt>
          <cx:pt idx="53">91</cx:pt>
          <cx:pt idx="54">94</cx:pt>
          <cx:pt idx="55">93</cx:pt>
          <cx:pt idx="56">76</cx:pt>
          <cx:pt idx="57">72</cx:pt>
          <cx:pt idx="58">83.838383838383834</cx:pt>
          <cx:pt idx="59">89</cx:pt>
          <cx:pt idx="60">96</cx:pt>
          <cx:pt idx="61">92</cx:pt>
          <cx:pt idx="62">95</cx:pt>
          <cx:pt idx="63">94</cx:pt>
          <cx:pt idx="64">91</cx:pt>
          <cx:pt idx="65">94</cx:pt>
          <cx:pt idx="66">91</cx:pt>
          <cx:pt idx="67">88</cx:pt>
          <cx:pt idx="68">93</cx:pt>
          <cx:pt idx="69">94</cx:pt>
          <cx:pt idx="70">88</cx:pt>
          <cx:pt idx="71">89</cx:pt>
          <cx:pt idx="72">93</cx:pt>
          <cx:pt idx="73">90</cx:pt>
          <cx:pt idx="74">96</cx:pt>
          <cx:pt idx="75">93</cx:pt>
          <cx:pt idx="76">90</cx:pt>
          <cx:pt idx="77">94</cx:pt>
          <cx:pt idx="78">86</cx:pt>
          <cx:pt idx="79">92</cx:pt>
          <cx:pt idx="80">93</cx:pt>
          <cx:pt idx="81">95</cx:pt>
          <cx:pt idx="82">95</cx:pt>
          <cx:pt idx="83">95</cx:pt>
          <cx:pt idx="84">89</cx:pt>
          <cx:pt idx="85">88</cx:pt>
          <cx:pt idx="86">87</cx:pt>
          <cx:pt idx="87">88</cx:pt>
          <cx:pt idx="88">95</cx:pt>
          <cx:pt idx="89">88</cx:pt>
          <cx:pt idx="90">89</cx:pt>
          <cx:pt idx="91">91</cx:pt>
          <cx:pt idx="92">92</cx:pt>
          <cx:pt idx="93">94.117647058823536</cx:pt>
          <cx:pt idx="94">95</cx:pt>
          <cx:pt idx="95">93</cx:pt>
        </cx:lvl>
      </cx:numDim>
    </cx:data>
  </cx:chartData>
  <cx:chart>
    <cx:title pos="t" align="ctr" overlay="0">
      <cx:tx>
        <cx:rich>
          <a:bodyPr rot="0" spcFirstLastPara="1" vertOverflow="ellipsis" vert="horz" wrap="square" lIns="0" tIns="0" rIns="0" bIns="0" anchor="ctr" anchorCtr="1"/>
          <a:lstStyle/>
          <a:p>
            <a:pPr>
              <a:defRPr sz="1400"/>
            </a:pPr>
            <a:r>
              <a:rPr lang="en-US" sz="1400" b="0" i="0" baseline="0">
                <a:effectLst/>
                <a:latin typeface="+mn-lt"/>
              </a:rPr>
              <a:t>20-30 </a:t>
            </a:r>
            <a:r>
              <a:rPr lang="en-US" sz="1400" b="0" i="0" baseline="30000">
                <a:effectLst/>
                <a:latin typeface="+mn-lt"/>
              </a:rPr>
              <a:t>o</a:t>
            </a:r>
            <a:r>
              <a:rPr lang="en-US" sz="1400" b="0" i="0" baseline="0">
                <a:effectLst/>
                <a:latin typeface="+mn-lt"/>
              </a:rPr>
              <a:t>C - Lot 2</a:t>
            </a:r>
            <a:endParaRPr lang="en-US" sz="1200">
              <a:effectLst/>
              <a:latin typeface="+mn-lt"/>
            </a:endParaRPr>
          </a:p>
        </cx:rich>
      </cx:tx>
    </cx:title>
    <cx:plotArea>
      <cx:plotAreaRegion>
        <cx:series layoutId="boxWhisker" uniqueId="{EFA17493-0389-49DE-B99E-05A32B237A05}"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 sz="1100"/>
                </a:pPr>
                <a:r>
                  <a:rPr lang="en-US" sz="1100"/>
                  <a:t>Lab Number</a:t>
                </a:r>
                <a:endParaRPr lang="en-US"/>
              </a:p>
            </cx:rich>
          </cx:tx>
        </cx:title>
        <cx:tickLabels/>
      </cx:axis>
      <cx:axis id="1">
        <cx:valScaling max="120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 sz="1100"/>
                </a:pPr>
                <a:r>
                  <a:rPr lang="en-US" sz="1100"/>
                  <a:t>Germination %</a:t>
                </a:r>
                <a:endParaRPr lang="en-US"/>
              </a:p>
            </cx:rich>
          </cx:tx>
        </cx:title>
        <cx:tickLabels/>
      </cx:axis>
    </cx:plotArea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'Lab variation'!$AK$2:$AK$97</cx:f>
        <cx:lvl ptCount="96">
          <cx:pt idx="0">1</cx:pt>
          <cx:pt idx="1">1</cx:pt>
          <cx:pt idx="2">1</cx:pt>
          <cx:pt idx="3">1</cx:pt>
          <cx:pt idx="4">3</cx:pt>
          <cx:pt idx="5">3</cx:pt>
          <cx:pt idx="6">3</cx:pt>
          <cx:pt idx="7">3</cx:pt>
          <cx:pt idx="8">4</cx:pt>
          <cx:pt idx="9">4</cx:pt>
          <cx:pt idx="10">4</cx:pt>
          <cx:pt idx="11">4</cx:pt>
          <cx:pt idx="12">5</cx:pt>
          <cx:pt idx="13">5</cx:pt>
          <cx:pt idx="14">5</cx:pt>
          <cx:pt idx="15">5</cx:pt>
          <cx:pt idx="16">6</cx:pt>
          <cx:pt idx="17">6</cx:pt>
          <cx:pt idx="18">6</cx:pt>
          <cx:pt idx="19">6</cx:pt>
          <cx:pt idx="20">7</cx:pt>
          <cx:pt idx="21">7</cx:pt>
          <cx:pt idx="22">7</cx:pt>
          <cx:pt idx="23">7</cx:pt>
          <cx:pt idx="24">8</cx:pt>
          <cx:pt idx="25">8</cx:pt>
          <cx:pt idx="26">8</cx:pt>
          <cx:pt idx="27">8</cx:pt>
          <cx:pt idx="28">9</cx:pt>
          <cx:pt idx="29">9</cx:pt>
          <cx:pt idx="30">9</cx:pt>
          <cx:pt idx="31">9</cx:pt>
          <cx:pt idx="32">10</cx:pt>
          <cx:pt idx="33">10</cx:pt>
          <cx:pt idx="34">10</cx:pt>
          <cx:pt idx="35">10</cx:pt>
          <cx:pt idx="36">12</cx:pt>
          <cx:pt idx="37">12</cx:pt>
          <cx:pt idx="38">12</cx:pt>
          <cx:pt idx="39">12</cx:pt>
          <cx:pt idx="40">15</cx:pt>
          <cx:pt idx="41">15</cx:pt>
          <cx:pt idx="42">15</cx:pt>
          <cx:pt idx="43">15</cx:pt>
          <cx:pt idx="44">16</cx:pt>
          <cx:pt idx="45">16</cx:pt>
          <cx:pt idx="46">16</cx:pt>
          <cx:pt idx="47">16</cx:pt>
          <cx:pt idx="48">17</cx:pt>
          <cx:pt idx="49">17</cx:pt>
          <cx:pt idx="50">17</cx:pt>
          <cx:pt idx="51">17</cx:pt>
          <cx:pt idx="52">18</cx:pt>
          <cx:pt idx="53">18</cx:pt>
          <cx:pt idx="54">18</cx:pt>
          <cx:pt idx="55">18</cx:pt>
          <cx:pt idx="56">19</cx:pt>
          <cx:pt idx="57">19</cx:pt>
          <cx:pt idx="58">19</cx:pt>
          <cx:pt idx="59">19</cx:pt>
          <cx:pt idx="60">20</cx:pt>
          <cx:pt idx="61">20</cx:pt>
          <cx:pt idx="62">20</cx:pt>
          <cx:pt idx="63">20</cx:pt>
          <cx:pt idx="64">21</cx:pt>
          <cx:pt idx="65">21</cx:pt>
          <cx:pt idx="66">21</cx:pt>
          <cx:pt idx="67">21</cx:pt>
          <cx:pt idx="68">22</cx:pt>
          <cx:pt idx="69">22</cx:pt>
          <cx:pt idx="70">22</cx:pt>
          <cx:pt idx="71">22</cx:pt>
          <cx:pt idx="72">23</cx:pt>
          <cx:pt idx="73">23</cx:pt>
          <cx:pt idx="74">23</cx:pt>
          <cx:pt idx="75">23</cx:pt>
          <cx:pt idx="76">24</cx:pt>
          <cx:pt idx="77">24</cx:pt>
          <cx:pt idx="78">24</cx:pt>
          <cx:pt idx="79">24</cx:pt>
          <cx:pt idx="80">25</cx:pt>
          <cx:pt idx="81">25</cx:pt>
          <cx:pt idx="82">25</cx:pt>
          <cx:pt idx="83">25</cx:pt>
          <cx:pt idx="84">26</cx:pt>
          <cx:pt idx="85">26</cx:pt>
          <cx:pt idx="86">26</cx:pt>
          <cx:pt idx="87">26</cx:pt>
          <cx:pt idx="88">27</cx:pt>
          <cx:pt idx="89">27</cx:pt>
          <cx:pt idx="90">27</cx:pt>
          <cx:pt idx="91">27</cx:pt>
          <cx:pt idx="92">28</cx:pt>
          <cx:pt idx="93">28</cx:pt>
          <cx:pt idx="94">28</cx:pt>
          <cx:pt idx="95">28</cx:pt>
        </cx:lvl>
      </cx:strDim>
      <cx:numDim type="val">
        <cx:f>'Lab variation'!$AL$2:$AL$97</cx:f>
        <cx:lvl ptCount="96" formatCode="0">
          <cx:pt idx="0">75</cx:pt>
          <cx:pt idx="1">81</cx:pt>
          <cx:pt idx="2">77</cx:pt>
          <cx:pt idx="3">81</cx:pt>
          <cx:pt idx="4">68</cx:pt>
          <cx:pt idx="5">68</cx:pt>
          <cx:pt idx="6">69</cx:pt>
          <cx:pt idx="7">76</cx:pt>
          <cx:pt idx="8">75</cx:pt>
          <cx:pt idx="9">69</cx:pt>
          <cx:pt idx="10">69.387755102040813</cx:pt>
          <cx:pt idx="11">74.509803921568633</cx:pt>
          <cx:pt idx="12">56</cx:pt>
          <cx:pt idx="13">62</cx:pt>
          <cx:pt idx="14">61</cx:pt>
          <cx:pt idx="15">56</cx:pt>
          <cx:pt idx="16">83</cx:pt>
          <cx:pt idx="17">81</cx:pt>
          <cx:pt idx="18">86</cx:pt>
          <cx:pt idx="19">80</cx:pt>
          <cx:pt idx="20">95</cx:pt>
          <cx:pt idx="21">93</cx:pt>
          <cx:pt idx="22">94</cx:pt>
          <cx:pt idx="23">94</cx:pt>
          <cx:pt idx="24">88</cx:pt>
          <cx:pt idx="25">95</cx:pt>
          <cx:pt idx="26">93</cx:pt>
          <cx:pt idx="27">91.836734693877546</cx:pt>
          <cx:pt idx="28">77</cx:pt>
          <cx:pt idx="29">76</cx:pt>
          <cx:pt idx="30">75</cx:pt>
          <cx:pt idx="31">64</cx:pt>
          <cx:pt idx="32">75</cx:pt>
          <cx:pt idx="33">80</cx:pt>
          <cx:pt idx="34">78</cx:pt>
          <cx:pt idx="35">79</cx:pt>
          <cx:pt idx="36">77</cx:pt>
          <cx:pt idx="37">72</cx:pt>
          <cx:pt idx="38">76</cx:pt>
          <cx:pt idx="39">76</cx:pt>
          <cx:pt idx="40">84</cx:pt>
          <cx:pt idx="41">77</cx:pt>
          <cx:pt idx="42">85</cx:pt>
          <cx:pt idx="43">80</cx:pt>
          <cx:pt idx="44">83</cx:pt>
          <cx:pt idx="45">68</cx:pt>
          <cx:pt idx="46">76</cx:pt>
          <cx:pt idx="47">66</cx:pt>
          <cx:pt idx="48">67</cx:pt>
          <cx:pt idx="49">67</cx:pt>
          <cx:pt idx="50">67</cx:pt>
          <cx:pt idx="51">62</cx:pt>
          <cx:pt idx="52">76</cx:pt>
          <cx:pt idx="53">69</cx:pt>
          <cx:pt idx="54">65</cx:pt>
          <cx:pt idx="55">70</cx:pt>
          <cx:pt idx="56">89</cx:pt>
          <cx:pt idx="57">95</cx:pt>
          <cx:pt idx="58">91</cx:pt>
          <cx:pt idx="59">94</cx:pt>
          <cx:pt idx="60">77</cx:pt>
          <cx:pt idx="61">86</cx:pt>
          <cx:pt idx="62">77</cx:pt>
          <cx:pt idx="63">81</cx:pt>
          <cx:pt idx="64">70</cx:pt>
          <cx:pt idx="65">77</cx:pt>
          <cx:pt idx="66">73</cx:pt>
          <cx:pt idx="67">85</cx:pt>
          <cx:pt idx="68">76</cx:pt>
          <cx:pt idx="69">79</cx:pt>
          <cx:pt idx="70">63</cx:pt>
          <cx:pt idx="71">72</cx:pt>
          <cx:pt idx="72">71</cx:pt>
          <cx:pt idx="73">75</cx:pt>
          <cx:pt idx="74">75</cx:pt>
          <cx:pt idx="75">63</cx:pt>
          <cx:pt idx="76">77</cx:pt>
          <cx:pt idx="77">77</cx:pt>
          <cx:pt idx="78">79</cx:pt>
          <cx:pt idx="79">81</cx:pt>
          <cx:pt idx="80">72</cx:pt>
          <cx:pt idx="81">69</cx:pt>
          <cx:pt idx="82">75</cx:pt>
          <cx:pt idx="83">78</cx:pt>
          <cx:pt idx="84">76</cx:pt>
          <cx:pt idx="85">81</cx:pt>
          <cx:pt idx="86">80</cx:pt>
          <cx:pt idx="87">84</cx:pt>
          <cx:pt idx="88">74</cx:pt>
          <cx:pt idx="89">72</cx:pt>
          <cx:pt idx="90">79</cx:pt>
          <cx:pt idx="91">77</cx:pt>
          <cx:pt idx="92">77</cx:pt>
          <cx:pt idx="93">89</cx:pt>
          <cx:pt idx="94">74</cx:pt>
          <cx:pt idx="95">80</cx:pt>
        </cx:lvl>
      </cx:numDim>
    </cx:data>
  </cx:chartData>
  <cx:chart>
    <cx:title pos="t" align="ctr" overlay="0">
      <cx:tx>
        <cx:rich>
          <a:bodyPr rot="0" spcFirstLastPara="1" vertOverflow="ellipsis" vert="horz" wrap="square" lIns="0" tIns="0" rIns="0" bIns="0" anchor="ctr" anchorCtr="1"/>
          <a:lstStyle/>
          <a:p>
            <a:pPr>
              <a:defRPr sz="1400"/>
            </a:pPr>
            <a:r>
              <a:rPr lang="en-US" sz="1400" b="0" i="0" baseline="0">
                <a:effectLst/>
                <a:latin typeface="+mn-lt"/>
              </a:rPr>
              <a:t>20-30 </a:t>
            </a:r>
            <a:r>
              <a:rPr lang="en-US" sz="1400" b="0" i="0" baseline="30000">
                <a:effectLst/>
                <a:latin typeface="+mn-lt"/>
              </a:rPr>
              <a:t>o</a:t>
            </a:r>
            <a:r>
              <a:rPr lang="en-US" sz="1400" b="0" i="0" baseline="0">
                <a:effectLst/>
                <a:latin typeface="+mn-lt"/>
              </a:rPr>
              <a:t>C - Lot 4</a:t>
            </a:r>
            <a:endParaRPr lang="en-US" sz="1200">
              <a:effectLst/>
              <a:latin typeface="+mn-lt"/>
            </a:endParaRPr>
          </a:p>
        </cx:rich>
      </cx:tx>
    </cx:title>
    <cx:plotArea>
      <cx:plotAreaRegion>
        <cx:series layoutId="boxWhisker" uniqueId="{57249FB7-8BB5-4C3D-B8EA-F7E4AFAEE727}"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 sz="1100"/>
                </a:pPr>
                <a:r>
                  <a:rPr lang="en-US" sz="1100"/>
                  <a:t>Lab Number</a:t>
                </a:r>
                <a:endParaRPr lang="en-US"/>
              </a:p>
            </cx:rich>
          </cx:tx>
        </cx:title>
        <cx:tickLabels/>
      </cx:axis>
      <cx:axis id="1">
        <cx:valScaling max="120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 sz="1100"/>
                </a:pPr>
                <a:r>
                  <a:rPr lang="en-US" sz="1100"/>
                  <a:t>Germination %</a:t>
                </a:r>
                <a:endParaRPr lang="en-US"/>
              </a:p>
            </cx:rich>
          </cx:tx>
        </cx:title>
        <cx:tickLabels/>
      </cx:axis>
    </cx:plotArea>
  </cx:chart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'Lab variation'!$AT$2:$AT$97</cx:f>
        <cx:lvl ptCount="96">
          <cx:pt idx="0">1</cx:pt>
          <cx:pt idx="1">1</cx:pt>
          <cx:pt idx="2">1</cx:pt>
          <cx:pt idx="3">1</cx:pt>
          <cx:pt idx="4">3</cx:pt>
          <cx:pt idx="5">3</cx:pt>
          <cx:pt idx="6">3</cx:pt>
          <cx:pt idx="7">3</cx:pt>
          <cx:pt idx="8">4</cx:pt>
          <cx:pt idx="9">4</cx:pt>
          <cx:pt idx="10">4</cx:pt>
          <cx:pt idx="11">4</cx:pt>
          <cx:pt idx="12">5</cx:pt>
          <cx:pt idx="13">5</cx:pt>
          <cx:pt idx="14">5</cx:pt>
          <cx:pt idx="15">5</cx:pt>
          <cx:pt idx="16">6</cx:pt>
          <cx:pt idx="17">6</cx:pt>
          <cx:pt idx="18">6</cx:pt>
          <cx:pt idx="19">6</cx:pt>
          <cx:pt idx="20">7</cx:pt>
          <cx:pt idx="21">7</cx:pt>
          <cx:pt idx="22">7</cx:pt>
          <cx:pt idx="23">7</cx:pt>
          <cx:pt idx="24">8</cx:pt>
          <cx:pt idx="25">8</cx:pt>
          <cx:pt idx="26">8</cx:pt>
          <cx:pt idx="27">8</cx:pt>
          <cx:pt idx="28">9</cx:pt>
          <cx:pt idx="29">9</cx:pt>
          <cx:pt idx="30">9</cx:pt>
          <cx:pt idx="31">9</cx:pt>
          <cx:pt idx="32">10</cx:pt>
          <cx:pt idx="33">10</cx:pt>
          <cx:pt idx="34">10</cx:pt>
          <cx:pt idx="35">10</cx:pt>
          <cx:pt idx="36">12</cx:pt>
          <cx:pt idx="37">12</cx:pt>
          <cx:pt idx="38">12</cx:pt>
          <cx:pt idx="39">12</cx:pt>
          <cx:pt idx="40">15</cx:pt>
          <cx:pt idx="41">15</cx:pt>
          <cx:pt idx="42">15</cx:pt>
          <cx:pt idx="43">15</cx:pt>
          <cx:pt idx="44">16</cx:pt>
          <cx:pt idx="45">16</cx:pt>
          <cx:pt idx="46">16</cx:pt>
          <cx:pt idx="47">16</cx:pt>
          <cx:pt idx="48">17</cx:pt>
          <cx:pt idx="49">17</cx:pt>
          <cx:pt idx="50">17</cx:pt>
          <cx:pt idx="51">17</cx:pt>
          <cx:pt idx="52">18</cx:pt>
          <cx:pt idx="53">18</cx:pt>
          <cx:pt idx="54">18</cx:pt>
          <cx:pt idx="55">18</cx:pt>
          <cx:pt idx="56">19</cx:pt>
          <cx:pt idx="57">19</cx:pt>
          <cx:pt idx="58">19</cx:pt>
          <cx:pt idx="59">19</cx:pt>
          <cx:pt idx="60">20</cx:pt>
          <cx:pt idx="61">20</cx:pt>
          <cx:pt idx="62">20</cx:pt>
          <cx:pt idx="63">20</cx:pt>
          <cx:pt idx="64">21</cx:pt>
          <cx:pt idx="65">21</cx:pt>
          <cx:pt idx="66">21</cx:pt>
          <cx:pt idx="67">21</cx:pt>
          <cx:pt idx="68">22</cx:pt>
          <cx:pt idx="69">22</cx:pt>
          <cx:pt idx="70">22</cx:pt>
          <cx:pt idx="71">22</cx:pt>
          <cx:pt idx="72">23</cx:pt>
          <cx:pt idx="73">23</cx:pt>
          <cx:pt idx="74">23</cx:pt>
          <cx:pt idx="75">23</cx:pt>
          <cx:pt idx="76">24</cx:pt>
          <cx:pt idx="77">24</cx:pt>
          <cx:pt idx="78">24</cx:pt>
          <cx:pt idx="79">24</cx:pt>
          <cx:pt idx="80">25</cx:pt>
          <cx:pt idx="81">25</cx:pt>
          <cx:pt idx="82">25</cx:pt>
          <cx:pt idx="83">25</cx:pt>
          <cx:pt idx="84">26</cx:pt>
          <cx:pt idx="85">26</cx:pt>
          <cx:pt idx="86">26</cx:pt>
          <cx:pt idx="87">26</cx:pt>
          <cx:pt idx="88">27</cx:pt>
          <cx:pt idx="89">27</cx:pt>
          <cx:pt idx="90">27</cx:pt>
          <cx:pt idx="91">27</cx:pt>
          <cx:pt idx="92">28</cx:pt>
          <cx:pt idx="93">28</cx:pt>
          <cx:pt idx="94">28</cx:pt>
          <cx:pt idx="95">28</cx:pt>
        </cx:lvl>
      </cx:strDim>
      <cx:numDim type="val">
        <cx:f>'Lab variation'!$AU$2:$AU$97</cx:f>
        <cx:lvl ptCount="96" formatCode="0">
          <cx:pt idx="0">88</cx:pt>
          <cx:pt idx="1">84</cx:pt>
          <cx:pt idx="2">80</cx:pt>
          <cx:pt idx="3">82</cx:pt>
          <cx:pt idx="4">82</cx:pt>
          <cx:pt idx="5">75</cx:pt>
          <cx:pt idx="6">81</cx:pt>
          <cx:pt idx="7">80</cx:pt>
          <cx:pt idx="8">93</cx:pt>
          <cx:pt idx="9">83</cx:pt>
          <cx:pt idx="10">84</cx:pt>
          <cx:pt idx="11">87</cx:pt>
          <cx:pt idx="12">78</cx:pt>
          <cx:pt idx="13">87</cx:pt>
          <cx:pt idx="14">75</cx:pt>
          <cx:pt idx="15">76</cx:pt>
          <cx:pt idx="16">85</cx:pt>
          <cx:pt idx="17">91</cx:pt>
          <cx:pt idx="18">82</cx:pt>
          <cx:pt idx="19">87</cx:pt>
          <cx:pt idx="20">90</cx:pt>
          <cx:pt idx="21">89</cx:pt>
          <cx:pt idx="22">88</cx:pt>
          <cx:pt idx="23">85</cx:pt>
          <cx:pt idx="24">87</cx:pt>
          <cx:pt idx="25">90</cx:pt>
          <cx:pt idx="26">91</cx:pt>
          <cx:pt idx="27">94</cx:pt>
          <cx:pt idx="28">78</cx:pt>
          <cx:pt idx="29">82</cx:pt>
          <cx:pt idx="30">76</cx:pt>
          <cx:pt idx="31">76</cx:pt>
          <cx:pt idx="32">91</cx:pt>
          <cx:pt idx="33">93</cx:pt>
          <cx:pt idx="34">88</cx:pt>
          <cx:pt idx="35">88.118811881188122</cx:pt>
          <cx:pt idx="36">78</cx:pt>
          <cx:pt idx="37">86</cx:pt>
          <cx:pt idx="38">83</cx:pt>
          <cx:pt idx="39">79</cx:pt>
          <cx:pt idx="40">88</cx:pt>
          <cx:pt idx="41">87</cx:pt>
          <cx:pt idx="42">94</cx:pt>
          <cx:pt idx="43">91</cx:pt>
          <cx:pt idx="44">85</cx:pt>
          <cx:pt idx="45">89</cx:pt>
          <cx:pt idx="46">86</cx:pt>
          <cx:pt idx="47">88</cx:pt>
          <cx:pt idx="48">84</cx:pt>
          <cx:pt idx="49">73</cx:pt>
          <cx:pt idx="50">80</cx:pt>
          <cx:pt idx="51">79</cx:pt>
          <cx:pt idx="52">81</cx:pt>
          <cx:pt idx="53">89</cx:pt>
          <cx:pt idx="54">90</cx:pt>
          <cx:pt idx="55">93</cx:pt>
          <cx:pt idx="56">91</cx:pt>
          <cx:pt idx="57">80</cx:pt>
          <cx:pt idx="58">90</cx:pt>
          <cx:pt idx="59">82</cx:pt>
          <cx:pt idx="60">88</cx:pt>
          <cx:pt idx="61">77</cx:pt>
          <cx:pt idx="62">86</cx:pt>
          <cx:pt idx="63">92</cx:pt>
          <cx:pt idx="64">84</cx:pt>
          <cx:pt idx="65">87</cx:pt>
          <cx:pt idx="66">83</cx:pt>
          <cx:pt idx="67">84</cx:pt>
          <cx:pt idx="68">86</cx:pt>
          <cx:pt idx="69">85</cx:pt>
          <cx:pt idx="70">88</cx:pt>
          <cx:pt idx="71">91</cx:pt>
          <cx:pt idx="72">86</cx:pt>
          <cx:pt idx="73">85</cx:pt>
          <cx:pt idx="74">84</cx:pt>
          <cx:pt idx="75">84</cx:pt>
          <cx:pt idx="76">91</cx:pt>
          <cx:pt idx="77">84</cx:pt>
          <cx:pt idx="78">88</cx:pt>
          <cx:pt idx="79">92</cx:pt>
          <cx:pt idx="80">89</cx:pt>
          <cx:pt idx="81">80</cx:pt>
          <cx:pt idx="82">89</cx:pt>
          <cx:pt idx="83">89</cx:pt>
          <cx:pt idx="84">84</cx:pt>
          <cx:pt idx="85">83</cx:pt>
          <cx:pt idx="86">77</cx:pt>
          <cx:pt idx="87">81</cx:pt>
          <cx:pt idx="88">87</cx:pt>
          <cx:pt idx="89">88</cx:pt>
          <cx:pt idx="90">92</cx:pt>
          <cx:pt idx="91">93</cx:pt>
          <cx:pt idx="92">91</cx:pt>
          <cx:pt idx="93">90</cx:pt>
          <cx:pt idx="94">92</cx:pt>
          <cx:pt idx="95">87</cx:pt>
        </cx:lvl>
      </cx:numDim>
    </cx:data>
  </cx:chartData>
  <cx:chart>
    <cx:title pos="t" align="ctr" overlay="0">
      <cx:tx>
        <cx:rich>
          <a:bodyPr rot="0" spcFirstLastPara="1" vertOverflow="ellipsis" vert="horz" wrap="square" lIns="0" tIns="0" rIns="0" bIns="0" anchor="ctr" anchorCtr="1"/>
          <a:lstStyle/>
          <a:p>
            <a:pPr>
              <a:defRPr sz="1400"/>
            </a:pPr>
            <a:r>
              <a:rPr lang="en-US" sz="1400" b="0" i="0" baseline="0">
                <a:effectLst/>
                <a:latin typeface="+mn-lt"/>
              </a:rPr>
              <a:t>20-30 </a:t>
            </a:r>
            <a:r>
              <a:rPr lang="en-US" sz="1400" b="0" i="0" baseline="30000">
                <a:effectLst/>
                <a:latin typeface="+mn-lt"/>
              </a:rPr>
              <a:t>o</a:t>
            </a:r>
            <a:r>
              <a:rPr lang="en-US" sz="1400" b="0" i="0" baseline="0">
                <a:effectLst/>
                <a:latin typeface="+mn-lt"/>
              </a:rPr>
              <a:t>C - Lot 8</a:t>
            </a:r>
            <a:endParaRPr lang="en-US" sz="1200">
              <a:effectLst/>
              <a:latin typeface="+mn-lt"/>
            </a:endParaRPr>
          </a:p>
        </cx:rich>
      </cx:tx>
    </cx:title>
    <cx:plotArea>
      <cx:plotAreaRegion>
        <cx:series layoutId="boxWhisker" uniqueId="{F168DC99-53A0-4B67-AB35-F03EF66BC139}"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 sz="1100"/>
                </a:pPr>
                <a:r>
                  <a:rPr lang="en-US" sz="1100"/>
                  <a:t>Lab Number</a:t>
                </a:r>
                <a:endParaRPr lang="en-US"/>
              </a:p>
            </cx:rich>
          </cx:tx>
        </cx:title>
        <cx:tickLabels/>
      </cx:axis>
      <cx:axis id="1">
        <cx:valScaling max="120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 sz="1100"/>
                </a:pPr>
                <a:r>
                  <a:rPr lang="en-US" sz="1100"/>
                  <a:t>Germination %</a:t>
                </a:r>
                <a:endParaRPr lang="en-US"/>
              </a:p>
            </cx:rich>
          </cx:tx>
        </cx:title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 rot="-60000000" vert="horz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 rot="-60000000" vert="horz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 rot="0" vert="horz"/>
  </cs:title>
  <cs:trendline>
    <cs:lnRef idx="0"/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 rot="-60000000" vert="horz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 rot="-60000000" vert="horz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 rot="0" vert="horz"/>
  </cs:title>
  <cs:trendline>
    <cs:lnRef idx="0"/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 rot="-60000000" vert="horz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 rot="-60000000" vert="horz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 rot="0" vert="horz"/>
  </cs:title>
  <cs:trendline>
    <cs:lnRef idx="0"/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 rot="-60000000" vert="horz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 rot="-60000000" vert="horz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 rot="0" vert="horz"/>
  </cs:title>
  <cs:trendline>
    <cs:lnRef idx="0"/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 rot="-60000000" vert="horz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 rot="-60000000" vert="horz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 rot="0" vert="horz"/>
  </cs:title>
  <cs:trendline>
    <cs:lnRef idx="0"/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 rot="-60000000" vert="horz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 rot="-60000000" vert="horz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 rot="0" vert="horz"/>
  </cs:title>
  <cs:trendline>
    <cs:lnRef idx="0"/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5BA779-E255-4EB2-97A4-CA6BBBE08180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691A4608-2808-4227-9307-C167D8FA4FEA}">
      <dgm:prSet phldrT="[Text]"/>
      <dgm:spPr/>
      <dgm:t>
        <a:bodyPr/>
        <a:lstStyle/>
        <a:p>
          <a:r>
            <a:rPr lang="en-US" dirty="0"/>
            <a:t>Lot 2, 4 and 8</a:t>
          </a:r>
          <a:endParaRPr lang="en-CA" dirty="0"/>
        </a:p>
      </dgm:t>
    </dgm:pt>
    <dgm:pt modelId="{1A60EF1F-E789-4234-A6AB-77A9E61E2418}" type="parTrans" cxnId="{2351D888-689A-4639-8593-54DA2DE8772B}">
      <dgm:prSet/>
      <dgm:spPr/>
      <dgm:t>
        <a:bodyPr/>
        <a:lstStyle/>
        <a:p>
          <a:endParaRPr lang="en-CA"/>
        </a:p>
      </dgm:t>
    </dgm:pt>
    <dgm:pt modelId="{DB882A28-6741-4CCE-AAA5-220381DE5F26}" type="sibTrans" cxnId="{2351D888-689A-4639-8593-54DA2DE8772B}">
      <dgm:prSet/>
      <dgm:spPr/>
      <dgm:t>
        <a:bodyPr/>
        <a:lstStyle/>
        <a:p>
          <a:endParaRPr lang="en-CA"/>
        </a:p>
      </dgm:t>
    </dgm:pt>
    <dgm:pt modelId="{82592375-4E50-4284-A86D-961571AD3AB8}" type="asst">
      <dgm:prSet phldrT="[Text]"/>
      <dgm:spPr/>
      <dgm:t>
        <a:bodyPr/>
        <a:lstStyle/>
        <a:p>
          <a:r>
            <a:rPr lang="en-US" dirty="0"/>
            <a:t>10 samples for homogeneity test</a:t>
          </a:r>
          <a:endParaRPr lang="en-CA" dirty="0"/>
        </a:p>
      </dgm:t>
    </dgm:pt>
    <dgm:pt modelId="{BA741564-7832-419A-B348-D35F3C6459A6}" type="parTrans" cxnId="{3D3C7D1A-25A1-4B1A-84FA-32AB50845B2D}">
      <dgm:prSet/>
      <dgm:spPr/>
      <dgm:t>
        <a:bodyPr/>
        <a:lstStyle/>
        <a:p>
          <a:endParaRPr lang="en-CA"/>
        </a:p>
      </dgm:t>
    </dgm:pt>
    <dgm:pt modelId="{6EF59196-C9A4-4D1F-B7C6-BBC4A6DAA970}" type="sibTrans" cxnId="{3D3C7D1A-25A1-4B1A-84FA-32AB50845B2D}">
      <dgm:prSet/>
      <dgm:spPr/>
      <dgm:t>
        <a:bodyPr/>
        <a:lstStyle/>
        <a:p>
          <a:endParaRPr lang="en-CA"/>
        </a:p>
      </dgm:t>
    </dgm:pt>
    <dgm:pt modelId="{ABA59763-5F5F-4583-85EC-059DA3CBECEA}">
      <dgm:prSet phldrT="[Text]"/>
      <dgm:spPr/>
      <dgm:t>
        <a:bodyPr/>
        <a:lstStyle/>
        <a:p>
          <a:r>
            <a:rPr lang="en-US" dirty="0"/>
            <a:t>15-25</a:t>
          </a:r>
          <a:r>
            <a:rPr lang="en-US" baseline="30000" dirty="0"/>
            <a:t>o</a:t>
          </a:r>
          <a:r>
            <a:rPr lang="en-US" dirty="0"/>
            <a:t>C</a:t>
          </a:r>
          <a:endParaRPr lang="en-CA" dirty="0"/>
        </a:p>
      </dgm:t>
    </dgm:pt>
    <dgm:pt modelId="{B78F6A10-5DC6-402D-B90D-57C198805DAA}" type="parTrans" cxnId="{DE18B1A0-E146-4A03-9492-6A4F89284CEF}">
      <dgm:prSet/>
      <dgm:spPr/>
      <dgm:t>
        <a:bodyPr/>
        <a:lstStyle/>
        <a:p>
          <a:endParaRPr lang="en-CA"/>
        </a:p>
      </dgm:t>
    </dgm:pt>
    <dgm:pt modelId="{C8F95CF6-38B3-4007-8DED-E6118250EEE6}" type="sibTrans" cxnId="{DE18B1A0-E146-4A03-9492-6A4F89284CEF}">
      <dgm:prSet/>
      <dgm:spPr/>
      <dgm:t>
        <a:bodyPr/>
        <a:lstStyle/>
        <a:p>
          <a:endParaRPr lang="en-CA"/>
        </a:p>
      </dgm:t>
    </dgm:pt>
    <dgm:pt modelId="{3C47F92D-C85A-4F78-AFA3-CB50C04C682A}">
      <dgm:prSet phldrT="[Text]"/>
      <dgm:spPr/>
      <dgm:t>
        <a:bodyPr/>
        <a:lstStyle/>
        <a:p>
          <a:r>
            <a:rPr lang="en-US" dirty="0"/>
            <a:t>20-30</a:t>
          </a:r>
          <a:r>
            <a:rPr lang="en-US" baseline="30000" dirty="0"/>
            <a:t>o</a:t>
          </a:r>
          <a:r>
            <a:rPr lang="en-US" dirty="0"/>
            <a:t>C</a:t>
          </a:r>
          <a:endParaRPr lang="en-CA" dirty="0"/>
        </a:p>
      </dgm:t>
    </dgm:pt>
    <dgm:pt modelId="{7A50D016-32E1-47DC-861A-F3722B39B5F8}" type="parTrans" cxnId="{5A0A5FD9-30C3-4257-A537-FE7AFF88B5CF}">
      <dgm:prSet/>
      <dgm:spPr/>
      <dgm:t>
        <a:bodyPr/>
        <a:lstStyle/>
        <a:p>
          <a:endParaRPr lang="en-CA"/>
        </a:p>
      </dgm:t>
    </dgm:pt>
    <dgm:pt modelId="{5F77A1D7-8A39-4A3E-8C16-A9676CE022AD}" type="sibTrans" cxnId="{5A0A5FD9-30C3-4257-A537-FE7AFF88B5CF}">
      <dgm:prSet/>
      <dgm:spPr/>
      <dgm:t>
        <a:bodyPr/>
        <a:lstStyle/>
        <a:p>
          <a:endParaRPr lang="en-CA"/>
        </a:p>
      </dgm:t>
    </dgm:pt>
    <dgm:pt modelId="{917D79CB-EA2D-4324-BF6C-57624E6C0DD4}" type="asst">
      <dgm:prSet phldrT="[Text]"/>
      <dgm:spPr/>
      <dgm:t>
        <a:bodyPr/>
        <a:lstStyle/>
        <a:p>
          <a:r>
            <a:rPr lang="en-US" b="1" baseline="0" dirty="0"/>
            <a:t>13.5 g (2000 seeds) 60 samples</a:t>
          </a:r>
          <a:endParaRPr lang="en-CA" dirty="0"/>
        </a:p>
      </dgm:t>
    </dgm:pt>
    <dgm:pt modelId="{6F5985B0-51E8-4E79-9B73-FDE741340463}" type="parTrans" cxnId="{33152AC2-2C90-4DB9-A8D6-4CC82C783EC6}">
      <dgm:prSet/>
      <dgm:spPr/>
      <dgm:t>
        <a:bodyPr/>
        <a:lstStyle/>
        <a:p>
          <a:endParaRPr lang="en-CA"/>
        </a:p>
      </dgm:t>
    </dgm:pt>
    <dgm:pt modelId="{B7D48D88-7D82-4C88-A924-B664B2E9AC92}" type="sibTrans" cxnId="{33152AC2-2C90-4DB9-A8D6-4CC82C783EC6}">
      <dgm:prSet/>
      <dgm:spPr/>
      <dgm:t>
        <a:bodyPr/>
        <a:lstStyle/>
        <a:p>
          <a:endParaRPr lang="en-CA"/>
        </a:p>
      </dgm:t>
    </dgm:pt>
    <dgm:pt modelId="{035F19AD-E821-44A4-9DC1-A6C55191F869}" type="pres">
      <dgm:prSet presAssocID="{B35BA779-E255-4EB2-97A4-CA6BBBE0818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1B262DD-24EB-44AA-A384-5E03CBA7537D}" type="pres">
      <dgm:prSet presAssocID="{691A4608-2808-4227-9307-C167D8FA4FEA}" presName="hierRoot1" presStyleCnt="0">
        <dgm:presLayoutVars>
          <dgm:hierBranch val="init"/>
        </dgm:presLayoutVars>
      </dgm:prSet>
      <dgm:spPr/>
    </dgm:pt>
    <dgm:pt modelId="{99373D30-596E-4500-8640-A598338DF1EB}" type="pres">
      <dgm:prSet presAssocID="{691A4608-2808-4227-9307-C167D8FA4FEA}" presName="rootComposite1" presStyleCnt="0"/>
      <dgm:spPr/>
    </dgm:pt>
    <dgm:pt modelId="{27EA5052-EAD4-4644-8C30-8D5F385EDE8C}" type="pres">
      <dgm:prSet presAssocID="{691A4608-2808-4227-9307-C167D8FA4FEA}" presName="rootText1" presStyleLbl="alignAcc1" presStyleIdx="0" presStyleCnt="0" custLinFactNeighborX="5278" custLinFactNeighborY="-59525">
        <dgm:presLayoutVars>
          <dgm:chPref val="3"/>
        </dgm:presLayoutVars>
      </dgm:prSet>
      <dgm:spPr/>
    </dgm:pt>
    <dgm:pt modelId="{92ED6E7E-A1ED-4B50-AC5D-47EDE5F5848E}" type="pres">
      <dgm:prSet presAssocID="{691A4608-2808-4227-9307-C167D8FA4FEA}" presName="topArc1" presStyleLbl="parChTrans1D1" presStyleIdx="0" presStyleCnt="10"/>
      <dgm:spPr/>
    </dgm:pt>
    <dgm:pt modelId="{DBC100A6-C648-4655-BEAF-8D5B32081624}" type="pres">
      <dgm:prSet presAssocID="{691A4608-2808-4227-9307-C167D8FA4FEA}" presName="bottomArc1" presStyleLbl="parChTrans1D1" presStyleIdx="1" presStyleCnt="10"/>
      <dgm:spPr/>
    </dgm:pt>
    <dgm:pt modelId="{DD82AF6B-8DF8-4503-9A90-513EF6612171}" type="pres">
      <dgm:prSet presAssocID="{691A4608-2808-4227-9307-C167D8FA4FEA}" presName="topConnNode1" presStyleLbl="node1" presStyleIdx="0" presStyleCnt="0"/>
      <dgm:spPr/>
    </dgm:pt>
    <dgm:pt modelId="{70A2C1C5-7264-46F8-9F5D-9A49BEF5E49B}" type="pres">
      <dgm:prSet presAssocID="{691A4608-2808-4227-9307-C167D8FA4FEA}" presName="hierChild2" presStyleCnt="0"/>
      <dgm:spPr/>
    </dgm:pt>
    <dgm:pt modelId="{9BED4218-058E-473D-AD0D-A9FD4E10A114}" type="pres">
      <dgm:prSet presAssocID="{B78F6A10-5DC6-402D-B90D-57C198805DAA}" presName="Name28" presStyleLbl="parChTrans1D2" presStyleIdx="0" presStyleCnt="4"/>
      <dgm:spPr/>
    </dgm:pt>
    <dgm:pt modelId="{6AFE2B8A-98B1-4F51-9486-37FADEF1E01A}" type="pres">
      <dgm:prSet presAssocID="{ABA59763-5F5F-4583-85EC-059DA3CBECEA}" presName="hierRoot2" presStyleCnt="0">
        <dgm:presLayoutVars>
          <dgm:hierBranch val="init"/>
        </dgm:presLayoutVars>
      </dgm:prSet>
      <dgm:spPr/>
    </dgm:pt>
    <dgm:pt modelId="{935C85A8-0165-4802-99B7-14087578C384}" type="pres">
      <dgm:prSet presAssocID="{ABA59763-5F5F-4583-85EC-059DA3CBECEA}" presName="rootComposite2" presStyleCnt="0"/>
      <dgm:spPr/>
    </dgm:pt>
    <dgm:pt modelId="{8FDD8A00-573E-4469-82F5-5BA01D91F24E}" type="pres">
      <dgm:prSet presAssocID="{ABA59763-5F5F-4583-85EC-059DA3CBECEA}" presName="rootText2" presStyleLbl="alignAcc1" presStyleIdx="0" presStyleCnt="0" custLinFactNeighborX="13284" custLinFactNeighborY="-1118">
        <dgm:presLayoutVars>
          <dgm:chPref val="3"/>
        </dgm:presLayoutVars>
      </dgm:prSet>
      <dgm:spPr/>
    </dgm:pt>
    <dgm:pt modelId="{B0731F2F-A09F-4D8D-BB28-D4948768E383}" type="pres">
      <dgm:prSet presAssocID="{ABA59763-5F5F-4583-85EC-059DA3CBECEA}" presName="topArc2" presStyleLbl="parChTrans1D1" presStyleIdx="2" presStyleCnt="10"/>
      <dgm:spPr/>
    </dgm:pt>
    <dgm:pt modelId="{D28733F5-65CC-4F0E-802D-172F72F547E7}" type="pres">
      <dgm:prSet presAssocID="{ABA59763-5F5F-4583-85EC-059DA3CBECEA}" presName="bottomArc2" presStyleLbl="parChTrans1D1" presStyleIdx="3" presStyleCnt="10"/>
      <dgm:spPr/>
    </dgm:pt>
    <dgm:pt modelId="{856C4B59-70C5-4260-83CF-0BF8792C7883}" type="pres">
      <dgm:prSet presAssocID="{ABA59763-5F5F-4583-85EC-059DA3CBECEA}" presName="topConnNode2" presStyleLbl="node2" presStyleIdx="0" presStyleCnt="0"/>
      <dgm:spPr/>
    </dgm:pt>
    <dgm:pt modelId="{AD335AB7-5D81-4424-900F-A9B4691D05AE}" type="pres">
      <dgm:prSet presAssocID="{ABA59763-5F5F-4583-85EC-059DA3CBECEA}" presName="hierChild4" presStyleCnt="0"/>
      <dgm:spPr/>
    </dgm:pt>
    <dgm:pt modelId="{FD59FD48-46B1-4467-94AA-7199FB9A8CEC}" type="pres">
      <dgm:prSet presAssocID="{ABA59763-5F5F-4583-85EC-059DA3CBECEA}" presName="hierChild5" presStyleCnt="0"/>
      <dgm:spPr/>
    </dgm:pt>
    <dgm:pt modelId="{FBB48300-1AFE-4516-A7C4-BFB00BEA0D07}" type="pres">
      <dgm:prSet presAssocID="{7A50D016-32E1-47DC-861A-F3722B39B5F8}" presName="Name28" presStyleLbl="parChTrans1D2" presStyleIdx="1" presStyleCnt="4"/>
      <dgm:spPr/>
    </dgm:pt>
    <dgm:pt modelId="{F0AF45A4-C423-459C-B85D-17D7045BE9D0}" type="pres">
      <dgm:prSet presAssocID="{3C47F92D-C85A-4F78-AFA3-CB50C04C682A}" presName="hierRoot2" presStyleCnt="0">
        <dgm:presLayoutVars>
          <dgm:hierBranch val="init"/>
        </dgm:presLayoutVars>
      </dgm:prSet>
      <dgm:spPr/>
    </dgm:pt>
    <dgm:pt modelId="{E0D71565-E0A4-49BF-B696-6D2F2A434264}" type="pres">
      <dgm:prSet presAssocID="{3C47F92D-C85A-4F78-AFA3-CB50C04C682A}" presName="rootComposite2" presStyleCnt="0"/>
      <dgm:spPr/>
    </dgm:pt>
    <dgm:pt modelId="{35D19F6A-A9D6-401F-83EE-4B03A3722026}" type="pres">
      <dgm:prSet presAssocID="{3C47F92D-C85A-4F78-AFA3-CB50C04C682A}" presName="rootText2" presStyleLbl="alignAcc1" presStyleIdx="0" presStyleCnt="0">
        <dgm:presLayoutVars>
          <dgm:chPref val="3"/>
        </dgm:presLayoutVars>
      </dgm:prSet>
      <dgm:spPr/>
    </dgm:pt>
    <dgm:pt modelId="{99160190-A1BD-4783-A0E6-5E18C08CB391}" type="pres">
      <dgm:prSet presAssocID="{3C47F92D-C85A-4F78-AFA3-CB50C04C682A}" presName="topArc2" presStyleLbl="parChTrans1D1" presStyleIdx="4" presStyleCnt="10"/>
      <dgm:spPr/>
    </dgm:pt>
    <dgm:pt modelId="{93AD28B3-AF13-49DE-B1D3-7AA596A994D1}" type="pres">
      <dgm:prSet presAssocID="{3C47F92D-C85A-4F78-AFA3-CB50C04C682A}" presName="bottomArc2" presStyleLbl="parChTrans1D1" presStyleIdx="5" presStyleCnt="10"/>
      <dgm:spPr/>
    </dgm:pt>
    <dgm:pt modelId="{A80B8EA7-DE19-4705-B261-D0EA451EF9D5}" type="pres">
      <dgm:prSet presAssocID="{3C47F92D-C85A-4F78-AFA3-CB50C04C682A}" presName="topConnNode2" presStyleLbl="node2" presStyleIdx="0" presStyleCnt="0"/>
      <dgm:spPr/>
    </dgm:pt>
    <dgm:pt modelId="{6EB9FA68-1C55-4B61-BC04-1C2920C8F565}" type="pres">
      <dgm:prSet presAssocID="{3C47F92D-C85A-4F78-AFA3-CB50C04C682A}" presName="hierChild4" presStyleCnt="0"/>
      <dgm:spPr/>
    </dgm:pt>
    <dgm:pt modelId="{C0E65A6A-9920-4938-A21B-8A2D3DEFE08B}" type="pres">
      <dgm:prSet presAssocID="{3C47F92D-C85A-4F78-AFA3-CB50C04C682A}" presName="hierChild5" presStyleCnt="0"/>
      <dgm:spPr/>
    </dgm:pt>
    <dgm:pt modelId="{34FACDE4-8DA4-456A-94E4-9E3C49C910C1}" type="pres">
      <dgm:prSet presAssocID="{691A4608-2808-4227-9307-C167D8FA4FEA}" presName="hierChild3" presStyleCnt="0"/>
      <dgm:spPr/>
    </dgm:pt>
    <dgm:pt modelId="{60B18C7D-9EED-4B35-810C-EF14E786329D}" type="pres">
      <dgm:prSet presAssocID="{BA741564-7832-419A-B348-D35F3C6459A6}" presName="Name101" presStyleLbl="parChTrans1D2" presStyleIdx="2" presStyleCnt="4"/>
      <dgm:spPr/>
    </dgm:pt>
    <dgm:pt modelId="{55986C74-70FD-4A85-9F79-36E8E65A359B}" type="pres">
      <dgm:prSet presAssocID="{82592375-4E50-4284-A86D-961571AD3AB8}" presName="hierRoot3" presStyleCnt="0">
        <dgm:presLayoutVars>
          <dgm:hierBranch val="init"/>
        </dgm:presLayoutVars>
      </dgm:prSet>
      <dgm:spPr/>
    </dgm:pt>
    <dgm:pt modelId="{685F69FD-B018-4CF7-8934-576839C04AA5}" type="pres">
      <dgm:prSet presAssocID="{82592375-4E50-4284-A86D-961571AD3AB8}" presName="rootComposite3" presStyleCnt="0"/>
      <dgm:spPr/>
    </dgm:pt>
    <dgm:pt modelId="{AA309363-AFD3-4A22-8864-5F43B067DC77}" type="pres">
      <dgm:prSet presAssocID="{82592375-4E50-4284-A86D-961571AD3AB8}" presName="rootText3" presStyleLbl="alignAcc1" presStyleIdx="0" presStyleCnt="0" custScaleY="118172" custLinFactNeighborX="-27558" custLinFactNeighborY="14048">
        <dgm:presLayoutVars>
          <dgm:chPref val="3"/>
        </dgm:presLayoutVars>
      </dgm:prSet>
      <dgm:spPr/>
    </dgm:pt>
    <dgm:pt modelId="{A8A3801E-A802-40E9-9648-F2A990E14F81}" type="pres">
      <dgm:prSet presAssocID="{82592375-4E50-4284-A86D-961571AD3AB8}" presName="topArc3" presStyleLbl="parChTrans1D1" presStyleIdx="6" presStyleCnt="10"/>
      <dgm:spPr/>
    </dgm:pt>
    <dgm:pt modelId="{D88E417A-75B7-4263-9083-7B8601481413}" type="pres">
      <dgm:prSet presAssocID="{82592375-4E50-4284-A86D-961571AD3AB8}" presName="bottomArc3" presStyleLbl="parChTrans1D1" presStyleIdx="7" presStyleCnt="10"/>
      <dgm:spPr/>
    </dgm:pt>
    <dgm:pt modelId="{8B01EE3D-CE2C-4A02-B56E-6BC8AFBFA0B0}" type="pres">
      <dgm:prSet presAssocID="{82592375-4E50-4284-A86D-961571AD3AB8}" presName="topConnNode3" presStyleLbl="asst1" presStyleIdx="0" presStyleCnt="0"/>
      <dgm:spPr/>
    </dgm:pt>
    <dgm:pt modelId="{7B7A4D0E-7C42-430A-8BC5-D4AEA6A6E734}" type="pres">
      <dgm:prSet presAssocID="{82592375-4E50-4284-A86D-961571AD3AB8}" presName="hierChild6" presStyleCnt="0"/>
      <dgm:spPr/>
    </dgm:pt>
    <dgm:pt modelId="{BC31AB8C-0FFB-446C-8089-DB3FD9126ACA}" type="pres">
      <dgm:prSet presAssocID="{82592375-4E50-4284-A86D-961571AD3AB8}" presName="hierChild7" presStyleCnt="0"/>
      <dgm:spPr/>
    </dgm:pt>
    <dgm:pt modelId="{9EA2730E-1F86-48E3-8FF2-F2B8C5D36530}" type="pres">
      <dgm:prSet presAssocID="{6F5985B0-51E8-4E79-9B73-FDE741340463}" presName="Name101" presStyleLbl="parChTrans1D2" presStyleIdx="3" presStyleCnt="4"/>
      <dgm:spPr/>
    </dgm:pt>
    <dgm:pt modelId="{2205814B-60BB-4229-A626-7CA4309FB2E7}" type="pres">
      <dgm:prSet presAssocID="{917D79CB-EA2D-4324-BF6C-57624E6C0DD4}" presName="hierRoot3" presStyleCnt="0">
        <dgm:presLayoutVars>
          <dgm:hierBranch val="init"/>
        </dgm:presLayoutVars>
      </dgm:prSet>
      <dgm:spPr/>
    </dgm:pt>
    <dgm:pt modelId="{59B7C3B4-7F42-47B2-9F4E-CF425C0DB6E6}" type="pres">
      <dgm:prSet presAssocID="{917D79CB-EA2D-4324-BF6C-57624E6C0DD4}" presName="rootComposite3" presStyleCnt="0"/>
      <dgm:spPr/>
    </dgm:pt>
    <dgm:pt modelId="{CA9DFB4C-4AC9-4BAC-81BC-F96390FA71D3}" type="pres">
      <dgm:prSet presAssocID="{917D79CB-EA2D-4324-BF6C-57624E6C0DD4}" presName="rootText3" presStyleLbl="alignAcc1" presStyleIdx="0" presStyleCnt="0" custLinFactNeighborX="19084" custLinFactNeighborY="-16769">
        <dgm:presLayoutVars>
          <dgm:chPref val="3"/>
        </dgm:presLayoutVars>
      </dgm:prSet>
      <dgm:spPr/>
    </dgm:pt>
    <dgm:pt modelId="{430202BB-3AF9-459B-B0E3-A1807E9ADA37}" type="pres">
      <dgm:prSet presAssocID="{917D79CB-EA2D-4324-BF6C-57624E6C0DD4}" presName="topArc3" presStyleLbl="parChTrans1D1" presStyleIdx="8" presStyleCnt="10"/>
      <dgm:spPr/>
    </dgm:pt>
    <dgm:pt modelId="{CE0D001E-D880-4A71-8B93-6BB3E496DB57}" type="pres">
      <dgm:prSet presAssocID="{917D79CB-EA2D-4324-BF6C-57624E6C0DD4}" presName="bottomArc3" presStyleLbl="parChTrans1D1" presStyleIdx="9" presStyleCnt="10"/>
      <dgm:spPr/>
    </dgm:pt>
    <dgm:pt modelId="{CE088A15-C898-4A6D-BD23-C17E962B5656}" type="pres">
      <dgm:prSet presAssocID="{917D79CB-EA2D-4324-BF6C-57624E6C0DD4}" presName="topConnNode3" presStyleLbl="asst1" presStyleIdx="0" presStyleCnt="0"/>
      <dgm:spPr/>
    </dgm:pt>
    <dgm:pt modelId="{C9993D57-E0E3-4C87-B0F2-447FA6CD77CA}" type="pres">
      <dgm:prSet presAssocID="{917D79CB-EA2D-4324-BF6C-57624E6C0DD4}" presName="hierChild6" presStyleCnt="0"/>
      <dgm:spPr/>
    </dgm:pt>
    <dgm:pt modelId="{E22FD540-E124-421D-B4D2-81BF86965C54}" type="pres">
      <dgm:prSet presAssocID="{917D79CB-EA2D-4324-BF6C-57624E6C0DD4}" presName="hierChild7" presStyleCnt="0"/>
      <dgm:spPr/>
    </dgm:pt>
  </dgm:ptLst>
  <dgm:cxnLst>
    <dgm:cxn modelId="{445D4D09-CBEE-488E-9457-22510DEA2C02}" type="presOf" srcId="{BA741564-7832-419A-B348-D35F3C6459A6}" destId="{60B18C7D-9EED-4B35-810C-EF14E786329D}" srcOrd="0" destOrd="0" presId="urn:microsoft.com/office/officeart/2008/layout/HalfCircleOrganizationChart"/>
    <dgm:cxn modelId="{15A8CD0E-9419-4F33-A639-609197AE88A1}" type="presOf" srcId="{7A50D016-32E1-47DC-861A-F3722B39B5F8}" destId="{FBB48300-1AFE-4516-A7C4-BFB00BEA0D07}" srcOrd="0" destOrd="0" presId="urn:microsoft.com/office/officeart/2008/layout/HalfCircleOrganizationChart"/>
    <dgm:cxn modelId="{3D3C7D1A-25A1-4B1A-84FA-32AB50845B2D}" srcId="{691A4608-2808-4227-9307-C167D8FA4FEA}" destId="{82592375-4E50-4284-A86D-961571AD3AB8}" srcOrd="0" destOrd="0" parTransId="{BA741564-7832-419A-B348-D35F3C6459A6}" sibTransId="{6EF59196-C9A4-4D1F-B7C6-BBC4A6DAA970}"/>
    <dgm:cxn modelId="{282CC524-A798-4A99-96E7-240F978DB8A8}" type="presOf" srcId="{917D79CB-EA2D-4324-BF6C-57624E6C0DD4}" destId="{CE088A15-C898-4A6D-BD23-C17E962B5656}" srcOrd="1" destOrd="0" presId="urn:microsoft.com/office/officeart/2008/layout/HalfCircleOrganizationChart"/>
    <dgm:cxn modelId="{BC2C0033-C9E7-4627-8E12-F2B67D3A70AF}" type="presOf" srcId="{ABA59763-5F5F-4583-85EC-059DA3CBECEA}" destId="{856C4B59-70C5-4260-83CF-0BF8792C7883}" srcOrd="1" destOrd="0" presId="urn:microsoft.com/office/officeart/2008/layout/HalfCircleOrganizationChart"/>
    <dgm:cxn modelId="{653C8241-FD0F-46D0-BD0E-CDC40C927B3B}" type="presOf" srcId="{917D79CB-EA2D-4324-BF6C-57624E6C0DD4}" destId="{CA9DFB4C-4AC9-4BAC-81BC-F96390FA71D3}" srcOrd="0" destOrd="0" presId="urn:microsoft.com/office/officeart/2008/layout/HalfCircleOrganizationChart"/>
    <dgm:cxn modelId="{40957C43-31B1-415E-9D03-14AC727A85C6}" type="presOf" srcId="{82592375-4E50-4284-A86D-961571AD3AB8}" destId="{8B01EE3D-CE2C-4A02-B56E-6BC8AFBFA0B0}" srcOrd="1" destOrd="0" presId="urn:microsoft.com/office/officeart/2008/layout/HalfCircleOrganizationChart"/>
    <dgm:cxn modelId="{F524B167-6645-4AD5-9F80-686869D69B7B}" type="presOf" srcId="{B35BA779-E255-4EB2-97A4-CA6BBBE08180}" destId="{035F19AD-E821-44A4-9DC1-A6C55191F869}" srcOrd="0" destOrd="0" presId="urn:microsoft.com/office/officeart/2008/layout/HalfCircleOrganizationChart"/>
    <dgm:cxn modelId="{FA3B9750-0FC8-43F6-8D00-D051DB00E277}" type="presOf" srcId="{3C47F92D-C85A-4F78-AFA3-CB50C04C682A}" destId="{35D19F6A-A9D6-401F-83EE-4B03A3722026}" srcOrd="0" destOrd="0" presId="urn:microsoft.com/office/officeart/2008/layout/HalfCircleOrganizationChart"/>
    <dgm:cxn modelId="{D48EFF53-BEE9-4009-A959-89F83590FA56}" type="presOf" srcId="{691A4608-2808-4227-9307-C167D8FA4FEA}" destId="{27EA5052-EAD4-4644-8C30-8D5F385EDE8C}" srcOrd="0" destOrd="0" presId="urn:microsoft.com/office/officeart/2008/layout/HalfCircleOrganizationChart"/>
    <dgm:cxn modelId="{7535DC56-09F4-4144-A322-3FCBF482034B}" type="presOf" srcId="{691A4608-2808-4227-9307-C167D8FA4FEA}" destId="{DD82AF6B-8DF8-4503-9A90-513EF6612171}" srcOrd="1" destOrd="0" presId="urn:microsoft.com/office/officeart/2008/layout/HalfCircleOrganizationChart"/>
    <dgm:cxn modelId="{D27CC485-A335-4C6F-B64A-F276BB4C8180}" type="presOf" srcId="{6F5985B0-51E8-4E79-9B73-FDE741340463}" destId="{9EA2730E-1F86-48E3-8FF2-F2B8C5D36530}" srcOrd="0" destOrd="0" presId="urn:microsoft.com/office/officeart/2008/layout/HalfCircleOrganizationChart"/>
    <dgm:cxn modelId="{2351D888-689A-4639-8593-54DA2DE8772B}" srcId="{B35BA779-E255-4EB2-97A4-CA6BBBE08180}" destId="{691A4608-2808-4227-9307-C167D8FA4FEA}" srcOrd="0" destOrd="0" parTransId="{1A60EF1F-E789-4234-A6AB-77A9E61E2418}" sibTransId="{DB882A28-6741-4CCE-AAA5-220381DE5F26}"/>
    <dgm:cxn modelId="{DE18B1A0-E146-4A03-9492-6A4F89284CEF}" srcId="{691A4608-2808-4227-9307-C167D8FA4FEA}" destId="{ABA59763-5F5F-4583-85EC-059DA3CBECEA}" srcOrd="2" destOrd="0" parTransId="{B78F6A10-5DC6-402D-B90D-57C198805DAA}" sibTransId="{C8F95CF6-38B3-4007-8DED-E6118250EEE6}"/>
    <dgm:cxn modelId="{A05060A2-743F-4501-9926-74CE4F839D4A}" type="presOf" srcId="{3C47F92D-C85A-4F78-AFA3-CB50C04C682A}" destId="{A80B8EA7-DE19-4705-B261-D0EA451EF9D5}" srcOrd="1" destOrd="0" presId="urn:microsoft.com/office/officeart/2008/layout/HalfCircleOrganizationChart"/>
    <dgm:cxn modelId="{33152AC2-2C90-4DB9-A8D6-4CC82C783EC6}" srcId="{691A4608-2808-4227-9307-C167D8FA4FEA}" destId="{917D79CB-EA2D-4324-BF6C-57624E6C0DD4}" srcOrd="1" destOrd="0" parTransId="{6F5985B0-51E8-4E79-9B73-FDE741340463}" sibTransId="{B7D48D88-7D82-4C88-A924-B664B2E9AC92}"/>
    <dgm:cxn modelId="{5A0A5FD9-30C3-4257-A537-FE7AFF88B5CF}" srcId="{691A4608-2808-4227-9307-C167D8FA4FEA}" destId="{3C47F92D-C85A-4F78-AFA3-CB50C04C682A}" srcOrd="3" destOrd="0" parTransId="{7A50D016-32E1-47DC-861A-F3722B39B5F8}" sibTransId="{5F77A1D7-8A39-4A3E-8C16-A9676CE022AD}"/>
    <dgm:cxn modelId="{4837D1EC-129D-4150-A898-931156F93794}" type="presOf" srcId="{B78F6A10-5DC6-402D-B90D-57C198805DAA}" destId="{9BED4218-058E-473D-AD0D-A9FD4E10A114}" srcOrd="0" destOrd="0" presId="urn:microsoft.com/office/officeart/2008/layout/HalfCircleOrganizationChart"/>
    <dgm:cxn modelId="{0CAC69ED-E6EC-424D-8F9C-55C4F094D5A0}" type="presOf" srcId="{ABA59763-5F5F-4583-85EC-059DA3CBECEA}" destId="{8FDD8A00-573E-4469-82F5-5BA01D91F24E}" srcOrd="0" destOrd="0" presId="urn:microsoft.com/office/officeart/2008/layout/HalfCircleOrganizationChart"/>
    <dgm:cxn modelId="{C3A805EF-4CB5-4899-9400-DB222FD719D3}" type="presOf" srcId="{82592375-4E50-4284-A86D-961571AD3AB8}" destId="{AA309363-AFD3-4A22-8864-5F43B067DC77}" srcOrd="0" destOrd="0" presId="urn:microsoft.com/office/officeart/2008/layout/HalfCircleOrganizationChart"/>
    <dgm:cxn modelId="{C57B5C44-127C-46CC-BEA5-7C4E864EE1FD}" type="presParOf" srcId="{035F19AD-E821-44A4-9DC1-A6C55191F869}" destId="{71B262DD-24EB-44AA-A384-5E03CBA7537D}" srcOrd="0" destOrd="0" presId="urn:microsoft.com/office/officeart/2008/layout/HalfCircleOrganizationChart"/>
    <dgm:cxn modelId="{67FCE545-C2C2-43E1-B7AA-B0C30F93DFF7}" type="presParOf" srcId="{71B262DD-24EB-44AA-A384-5E03CBA7537D}" destId="{99373D30-596E-4500-8640-A598338DF1EB}" srcOrd="0" destOrd="0" presId="urn:microsoft.com/office/officeart/2008/layout/HalfCircleOrganizationChart"/>
    <dgm:cxn modelId="{6521D080-A3F2-4E2D-9889-9D99EE24623E}" type="presParOf" srcId="{99373D30-596E-4500-8640-A598338DF1EB}" destId="{27EA5052-EAD4-4644-8C30-8D5F385EDE8C}" srcOrd="0" destOrd="0" presId="urn:microsoft.com/office/officeart/2008/layout/HalfCircleOrganizationChart"/>
    <dgm:cxn modelId="{32E8C517-7FE9-4BDF-B5B6-89BE3C208B9B}" type="presParOf" srcId="{99373D30-596E-4500-8640-A598338DF1EB}" destId="{92ED6E7E-A1ED-4B50-AC5D-47EDE5F5848E}" srcOrd="1" destOrd="0" presId="urn:microsoft.com/office/officeart/2008/layout/HalfCircleOrganizationChart"/>
    <dgm:cxn modelId="{ED7EB70B-2DA5-4904-A67B-4076CD24E167}" type="presParOf" srcId="{99373D30-596E-4500-8640-A598338DF1EB}" destId="{DBC100A6-C648-4655-BEAF-8D5B32081624}" srcOrd="2" destOrd="0" presId="urn:microsoft.com/office/officeart/2008/layout/HalfCircleOrganizationChart"/>
    <dgm:cxn modelId="{498544D7-4A5C-4F78-B382-BA5146B39B89}" type="presParOf" srcId="{99373D30-596E-4500-8640-A598338DF1EB}" destId="{DD82AF6B-8DF8-4503-9A90-513EF6612171}" srcOrd="3" destOrd="0" presId="urn:microsoft.com/office/officeart/2008/layout/HalfCircleOrganizationChart"/>
    <dgm:cxn modelId="{1C5E970E-D012-47F4-BD66-A881DB96C011}" type="presParOf" srcId="{71B262DD-24EB-44AA-A384-5E03CBA7537D}" destId="{70A2C1C5-7264-46F8-9F5D-9A49BEF5E49B}" srcOrd="1" destOrd="0" presId="urn:microsoft.com/office/officeart/2008/layout/HalfCircleOrganizationChart"/>
    <dgm:cxn modelId="{E434DA61-F984-4BF1-A2F9-B6CE7E958F1D}" type="presParOf" srcId="{70A2C1C5-7264-46F8-9F5D-9A49BEF5E49B}" destId="{9BED4218-058E-473D-AD0D-A9FD4E10A114}" srcOrd="0" destOrd="0" presId="urn:microsoft.com/office/officeart/2008/layout/HalfCircleOrganizationChart"/>
    <dgm:cxn modelId="{8535D918-B7E9-4001-A3BE-6BF3251C5B25}" type="presParOf" srcId="{70A2C1C5-7264-46F8-9F5D-9A49BEF5E49B}" destId="{6AFE2B8A-98B1-4F51-9486-37FADEF1E01A}" srcOrd="1" destOrd="0" presId="urn:microsoft.com/office/officeart/2008/layout/HalfCircleOrganizationChart"/>
    <dgm:cxn modelId="{3E57CD54-C007-419C-B73D-974834AC6BAD}" type="presParOf" srcId="{6AFE2B8A-98B1-4F51-9486-37FADEF1E01A}" destId="{935C85A8-0165-4802-99B7-14087578C384}" srcOrd="0" destOrd="0" presId="urn:microsoft.com/office/officeart/2008/layout/HalfCircleOrganizationChart"/>
    <dgm:cxn modelId="{7B88B161-49D3-43ED-94D7-B820CC7B458D}" type="presParOf" srcId="{935C85A8-0165-4802-99B7-14087578C384}" destId="{8FDD8A00-573E-4469-82F5-5BA01D91F24E}" srcOrd="0" destOrd="0" presId="urn:microsoft.com/office/officeart/2008/layout/HalfCircleOrganizationChart"/>
    <dgm:cxn modelId="{6A44F87A-8995-4EFC-8BCE-709E6803A8FD}" type="presParOf" srcId="{935C85A8-0165-4802-99B7-14087578C384}" destId="{B0731F2F-A09F-4D8D-BB28-D4948768E383}" srcOrd="1" destOrd="0" presId="urn:microsoft.com/office/officeart/2008/layout/HalfCircleOrganizationChart"/>
    <dgm:cxn modelId="{2F6CC197-0B58-47B3-87C1-8B4FD80347F2}" type="presParOf" srcId="{935C85A8-0165-4802-99B7-14087578C384}" destId="{D28733F5-65CC-4F0E-802D-172F72F547E7}" srcOrd="2" destOrd="0" presId="urn:microsoft.com/office/officeart/2008/layout/HalfCircleOrganizationChart"/>
    <dgm:cxn modelId="{1444E573-F9F3-44CB-8564-616148A3DE1F}" type="presParOf" srcId="{935C85A8-0165-4802-99B7-14087578C384}" destId="{856C4B59-70C5-4260-83CF-0BF8792C7883}" srcOrd="3" destOrd="0" presId="urn:microsoft.com/office/officeart/2008/layout/HalfCircleOrganizationChart"/>
    <dgm:cxn modelId="{A412E186-E87B-47FC-A24D-359B7C4CDF93}" type="presParOf" srcId="{6AFE2B8A-98B1-4F51-9486-37FADEF1E01A}" destId="{AD335AB7-5D81-4424-900F-A9B4691D05AE}" srcOrd="1" destOrd="0" presId="urn:microsoft.com/office/officeart/2008/layout/HalfCircleOrganizationChart"/>
    <dgm:cxn modelId="{804391BE-4D7A-4A29-A219-FE328F41893D}" type="presParOf" srcId="{6AFE2B8A-98B1-4F51-9486-37FADEF1E01A}" destId="{FD59FD48-46B1-4467-94AA-7199FB9A8CEC}" srcOrd="2" destOrd="0" presId="urn:microsoft.com/office/officeart/2008/layout/HalfCircleOrganizationChart"/>
    <dgm:cxn modelId="{80037609-B0B1-400B-B50F-431933DDBAFA}" type="presParOf" srcId="{70A2C1C5-7264-46F8-9F5D-9A49BEF5E49B}" destId="{FBB48300-1AFE-4516-A7C4-BFB00BEA0D07}" srcOrd="2" destOrd="0" presId="urn:microsoft.com/office/officeart/2008/layout/HalfCircleOrganizationChart"/>
    <dgm:cxn modelId="{8A161D8E-49EB-4C49-9A2F-56B0F8CCAD8C}" type="presParOf" srcId="{70A2C1C5-7264-46F8-9F5D-9A49BEF5E49B}" destId="{F0AF45A4-C423-459C-B85D-17D7045BE9D0}" srcOrd="3" destOrd="0" presId="urn:microsoft.com/office/officeart/2008/layout/HalfCircleOrganizationChart"/>
    <dgm:cxn modelId="{A3B48C46-B547-4583-9F80-6AEA979A6A40}" type="presParOf" srcId="{F0AF45A4-C423-459C-B85D-17D7045BE9D0}" destId="{E0D71565-E0A4-49BF-B696-6D2F2A434264}" srcOrd="0" destOrd="0" presId="urn:microsoft.com/office/officeart/2008/layout/HalfCircleOrganizationChart"/>
    <dgm:cxn modelId="{767D3613-4F70-4476-BC8A-7ED4CC84D923}" type="presParOf" srcId="{E0D71565-E0A4-49BF-B696-6D2F2A434264}" destId="{35D19F6A-A9D6-401F-83EE-4B03A3722026}" srcOrd="0" destOrd="0" presId="urn:microsoft.com/office/officeart/2008/layout/HalfCircleOrganizationChart"/>
    <dgm:cxn modelId="{AF761A6D-DF0F-4508-A792-7E5DF59ACAB8}" type="presParOf" srcId="{E0D71565-E0A4-49BF-B696-6D2F2A434264}" destId="{99160190-A1BD-4783-A0E6-5E18C08CB391}" srcOrd="1" destOrd="0" presId="urn:microsoft.com/office/officeart/2008/layout/HalfCircleOrganizationChart"/>
    <dgm:cxn modelId="{AE82F5EC-DCC8-4CAE-B551-22B97E020291}" type="presParOf" srcId="{E0D71565-E0A4-49BF-B696-6D2F2A434264}" destId="{93AD28B3-AF13-49DE-B1D3-7AA596A994D1}" srcOrd="2" destOrd="0" presId="urn:microsoft.com/office/officeart/2008/layout/HalfCircleOrganizationChart"/>
    <dgm:cxn modelId="{DCB10AFF-5888-4D7D-BEBE-40AE9DE22B39}" type="presParOf" srcId="{E0D71565-E0A4-49BF-B696-6D2F2A434264}" destId="{A80B8EA7-DE19-4705-B261-D0EA451EF9D5}" srcOrd="3" destOrd="0" presId="urn:microsoft.com/office/officeart/2008/layout/HalfCircleOrganizationChart"/>
    <dgm:cxn modelId="{B7A91F79-FB79-4C42-9180-2676B8A8500E}" type="presParOf" srcId="{F0AF45A4-C423-459C-B85D-17D7045BE9D0}" destId="{6EB9FA68-1C55-4B61-BC04-1C2920C8F565}" srcOrd="1" destOrd="0" presId="urn:microsoft.com/office/officeart/2008/layout/HalfCircleOrganizationChart"/>
    <dgm:cxn modelId="{46091A0D-EE6F-4A42-B428-8D453BA3978E}" type="presParOf" srcId="{F0AF45A4-C423-459C-B85D-17D7045BE9D0}" destId="{C0E65A6A-9920-4938-A21B-8A2D3DEFE08B}" srcOrd="2" destOrd="0" presId="urn:microsoft.com/office/officeart/2008/layout/HalfCircleOrganizationChart"/>
    <dgm:cxn modelId="{886FE476-5427-44DB-8378-CB61B0FC1665}" type="presParOf" srcId="{71B262DD-24EB-44AA-A384-5E03CBA7537D}" destId="{34FACDE4-8DA4-456A-94E4-9E3C49C910C1}" srcOrd="2" destOrd="0" presId="urn:microsoft.com/office/officeart/2008/layout/HalfCircleOrganizationChart"/>
    <dgm:cxn modelId="{F09D6E0B-0E10-4BC8-82CD-E4BE22677C03}" type="presParOf" srcId="{34FACDE4-8DA4-456A-94E4-9E3C49C910C1}" destId="{60B18C7D-9EED-4B35-810C-EF14E786329D}" srcOrd="0" destOrd="0" presId="urn:microsoft.com/office/officeart/2008/layout/HalfCircleOrganizationChart"/>
    <dgm:cxn modelId="{80FB18F6-07CD-424C-BE95-ED4BB3B4D257}" type="presParOf" srcId="{34FACDE4-8DA4-456A-94E4-9E3C49C910C1}" destId="{55986C74-70FD-4A85-9F79-36E8E65A359B}" srcOrd="1" destOrd="0" presId="urn:microsoft.com/office/officeart/2008/layout/HalfCircleOrganizationChart"/>
    <dgm:cxn modelId="{6A228ED7-CBF2-4170-90E6-E882B0F4BA5D}" type="presParOf" srcId="{55986C74-70FD-4A85-9F79-36E8E65A359B}" destId="{685F69FD-B018-4CF7-8934-576839C04AA5}" srcOrd="0" destOrd="0" presId="urn:microsoft.com/office/officeart/2008/layout/HalfCircleOrganizationChart"/>
    <dgm:cxn modelId="{712E4CBE-2E77-4AE6-A50F-E5C07459459B}" type="presParOf" srcId="{685F69FD-B018-4CF7-8934-576839C04AA5}" destId="{AA309363-AFD3-4A22-8864-5F43B067DC77}" srcOrd="0" destOrd="0" presId="urn:microsoft.com/office/officeart/2008/layout/HalfCircleOrganizationChart"/>
    <dgm:cxn modelId="{260D416D-E282-4750-9853-A6A4BF333F67}" type="presParOf" srcId="{685F69FD-B018-4CF7-8934-576839C04AA5}" destId="{A8A3801E-A802-40E9-9648-F2A990E14F81}" srcOrd="1" destOrd="0" presId="urn:microsoft.com/office/officeart/2008/layout/HalfCircleOrganizationChart"/>
    <dgm:cxn modelId="{E9281CFF-A632-49FE-9F51-B01EAFE0436D}" type="presParOf" srcId="{685F69FD-B018-4CF7-8934-576839C04AA5}" destId="{D88E417A-75B7-4263-9083-7B8601481413}" srcOrd="2" destOrd="0" presId="urn:microsoft.com/office/officeart/2008/layout/HalfCircleOrganizationChart"/>
    <dgm:cxn modelId="{BDAF1996-ACCA-4588-96E7-16D2D5C16645}" type="presParOf" srcId="{685F69FD-B018-4CF7-8934-576839C04AA5}" destId="{8B01EE3D-CE2C-4A02-B56E-6BC8AFBFA0B0}" srcOrd="3" destOrd="0" presId="urn:microsoft.com/office/officeart/2008/layout/HalfCircleOrganizationChart"/>
    <dgm:cxn modelId="{EBCD7FF2-5DAC-4D1B-B580-CB016219BF1C}" type="presParOf" srcId="{55986C74-70FD-4A85-9F79-36E8E65A359B}" destId="{7B7A4D0E-7C42-430A-8BC5-D4AEA6A6E734}" srcOrd="1" destOrd="0" presId="urn:microsoft.com/office/officeart/2008/layout/HalfCircleOrganizationChart"/>
    <dgm:cxn modelId="{BB84BA6C-FAD9-45D4-842E-D38E608CC4D9}" type="presParOf" srcId="{55986C74-70FD-4A85-9F79-36E8E65A359B}" destId="{BC31AB8C-0FFB-446C-8089-DB3FD9126ACA}" srcOrd="2" destOrd="0" presId="urn:microsoft.com/office/officeart/2008/layout/HalfCircleOrganizationChart"/>
    <dgm:cxn modelId="{36945C17-7885-4F2E-9C7D-510F1BD4D211}" type="presParOf" srcId="{34FACDE4-8DA4-456A-94E4-9E3C49C910C1}" destId="{9EA2730E-1F86-48E3-8FF2-F2B8C5D36530}" srcOrd="2" destOrd="0" presId="urn:microsoft.com/office/officeart/2008/layout/HalfCircleOrganizationChart"/>
    <dgm:cxn modelId="{F0229240-6D06-45A6-82B8-7F3A5852380A}" type="presParOf" srcId="{34FACDE4-8DA4-456A-94E4-9E3C49C910C1}" destId="{2205814B-60BB-4229-A626-7CA4309FB2E7}" srcOrd="3" destOrd="0" presId="urn:microsoft.com/office/officeart/2008/layout/HalfCircleOrganizationChart"/>
    <dgm:cxn modelId="{895B5F06-FDCB-44FD-8BDE-99D49E15D401}" type="presParOf" srcId="{2205814B-60BB-4229-A626-7CA4309FB2E7}" destId="{59B7C3B4-7F42-47B2-9F4E-CF425C0DB6E6}" srcOrd="0" destOrd="0" presId="urn:microsoft.com/office/officeart/2008/layout/HalfCircleOrganizationChart"/>
    <dgm:cxn modelId="{C68D6EDA-6C52-4835-ADC5-9CEA9C9B4E1A}" type="presParOf" srcId="{59B7C3B4-7F42-47B2-9F4E-CF425C0DB6E6}" destId="{CA9DFB4C-4AC9-4BAC-81BC-F96390FA71D3}" srcOrd="0" destOrd="0" presId="urn:microsoft.com/office/officeart/2008/layout/HalfCircleOrganizationChart"/>
    <dgm:cxn modelId="{AF28C08A-5639-4643-9906-419409B20520}" type="presParOf" srcId="{59B7C3B4-7F42-47B2-9F4E-CF425C0DB6E6}" destId="{430202BB-3AF9-459B-B0E3-A1807E9ADA37}" srcOrd="1" destOrd="0" presId="urn:microsoft.com/office/officeart/2008/layout/HalfCircleOrganizationChart"/>
    <dgm:cxn modelId="{146E052F-7EAE-4DDE-B4CB-02397F9AC2B8}" type="presParOf" srcId="{59B7C3B4-7F42-47B2-9F4E-CF425C0DB6E6}" destId="{CE0D001E-D880-4A71-8B93-6BB3E496DB57}" srcOrd="2" destOrd="0" presId="urn:microsoft.com/office/officeart/2008/layout/HalfCircleOrganizationChart"/>
    <dgm:cxn modelId="{1ABA73F5-737C-47A5-AC0A-0169F3B5FEA1}" type="presParOf" srcId="{59B7C3B4-7F42-47B2-9F4E-CF425C0DB6E6}" destId="{CE088A15-C898-4A6D-BD23-C17E962B5656}" srcOrd="3" destOrd="0" presId="urn:microsoft.com/office/officeart/2008/layout/HalfCircleOrganizationChart"/>
    <dgm:cxn modelId="{2790A7E3-76C5-4EBA-A944-14AB64C12E0B}" type="presParOf" srcId="{2205814B-60BB-4229-A626-7CA4309FB2E7}" destId="{C9993D57-E0E3-4C87-B0F2-447FA6CD77CA}" srcOrd="1" destOrd="0" presId="urn:microsoft.com/office/officeart/2008/layout/HalfCircleOrganizationChart"/>
    <dgm:cxn modelId="{3AFBE0FA-0BBF-429F-83C3-E6324BD1C6F0}" type="presParOf" srcId="{2205814B-60BB-4229-A626-7CA4309FB2E7}" destId="{E22FD540-E124-421D-B4D2-81BF86965C5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2730E-1F86-48E3-8FF2-F2B8C5D36530}">
      <dsp:nvSpPr>
        <dsp:cNvPr id="0" name=""/>
        <dsp:cNvSpPr/>
      </dsp:nvSpPr>
      <dsp:spPr>
        <a:xfrm>
          <a:off x="3670698" y="693677"/>
          <a:ext cx="935720" cy="569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767"/>
              </a:lnTo>
              <a:lnTo>
                <a:pt x="935720" y="5697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18C7D-9EED-4B35-810C-EF14E786329D}">
      <dsp:nvSpPr>
        <dsp:cNvPr id="0" name=""/>
        <dsp:cNvSpPr/>
      </dsp:nvSpPr>
      <dsp:spPr>
        <a:xfrm>
          <a:off x="2413009" y="693677"/>
          <a:ext cx="1257688" cy="827311"/>
        </a:xfrm>
        <a:custGeom>
          <a:avLst/>
          <a:gdLst/>
          <a:ahLst/>
          <a:cxnLst/>
          <a:rect l="0" t="0" r="0" b="0"/>
          <a:pathLst>
            <a:path>
              <a:moveTo>
                <a:pt x="1257688" y="0"/>
              </a:moveTo>
              <a:lnTo>
                <a:pt x="1257688" y="827311"/>
              </a:lnTo>
              <a:lnTo>
                <a:pt x="0" y="8273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48300-1AFE-4516-A7C4-BFB00BEA0D07}">
      <dsp:nvSpPr>
        <dsp:cNvPr id="0" name=""/>
        <dsp:cNvSpPr/>
      </dsp:nvSpPr>
      <dsp:spPr>
        <a:xfrm>
          <a:off x="3670698" y="693677"/>
          <a:ext cx="934299" cy="1863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5608"/>
              </a:lnTo>
              <a:lnTo>
                <a:pt x="934299" y="1685608"/>
              </a:lnTo>
              <a:lnTo>
                <a:pt x="934299" y="1863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D4218-058E-473D-AD0D-A9FD4E10A114}">
      <dsp:nvSpPr>
        <dsp:cNvPr id="0" name=""/>
        <dsp:cNvSpPr/>
      </dsp:nvSpPr>
      <dsp:spPr>
        <a:xfrm>
          <a:off x="2782554" y="693677"/>
          <a:ext cx="888144" cy="1857204"/>
        </a:xfrm>
        <a:custGeom>
          <a:avLst/>
          <a:gdLst/>
          <a:ahLst/>
          <a:cxnLst/>
          <a:rect l="0" t="0" r="0" b="0"/>
          <a:pathLst>
            <a:path>
              <a:moveTo>
                <a:pt x="888144" y="0"/>
              </a:moveTo>
              <a:lnTo>
                <a:pt x="888144" y="1679555"/>
              </a:lnTo>
              <a:lnTo>
                <a:pt x="0" y="1679555"/>
              </a:lnTo>
              <a:lnTo>
                <a:pt x="0" y="18572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D6E7E-A1ED-4B50-AC5D-47EDE5F5848E}">
      <dsp:nvSpPr>
        <dsp:cNvPr id="0" name=""/>
        <dsp:cNvSpPr/>
      </dsp:nvSpPr>
      <dsp:spPr>
        <a:xfrm>
          <a:off x="3247724" y="-152270"/>
          <a:ext cx="845948" cy="8459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100A6-C648-4655-BEAF-8D5B32081624}">
      <dsp:nvSpPr>
        <dsp:cNvPr id="0" name=""/>
        <dsp:cNvSpPr/>
      </dsp:nvSpPr>
      <dsp:spPr>
        <a:xfrm>
          <a:off x="3247724" y="-152270"/>
          <a:ext cx="845948" cy="8459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A5052-EAD4-4644-8C30-8D5F385EDE8C}">
      <dsp:nvSpPr>
        <dsp:cNvPr id="0" name=""/>
        <dsp:cNvSpPr/>
      </dsp:nvSpPr>
      <dsp:spPr>
        <a:xfrm>
          <a:off x="2824749" y="0"/>
          <a:ext cx="1691896" cy="5414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Lot 2, 4 and 8</a:t>
          </a:r>
          <a:endParaRPr lang="en-CA" sz="1700" kern="1200" dirty="0"/>
        </a:p>
      </dsp:txBody>
      <dsp:txXfrm>
        <a:off x="2824749" y="0"/>
        <a:ext cx="1691896" cy="541406"/>
      </dsp:txXfrm>
    </dsp:sp>
    <dsp:sp modelId="{B0731F2F-A09F-4D8D-BB28-D4948768E383}">
      <dsp:nvSpPr>
        <dsp:cNvPr id="0" name=""/>
        <dsp:cNvSpPr/>
      </dsp:nvSpPr>
      <dsp:spPr>
        <a:xfrm>
          <a:off x="2359579" y="2550882"/>
          <a:ext cx="845948" cy="8459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733F5-65CC-4F0E-802D-172F72F547E7}">
      <dsp:nvSpPr>
        <dsp:cNvPr id="0" name=""/>
        <dsp:cNvSpPr/>
      </dsp:nvSpPr>
      <dsp:spPr>
        <a:xfrm>
          <a:off x="2359579" y="2550882"/>
          <a:ext cx="845948" cy="8459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DD8A00-573E-4469-82F5-5BA01D91F24E}">
      <dsp:nvSpPr>
        <dsp:cNvPr id="0" name=""/>
        <dsp:cNvSpPr/>
      </dsp:nvSpPr>
      <dsp:spPr>
        <a:xfrm>
          <a:off x="1936605" y="2703153"/>
          <a:ext cx="1691896" cy="5414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15-25</a:t>
          </a:r>
          <a:r>
            <a:rPr lang="en-US" sz="1700" kern="1200" baseline="30000" dirty="0"/>
            <a:t>o</a:t>
          </a:r>
          <a:r>
            <a:rPr lang="en-US" sz="1700" kern="1200" dirty="0"/>
            <a:t>C</a:t>
          </a:r>
          <a:endParaRPr lang="en-CA" sz="1700" kern="1200" dirty="0"/>
        </a:p>
      </dsp:txBody>
      <dsp:txXfrm>
        <a:off x="1936605" y="2703153"/>
        <a:ext cx="1691896" cy="541406"/>
      </dsp:txXfrm>
    </dsp:sp>
    <dsp:sp modelId="{99160190-A1BD-4783-A0E6-5E18C08CB391}">
      <dsp:nvSpPr>
        <dsp:cNvPr id="0" name=""/>
        <dsp:cNvSpPr/>
      </dsp:nvSpPr>
      <dsp:spPr>
        <a:xfrm>
          <a:off x="4182023" y="2556935"/>
          <a:ext cx="845948" cy="8459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D28B3-AF13-49DE-B1D3-7AA596A994D1}">
      <dsp:nvSpPr>
        <dsp:cNvPr id="0" name=""/>
        <dsp:cNvSpPr/>
      </dsp:nvSpPr>
      <dsp:spPr>
        <a:xfrm>
          <a:off x="4182023" y="2556935"/>
          <a:ext cx="845948" cy="8459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19F6A-A9D6-401F-83EE-4B03A3722026}">
      <dsp:nvSpPr>
        <dsp:cNvPr id="0" name=""/>
        <dsp:cNvSpPr/>
      </dsp:nvSpPr>
      <dsp:spPr>
        <a:xfrm>
          <a:off x="3759049" y="2709206"/>
          <a:ext cx="1691896" cy="5414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20-30</a:t>
          </a:r>
          <a:r>
            <a:rPr lang="en-US" sz="1700" kern="1200" baseline="30000" dirty="0"/>
            <a:t>o</a:t>
          </a:r>
          <a:r>
            <a:rPr lang="en-US" sz="1700" kern="1200" dirty="0"/>
            <a:t>C</a:t>
          </a:r>
          <a:endParaRPr lang="en-CA" sz="1700" kern="1200" dirty="0"/>
        </a:p>
      </dsp:txBody>
      <dsp:txXfrm>
        <a:off x="3759049" y="2709206"/>
        <a:ext cx="1691896" cy="541406"/>
      </dsp:txXfrm>
    </dsp:sp>
    <dsp:sp modelId="{A8A3801E-A802-40E9-9648-F2A990E14F81}">
      <dsp:nvSpPr>
        <dsp:cNvPr id="0" name=""/>
        <dsp:cNvSpPr/>
      </dsp:nvSpPr>
      <dsp:spPr>
        <a:xfrm>
          <a:off x="1668575" y="1278019"/>
          <a:ext cx="845948" cy="99967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E417A-75B7-4263-9083-7B8601481413}">
      <dsp:nvSpPr>
        <dsp:cNvPr id="0" name=""/>
        <dsp:cNvSpPr/>
      </dsp:nvSpPr>
      <dsp:spPr>
        <a:xfrm>
          <a:off x="1668575" y="1278019"/>
          <a:ext cx="845948" cy="99967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09363-AFD3-4A22-8864-5F43B067DC77}">
      <dsp:nvSpPr>
        <dsp:cNvPr id="0" name=""/>
        <dsp:cNvSpPr/>
      </dsp:nvSpPr>
      <dsp:spPr>
        <a:xfrm>
          <a:off x="1245601" y="1457961"/>
          <a:ext cx="1691896" cy="6397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10 samples for homogeneity test</a:t>
          </a:r>
          <a:endParaRPr lang="en-CA" sz="1700" kern="1200" dirty="0"/>
        </a:p>
      </dsp:txBody>
      <dsp:txXfrm>
        <a:off x="1245601" y="1457961"/>
        <a:ext cx="1691896" cy="639791"/>
      </dsp:txXfrm>
    </dsp:sp>
    <dsp:sp modelId="{430202BB-3AF9-459B-B0E3-A1807E9ADA37}">
      <dsp:nvSpPr>
        <dsp:cNvPr id="0" name=""/>
        <dsp:cNvSpPr/>
      </dsp:nvSpPr>
      <dsp:spPr>
        <a:xfrm>
          <a:off x="4504904" y="1111174"/>
          <a:ext cx="845948" cy="8459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0D001E-D880-4A71-8B93-6BB3E496DB57}">
      <dsp:nvSpPr>
        <dsp:cNvPr id="0" name=""/>
        <dsp:cNvSpPr/>
      </dsp:nvSpPr>
      <dsp:spPr>
        <a:xfrm>
          <a:off x="4504904" y="1111174"/>
          <a:ext cx="845948" cy="8459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DFB4C-4AC9-4BAC-81BC-F96390FA71D3}">
      <dsp:nvSpPr>
        <dsp:cNvPr id="0" name=""/>
        <dsp:cNvSpPr/>
      </dsp:nvSpPr>
      <dsp:spPr>
        <a:xfrm>
          <a:off x="4081930" y="1263445"/>
          <a:ext cx="1691896" cy="5414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baseline="0" dirty="0"/>
            <a:t>13.5 g (2000 seeds) 60 samples</a:t>
          </a:r>
          <a:endParaRPr lang="en-CA" sz="1700" kern="1200" dirty="0"/>
        </a:p>
      </dsp:txBody>
      <dsp:txXfrm>
        <a:off x="4081930" y="1263445"/>
        <a:ext cx="1691896" cy="541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0.21564</cdr:x>
      <cdr:y>0.85866</cdr:y>
    </cdr:from>
    <cdr:to>
      <cdr:x>0.27893</cdr:x>
      <cdr:y>0.93366</cdr:y>
    </cdr:to>
    <cdr:sp macro="" textlink="">
      <cdr:nvSpPr>
        <cdr:cNvPr id="2" name="Oval 1"/>
        <cdr:cNvSpPr/>
      </cdr:nvSpPr>
      <cdr:spPr>
        <a:xfrm xmlns:a="http://schemas.openxmlformats.org/drawingml/2006/main">
          <a:off x="1478872" y="3729498"/>
          <a:ext cx="434050" cy="32575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24C1C-A911-4054-B0F2-27C8A13B352C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C0C94-4B83-4398-A68F-7C80286B72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9533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promote uniformity, standardization, and precision among seed laboratories with regard to the evaluation of temperatures equivalency specified in three sets of rules. </a:t>
            </a:r>
          </a:p>
          <a:p>
            <a:endParaRPr lang="en-US" dirty="0"/>
          </a:p>
          <a:p>
            <a:r>
              <a:rPr lang="en-US" dirty="0"/>
              <a:t>To provide data to be used as supporting evidence for future seed testing procedures and rule changes, such as harmonization of Canadian M&amp;P, AOSA and ISTA seed testing procedures and rules. </a:t>
            </a:r>
          </a:p>
          <a:p>
            <a:endParaRPr lang="en-US" dirty="0"/>
          </a:p>
          <a:p>
            <a:r>
              <a:rPr lang="en-US" dirty="0"/>
              <a:t>To identify specific areas in the rapeseed germination test in which investigation or research is needed to promote uniform results among laboratories.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C0C94-4B83-4398-A68F-7C80286B721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1402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Category standards used for performance evaluation</a:t>
            </a:r>
          </a:p>
          <a:p>
            <a:r>
              <a:rPr lang="el-G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absolute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z- Score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Feedback Action Suggestions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0.00 – 3.49 A Acceptable, no action needed.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3.50- 5.29 B Review of methods is recommended.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5.30 – 6.99 C Lab should investigate possible problem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6.99 D Lab should investigate possible problem. It is Below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Minimum Performance of expected as Canadian or ISTA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accredited laboratory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C0C94-4B83-4398-A68F-7C80286B7215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1303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C0C94-4B83-4398-A68F-7C80286B7215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4733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analyzed</a:t>
            </a:r>
            <a:r>
              <a:rPr lang="en-US" baseline="0" dirty="0"/>
              <a:t> the rule difference and hypothesized that temperature and counting dates are the potential factors that could cause the difference of germination results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C0C94-4B83-4398-A68F-7C80286B7215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4967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Non</a:t>
            </a:r>
            <a:r>
              <a:rPr lang="en-CA" baseline="0" dirty="0"/>
              <a:t> dormant seeds for this test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C0C94-4B83-4398-A68F-7C80286B721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6673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variation are</a:t>
            </a:r>
            <a:r>
              <a:rPr lang="en-US" baseline="0" dirty="0"/>
              <a:t> randomly and evenly distributed in each temperature and participant when the homogeneity test is passed, therefore sample factor to all samples and participants are equivalent statistically.</a:t>
            </a:r>
          </a:p>
          <a:p>
            <a:endParaRPr lang="en-US" baseline="0" dirty="0"/>
          </a:p>
          <a:p>
            <a:r>
              <a:rPr lang="en-US" dirty="0"/>
              <a:t>3 seed lots, 60 samples </a:t>
            </a:r>
            <a:r>
              <a:rPr lang="en-US" baseline="0" dirty="0"/>
              <a:t> were used in the referee study</a:t>
            </a: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C0C94-4B83-4398-A68F-7C80286B7215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7615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data was analyzed by </a:t>
            </a:r>
            <a:r>
              <a:rPr lang="en-US" dirty="0" err="1"/>
              <a:t>Gli</a:t>
            </a:r>
            <a:r>
              <a:rPr lang="en-US" baseline="0" dirty="0" err="1"/>
              <a:t>mmix</a:t>
            </a:r>
            <a:r>
              <a:rPr lang="en-US" baseline="0" dirty="0"/>
              <a:t> </a:t>
            </a:r>
            <a:r>
              <a:rPr lang="en-US" dirty="0"/>
              <a:t>Model using SAS 9.4</a:t>
            </a:r>
          </a:p>
          <a:p>
            <a:endParaRPr lang="en-US" dirty="0"/>
          </a:p>
          <a:p>
            <a:r>
              <a:rPr lang="en-US" dirty="0"/>
              <a:t>Sources</a:t>
            </a:r>
            <a:r>
              <a:rPr lang="en-US" baseline="0" dirty="0"/>
              <a:t> of variation that impact the result (significant)</a:t>
            </a:r>
          </a:p>
          <a:p>
            <a:endParaRPr lang="en-US" baseline="0" dirty="0"/>
          </a:p>
          <a:p>
            <a:r>
              <a:rPr lang="en-US" baseline="0" dirty="0" err="1"/>
              <a:t>Fvalue</a:t>
            </a:r>
            <a:r>
              <a:rPr lang="en-US" baseline="0" dirty="0"/>
              <a:t> – higher indicates more variation</a:t>
            </a:r>
          </a:p>
          <a:p>
            <a:r>
              <a:rPr lang="en-US" baseline="0" dirty="0" err="1"/>
              <a:t>Pr</a:t>
            </a:r>
            <a:r>
              <a:rPr lang="en-US" baseline="0" dirty="0"/>
              <a:t>&gt;F  (p value) is significant less than 0.05 is significant</a:t>
            </a:r>
          </a:p>
          <a:p>
            <a:endParaRPr lang="en-US" baseline="0" dirty="0"/>
          </a:p>
          <a:p>
            <a:r>
              <a:rPr lang="en-US" baseline="0" dirty="0"/>
              <a:t>No significant different for Tem effect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C0C94-4B83-4398-A68F-7C80286B7215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870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C0C94-4B83-4398-A68F-7C80286B7215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6234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20</a:t>
            </a:r>
            <a:r>
              <a:rPr lang="en-CA" baseline="0" dirty="0"/>
              <a:t> C is consistent highest result and the least range.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C0C94-4B83-4398-A68F-7C80286B7215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0759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Same</a:t>
            </a:r>
            <a:r>
              <a:rPr lang="en-CA" baseline="0" dirty="0"/>
              <a:t> information.  Visual representation of temperature difference.  Same color bar mean not significantly different.  It should be one color bar if the temps gave equivalent results.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C0C94-4B83-4398-A68F-7C80286B7215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0017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Z-score. The Z-score compares the distance of the participant’s result from the overall sample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mean, to the average difference from the mean of all participants. A Z-score of zero indicates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participant’s result equaled the overall mean. A high number indicates the participant’s result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far away from the mean. </a:t>
            </a:r>
            <a:r>
              <a:rPr lang="en-CA" dirty="0"/>
              <a:t>Evaluated</a:t>
            </a:r>
            <a:r>
              <a:rPr lang="en-CA" baseline="0" dirty="0"/>
              <a:t> the same way we would do a PT.  Sum of z score over 3 lots.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C0C94-4B83-4398-A68F-7C80286B7215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887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Public Affairs\Communications\PRODUCTION\Social Media and Creative Services\16-056 CFIA Common Look and Feel\Assets\Templates\Supporting Files\Power Point\Images\EN\PPT Master E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1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0" y="6515729"/>
            <a:ext cx="5410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7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2017 Her Majesty the Queen in Right of Canada </a:t>
            </a:r>
            <a:br>
              <a:rPr lang="en-CA" sz="7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CA" sz="7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(Canadian Food Inspection Agency), all rights reserved. Use without permission is prohibited.</a:t>
            </a:r>
            <a:endParaRPr lang="en-CA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606425"/>
            <a:ext cx="7772400" cy="1470025"/>
          </a:xfrm>
        </p:spPr>
        <p:txBody>
          <a:bodyPr>
            <a:normAutofit/>
          </a:bodyPr>
          <a:lstStyle>
            <a:lvl1pPr algn="r">
              <a:defRPr sz="3600">
                <a:latin typeface="+mj-lt"/>
              </a:defRPr>
            </a:lvl1pPr>
          </a:lstStyle>
          <a:p>
            <a:endParaRPr lang="en-C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057400" y="1905000"/>
            <a:ext cx="64008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126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E43-6CF2-40F1-A4A5-B391E03062CD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944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E43-6CF2-40F1-A4A5-B391E03062CD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733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E43-6CF2-40F1-A4A5-B391E03062CD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26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E43-6CF2-40F1-A4A5-B391E03062CD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672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E43-6CF2-40F1-A4A5-B391E03062CD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872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E43-6CF2-40F1-A4A5-B391E03062CD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445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E43-6CF2-40F1-A4A5-B391E03062CD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754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E43-6CF2-40F1-A4A5-B391E03062CD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042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E43-6CF2-40F1-A4A5-B391E03062CD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252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E43-6CF2-40F1-A4A5-B391E03062CD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217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715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964E43-6CF2-40F1-A4A5-B391E03062CD}" type="datetimeFigureOut">
              <a:rPr lang="en-CA" smtClean="0"/>
              <a:pPr/>
              <a:t>2025-10-15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715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CD16D2-284F-4494-A8F6-B8044F189D2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110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5486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14/relationships/chartEx" Target="../charts/chartEx1.xml"/><Relationship Id="rId7" Type="http://schemas.microsoft.com/office/2014/relationships/chartEx" Target="../charts/chartEx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microsoft.com/office/2014/relationships/chartEx" Target="../charts/chartEx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microsoft.com/office/2014/relationships/chartEx" Target="../charts/chartEx4.xml"/><Relationship Id="rId1" Type="http://schemas.openxmlformats.org/officeDocument/2006/relationships/slideLayout" Target="../slideLayouts/slideLayout5.xml"/><Relationship Id="rId6" Type="http://schemas.microsoft.com/office/2014/relationships/chartEx" Target="../charts/chartEx6.xml"/><Relationship Id="rId5" Type="http://schemas.openxmlformats.org/officeDocument/2006/relationships/image" Target="../media/image8.png"/><Relationship Id="rId4" Type="http://schemas.microsoft.com/office/2014/relationships/chartEx" Target="../charts/chartEx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/>
              <a:t>Referee Study on Germination of </a:t>
            </a:r>
            <a:r>
              <a:rPr lang="en-US" sz="3200" dirty="0" err="1"/>
              <a:t>Canarygrass</a:t>
            </a:r>
            <a:r>
              <a:rPr lang="en-US" sz="3200" dirty="0"/>
              <a:t> (</a:t>
            </a:r>
            <a:r>
              <a:rPr lang="en-US" sz="3200" i="1" dirty="0" err="1"/>
              <a:t>Phalaris</a:t>
            </a:r>
            <a:r>
              <a:rPr lang="en-US" sz="3200" i="1" dirty="0"/>
              <a:t> </a:t>
            </a:r>
            <a:r>
              <a:rPr lang="en-US" sz="3200" i="1" dirty="0" err="1"/>
              <a:t>canariensis</a:t>
            </a:r>
            <a:r>
              <a:rPr lang="en-US" sz="3200" dirty="0"/>
              <a:t>) </a:t>
            </a:r>
            <a:endParaRPr lang="en-CA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524000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/>
              <a:t>Lei Ren</a:t>
            </a:r>
          </a:p>
          <a:p>
            <a:r>
              <a:rPr lang="en-US" sz="2000" dirty="0"/>
              <a:t>2023 AOSA Annual Meeting</a:t>
            </a:r>
          </a:p>
          <a:p>
            <a:pPr lvl="7" algn="r"/>
            <a:r>
              <a:rPr lang="en-US" dirty="0"/>
              <a:t>June 14, 2022</a:t>
            </a:r>
            <a:endParaRPr lang="en-CA" dirty="0"/>
          </a:p>
        </p:txBody>
      </p:sp>
      <p:pic>
        <p:nvPicPr>
          <p:cNvPr id="9218" name="Picture 2" descr="M:\SEEDLAB\7. NATIONAL SEED HERBARIUM-RW\Seed ID Tools For End User\Seed Image and Drawing-ByFamily\Brassicaceae\Brassica_napus_03cnsh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754" y="4114800"/>
            <a:ext cx="16002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698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Result - Lab Variation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" name="Chart 9"/>
              <p:cNvGraphicFramePr/>
              <p:nvPr>
                <p:extLst>
                  <p:ext uri="{D42A27DB-BD31-4B8C-83A1-F6EECF244321}">
                    <p14:modId xmlns:p14="http://schemas.microsoft.com/office/powerpoint/2010/main" val="3712926187"/>
                  </p:ext>
                </p:extLst>
              </p:nvPr>
            </p:nvGraphicFramePr>
            <p:xfrm>
              <a:off x="457200" y="1295400"/>
              <a:ext cx="4267200" cy="2362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0" name="Chart 9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" y="1295400"/>
                <a:ext cx="4267200" cy="236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1" name="Chart 10"/>
              <p:cNvGraphicFramePr/>
              <p:nvPr>
                <p:extLst>
                  <p:ext uri="{D42A27DB-BD31-4B8C-83A1-F6EECF244321}">
                    <p14:modId xmlns:p14="http://schemas.microsoft.com/office/powerpoint/2010/main" val="2818061434"/>
                  </p:ext>
                </p:extLst>
              </p:nvPr>
            </p:nvGraphicFramePr>
            <p:xfrm>
              <a:off x="4596414" y="1295400"/>
              <a:ext cx="4343400" cy="24384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11" name="Chart 10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96414" y="1295400"/>
                <a:ext cx="4343400" cy="24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2" name="Chart 11"/>
              <p:cNvGraphicFramePr/>
              <p:nvPr>
                <p:extLst>
                  <p:ext uri="{D42A27DB-BD31-4B8C-83A1-F6EECF244321}">
                    <p14:modId xmlns:p14="http://schemas.microsoft.com/office/powerpoint/2010/main" val="40412918"/>
                  </p:ext>
                </p:extLst>
              </p:nvPr>
            </p:nvGraphicFramePr>
            <p:xfrm>
              <a:off x="457200" y="3588543"/>
              <a:ext cx="4267200" cy="23320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12" name="Chart 11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7200" y="3588543"/>
                <a:ext cx="4267200" cy="23320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1119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Result - Lab Variation (Con.)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/>
              <p:cNvGraphicFramePr/>
              <p:nvPr>
                <p:extLst>
                  <p:ext uri="{D42A27DB-BD31-4B8C-83A1-F6EECF244321}">
                    <p14:modId xmlns:p14="http://schemas.microsoft.com/office/powerpoint/2010/main" val="4049346154"/>
                  </p:ext>
                </p:extLst>
              </p:nvPr>
            </p:nvGraphicFramePr>
            <p:xfrm>
              <a:off x="228600" y="1295400"/>
              <a:ext cx="4343400" cy="2362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hart 6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600" y="1295400"/>
                <a:ext cx="4343400" cy="236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Chart 7"/>
              <p:cNvGraphicFramePr/>
              <p:nvPr>
                <p:extLst>
                  <p:ext uri="{D42A27DB-BD31-4B8C-83A1-F6EECF244321}">
                    <p14:modId xmlns:p14="http://schemas.microsoft.com/office/powerpoint/2010/main" val="2113556126"/>
                  </p:ext>
                </p:extLst>
              </p:nvPr>
            </p:nvGraphicFramePr>
            <p:xfrm>
              <a:off x="4546107" y="1295400"/>
              <a:ext cx="4495800" cy="24384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8" name="Chart 7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46107" y="1295400"/>
                <a:ext cx="4495800" cy="24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Chart 8"/>
              <p:cNvGraphicFramePr/>
              <p:nvPr>
                <p:extLst>
                  <p:ext uri="{D42A27DB-BD31-4B8C-83A1-F6EECF244321}">
                    <p14:modId xmlns:p14="http://schemas.microsoft.com/office/powerpoint/2010/main" val="2486882964"/>
                  </p:ext>
                </p:extLst>
              </p:nvPr>
            </p:nvGraphicFramePr>
            <p:xfrm>
              <a:off x="278907" y="3671312"/>
              <a:ext cx="4267200" cy="23320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9" name="Chart 8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8907" y="3671312"/>
                <a:ext cx="4267200" cy="233203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/>
          <p:cNvSpPr txBox="1"/>
          <p:nvPr/>
        </p:nvSpPr>
        <p:spPr>
          <a:xfrm>
            <a:off x="5029200" y="4191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Lowest germination lot has the highest variation among lab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17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CA" sz="3600" dirty="0"/>
              <a:t>Temperature Effect on Germination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24000" y="5105400"/>
            <a:ext cx="6705600" cy="639762"/>
          </a:xfrm>
        </p:spPr>
        <p:txBody>
          <a:bodyPr>
            <a:normAutofit/>
          </a:bodyPr>
          <a:lstStyle/>
          <a:p>
            <a:r>
              <a:rPr lang="en-US" sz="2000" b="0" dirty="0"/>
              <a:t>No differences between the two tested temperatures</a:t>
            </a:r>
            <a:endParaRPr lang="en-CA" sz="2000" b="0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655044"/>
              </p:ext>
            </p:extLst>
          </p:nvPr>
        </p:nvGraphicFramePr>
        <p:xfrm>
          <a:off x="1600200" y="1295400"/>
          <a:ext cx="6477000" cy="346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667000" y="18288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a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276600" y="1834134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a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38100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a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3840671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a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623482" y="3648566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a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3648566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3457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531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Normal Seedling Germ Trend</a:t>
            </a:r>
            <a:endParaRPr lang="en-CA" sz="36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951588"/>
              </p:ext>
            </p:extLst>
          </p:nvPr>
        </p:nvGraphicFramePr>
        <p:xfrm>
          <a:off x="257175" y="1208314"/>
          <a:ext cx="4086225" cy="4582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124432"/>
              </p:ext>
            </p:extLst>
          </p:nvPr>
        </p:nvGraphicFramePr>
        <p:xfrm>
          <a:off x="4800600" y="1208314"/>
          <a:ext cx="4057649" cy="4582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36158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Counting Dates Effect on Germination</a:t>
            </a:r>
            <a:endParaRPr lang="en-US" sz="3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0000000-0008-0000-0300-000006000000}"/>
              </a:ext>
            </a:extLst>
          </p:cNvPr>
          <p:cNvGrpSpPr/>
          <p:nvPr/>
        </p:nvGrpSpPr>
        <p:grpSpPr>
          <a:xfrm>
            <a:off x="1295400" y="1417638"/>
            <a:ext cx="6553200" cy="4144962"/>
            <a:chOff x="0" y="0"/>
            <a:chExt cx="4572000" cy="2743200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00000000-0008-0000-0300-000007000000}"/>
                </a:ext>
              </a:extLst>
            </p:cNvPr>
            <p:cNvGraphicFramePr/>
            <p:nvPr/>
          </p:nvGraphicFramePr>
          <p:xfrm>
            <a:off x="0" y="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00000000-0008-0000-0300-000008000000}"/>
                </a:ext>
              </a:extLst>
            </p:cNvPr>
            <p:cNvSpPr txBox="1"/>
            <p:nvPr/>
          </p:nvSpPr>
          <p:spPr>
            <a:xfrm>
              <a:off x="704681" y="2188466"/>
              <a:ext cx="252249" cy="25717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/>
                <a:t>c</a:t>
              </a: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00000000-0008-0000-0300-000009000000}"/>
                </a:ext>
              </a:extLst>
            </p:cNvPr>
            <p:cNvSpPr txBox="1"/>
            <p:nvPr/>
          </p:nvSpPr>
          <p:spPr>
            <a:xfrm>
              <a:off x="1541721" y="774395"/>
              <a:ext cx="250825" cy="31610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/>
                <a:t>b</a:t>
              </a:r>
            </a:p>
          </p:txBody>
        </p: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00000000-0008-0000-0300-00000A000000}"/>
                </a:ext>
              </a:extLst>
            </p:cNvPr>
            <p:cNvSpPr txBox="1"/>
            <p:nvPr/>
          </p:nvSpPr>
          <p:spPr>
            <a:xfrm>
              <a:off x="2339163" y="679237"/>
              <a:ext cx="252249" cy="35242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/>
                <a:t>ab</a:t>
              </a:r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00000000-0008-0000-0300-00000B000000}"/>
                </a:ext>
              </a:extLst>
            </p:cNvPr>
            <p:cNvSpPr txBox="1"/>
            <p:nvPr/>
          </p:nvSpPr>
          <p:spPr>
            <a:xfrm>
              <a:off x="3146425" y="579110"/>
              <a:ext cx="225425" cy="24122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/>
                <a:t>a</a:t>
              </a: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00000000-0008-0000-0300-00000C000000}"/>
                </a:ext>
              </a:extLst>
            </p:cNvPr>
            <p:cNvSpPr txBox="1"/>
            <p:nvPr/>
          </p:nvSpPr>
          <p:spPr>
            <a:xfrm>
              <a:off x="3977611" y="543335"/>
              <a:ext cx="222250" cy="25074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1988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Result: Lab performance rating</a:t>
            </a:r>
            <a:endParaRPr lang="en-CA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 rating against mean</a:t>
            </a:r>
            <a:endParaRPr lang="en-C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4040188" cy="315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>
            <a:stCxn id="6146" idx="0"/>
          </p:cNvCxnSpPr>
          <p:nvPr/>
        </p:nvCxnSpPr>
        <p:spPr>
          <a:xfrm flipH="1">
            <a:off x="2457847" y="2438400"/>
            <a:ext cx="19447" cy="2514600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96294" y="207139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2324894" y="3200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0" y="320272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3581400" y="320272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4038600" y="320443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1587403" y="320763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1084832" y="320763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endParaRPr lang="en-CA" dirty="0"/>
          </a:p>
        </p:txBody>
      </p:sp>
      <p:sp>
        <p:nvSpPr>
          <p:cNvPr id="22" name="TextBox 21"/>
          <p:cNvSpPr txBox="1"/>
          <p:nvPr/>
        </p:nvSpPr>
        <p:spPr>
          <a:xfrm>
            <a:off x="609600" y="3200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2256061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Z-score. The Z-score compares the distance of the participant’s result from the overall sample</a:t>
            </a:r>
          </a:p>
          <a:p>
            <a:r>
              <a:rPr lang="en-US" dirty="0"/>
              <a:t>mean, to the average difference from the mean of all participants. A Z-score of zero indicates the</a:t>
            </a:r>
          </a:p>
          <a:p>
            <a:r>
              <a:rPr lang="en-US" dirty="0"/>
              <a:t>participant’s result equaled the overall mean. A high number indicates the participant’s result</a:t>
            </a:r>
          </a:p>
          <a:p>
            <a:r>
              <a:rPr lang="en-US" dirty="0"/>
              <a:t>was far away from the mean. </a:t>
            </a:r>
          </a:p>
        </p:txBody>
      </p:sp>
    </p:spTree>
    <p:extLst>
      <p:ext uri="{BB962C8B-B14F-4D97-AF65-F5344CB8AC3E}">
        <p14:creationId xmlns:p14="http://schemas.microsoft.com/office/powerpoint/2010/main" val="3975899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Lab performance</a:t>
            </a:r>
            <a:endParaRPr lang="en-CA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105400"/>
            <a:ext cx="7086600" cy="533400"/>
          </a:xfrm>
        </p:spPr>
        <p:txBody>
          <a:bodyPr>
            <a:normAutofit fontScale="92500"/>
          </a:bodyPr>
          <a:lstStyle/>
          <a:p>
            <a:r>
              <a:rPr lang="en-US" b="0" dirty="0">
                <a:latin typeface="+mn-lt"/>
              </a:rPr>
              <a:t>Testing uniformity are variable in different temperatures </a:t>
            </a:r>
            <a:endParaRPr lang="en-CA" b="0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latin typeface="Times New Roman"/>
                <a:ea typeface="Times New Roman"/>
              </a:rPr>
              <a:t> </a:t>
            </a:r>
          </a:p>
          <a:p>
            <a:endParaRPr lang="en-CA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355955"/>
              </p:ext>
            </p:extLst>
          </p:nvPr>
        </p:nvGraphicFramePr>
        <p:xfrm>
          <a:off x="847602" y="1239824"/>
          <a:ext cx="3991098" cy="371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271907"/>
              </p:ext>
            </p:extLst>
          </p:nvPr>
        </p:nvGraphicFramePr>
        <p:xfrm>
          <a:off x="4838700" y="1417638"/>
          <a:ext cx="4094085" cy="3490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06696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Discussion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58875"/>
            <a:ext cx="7924800" cy="4708525"/>
          </a:xfrm>
        </p:spPr>
        <p:txBody>
          <a:bodyPr>
            <a:normAutofit/>
          </a:bodyPr>
          <a:lstStyle/>
          <a:p>
            <a:r>
              <a:rPr lang="en-US" sz="2000" dirty="0"/>
              <a:t>Lab is a large variable influencing testing uniformity. Lab variation is larger for the seed lot with lower germination.</a:t>
            </a:r>
          </a:p>
          <a:p>
            <a:pPr lvl="1"/>
            <a:r>
              <a:rPr lang="en-US" sz="1800" dirty="0"/>
              <a:t>Training?</a:t>
            </a:r>
          </a:p>
          <a:p>
            <a:pPr lvl="1"/>
            <a:r>
              <a:rPr lang="en-US" sz="1800" dirty="0"/>
              <a:t>Proficiency monitoring?</a:t>
            </a:r>
          </a:p>
          <a:p>
            <a:pPr lvl="1"/>
            <a:r>
              <a:rPr lang="en-US" sz="1800" dirty="0"/>
              <a:t>Clarities in rules or assistance on seedling evaluation?</a:t>
            </a:r>
            <a:endParaRPr lang="en-CA" sz="1800" dirty="0"/>
          </a:p>
          <a:p>
            <a:pPr lvl="1"/>
            <a:endParaRPr lang="en-CA" sz="1600" dirty="0"/>
          </a:p>
          <a:p>
            <a:r>
              <a:rPr lang="en-CA" sz="2000" dirty="0"/>
              <a:t>Two tested temperatures did not have significant effects on germination % in this referee study.</a:t>
            </a:r>
          </a:p>
          <a:p>
            <a:endParaRPr lang="en-CA" sz="2000" dirty="0"/>
          </a:p>
          <a:p>
            <a:r>
              <a:rPr lang="en-CA" sz="2000" dirty="0"/>
              <a:t>Suggested counting dates vary among the three rules</a:t>
            </a:r>
          </a:p>
          <a:p>
            <a:pPr lvl="1"/>
            <a:r>
              <a:rPr lang="en-CA" sz="1800" dirty="0"/>
              <a:t>Is 7 day counting long enough to capture the final germination?</a:t>
            </a:r>
          </a:p>
          <a:p>
            <a:pPr lvl="1"/>
            <a:r>
              <a:rPr lang="en-CA" sz="1800" dirty="0"/>
              <a:t>Is 21 day counting needed?</a:t>
            </a:r>
          </a:p>
          <a:p>
            <a:pPr lvl="1"/>
            <a:r>
              <a:rPr lang="en-CA" sz="1800" dirty="0"/>
              <a:t>10 or 14 day counting is good enough?</a:t>
            </a:r>
          </a:p>
          <a:p>
            <a:pPr lvl="1"/>
            <a:r>
              <a:rPr lang="en-CA" sz="1800" dirty="0"/>
              <a:t>A method validation study needed?</a:t>
            </a:r>
          </a:p>
          <a:p>
            <a:pPr lvl="1"/>
            <a:endParaRPr lang="en-CA" dirty="0"/>
          </a:p>
          <a:p>
            <a:pPr marL="457200" lvl="1" indent="0">
              <a:buNone/>
            </a:pPr>
            <a:endParaRPr lang="en-CA" dirty="0"/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74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Validation Study Plan</a:t>
            </a:r>
            <a:endParaRPr lang="en-CA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1219200" y="1417638"/>
            <a:ext cx="723900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Follow ISTA validation process:</a:t>
            </a:r>
          </a:p>
          <a:p>
            <a:r>
              <a:rPr lang="en-US" dirty="0"/>
              <a:t>Participants:</a:t>
            </a:r>
          </a:p>
          <a:p>
            <a:pPr lvl="1"/>
            <a:r>
              <a:rPr lang="en-US" dirty="0"/>
              <a:t>ISTA accredited labs in U.S., Canada, others who are interested in</a:t>
            </a:r>
          </a:p>
          <a:p>
            <a:pPr lvl="1"/>
            <a:r>
              <a:rPr lang="en-US" dirty="0"/>
              <a:t>AOSA lab and Canadian labs</a:t>
            </a:r>
          </a:p>
          <a:p>
            <a:r>
              <a:rPr lang="en-US" dirty="0"/>
              <a:t>Experience: experienced labs</a:t>
            </a:r>
          </a:p>
          <a:p>
            <a:r>
              <a:rPr lang="en-US" dirty="0"/>
              <a:t>Seed lots: 6 seed lots with a wider germination range from 75-95%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8835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Acknowledgement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Germination group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Jo Ann Hornseth</a:t>
            </a:r>
          </a:p>
          <a:p>
            <a:r>
              <a:rPr lang="en-US"/>
              <a:t>Maria Cumming</a:t>
            </a:r>
            <a:endParaRPr lang="en-US" dirty="0"/>
          </a:p>
          <a:p>
            <a:r>
              <a:rPr lang="en-US" dirty="0"/>
              <a:t>Nicole Wurm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Research group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Julie Lu</a:t>
            </a:r>
          </a:p>
          <a:p>
            <a:r>
              <a:rPr lang="en-US" dirty="0"/>
              <a:t>Ruojing Wang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14800"/>
            <a:ext cx="2157413" cy="126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29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5486C"/>
                </a:solidFill>
                <a:cs typeface="Arial" panose="020B0604020202020204" pitchFamily="34" charset="0"/>
              </a:rPr>
              <a:t>Objectives</a:t>
            </a:r>
            <a:endParaRPr lang="en-CA" sz="3600" dirty="0">
              <a:solidFill>
                <a:srgbClr val="05486C"/>
              </a:solidFill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promote uniformity, standardization, and precision among seed laboratories.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To provide data to be used as supporting evidence harmonization of Canadian M&amp;P, AOSA and ISTA rules.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To identify specific areas in the </a:t>
            </a:r>
            <a:r>
              <a:rPr lang="en-US" sz="2400" dirty="0" err="1"/>
              <a:t>Canarygrass</a:t>
            </a:r>
            <a:r>
              <a:rPr lang="en-US" sz="2400" dirty="0"/>
              <a:t> germination test in which investigation or research is needed. </a:t>
            </a:r>
          </a:p>
        </p:txBody>
      </p:sp>
    </p:spTree>
    <p:extLst>
      <p:ext uri="{BB962C8B-B14F-4D97-AF65-F5344CB8AC3E}">
        <p14:creationId xmlns:p14="http://schemas.microsoft.com/office/powerpoint/2010/main" val="2307152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294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5486C"/>
                </a:solidFill>
                <a:cs typeface="Arial" panose="020B0604020202020204" pitchFamily="34" charset="0"/>
              </a:rPr>
              <a:t>Germination Rule Comparison</a:t>
            </a:r>
            <a:endParaRPr lang="en-CA" sz="3600" dirty="0">
              <a:solidFill>
                <a:srgbClr val="05486C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40558737"/>
              </p:ext>
            </p:extLst>
          </p:nvPr>
        </p:nvGraphicFramePr>
        <p:xfrm>
          <a:off x="1219200" y="1417638"/>
          <a:ext cx="6705599" cy="3276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7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64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Testing Rules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Substrata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Temperatures (</a:t>
                      </a:r>
                      <a:r>
                        <a:rPr lang="en-US" sz="2000" baseline="30000" dirty="0" err="1">
                          <a:effectLst/>
                          <a:latin typeface="+mn-lt"/>
                        </a:rPr>
                        <a:t>o</a:t>
                      </a:r>
                      <a:r>
                        <a:rPr lang="en-US" sz="2000" dirty="0" err="1">
                          <a:effectLst/>
                          <a:latin typeface="+mn-lt"/>
                        </a:rPr>
                        <a:t>C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) 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MS Mincho"/>
                        </a:rPr>
                        <a:t>Counting days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M&amp;P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BP, RT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15-25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7</a:t>
                      </a:r>
                      <a:r>
                        <a:rPr lang="en-US" sz="2000" baseline="0" dirty="0">
                          <a:effectLst/>
                          <a:latin typeface="+mn-lt"/>
                        </a:rPr>
                        <a:t> and 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10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ISTA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BP, TP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15-25;</a:t>
                      </a:r>
                      <a:r>
                        <a:rPr lang="en-US" sz="20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20-30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7</a:t>
                      </a:r>
                      <a:r>
                        <a:rPr lang="en-US" sz="2000" baseline="0" dirty="0">
                          <a:effectLst/>
                          <a:latin typeface="+mn-lt"/>
                        </a:rPr>
                        <a:t> and 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21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AOSA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B, T</a:t>
                      </a:r>
                      <a:endParaRPr lang="en-CA" sz="2000" dirty="0">
                        <a:latin typeface="+mn-lt"/>
                        <a:ea typeface="MS Mincho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20-30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3</a:t>
                      </a:r>
                      <a:r>
                        <a:rPr lang="en-US" sz="2000" baseline="0" dirty="0">
                          <a:effectLst/>
                          <a:latin typeface="+mn-lt"/>
                        </a:rPr>
                        <a:t> and 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7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228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Testing Method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80198045"/>
              </p:ext>
            </p:extLst>
          </p:nvPr>
        </p:nvGraphicFramePr>
        <p:xfrm>
          <a:off x="990600" y="1417638"/>
          <a:ext cx="7391400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7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4279">
                  <a:extLst>
                    <a:ext uri="{9D8B030D-6E8A-4147-A177-3AD203B41FA5}">
                      <a16:colId xmlns:a16="http://schemas.microsoft.com/office/drawing/2014/main" val="1382824683"/>
                    </a:ext>
                  </a:extLst>
                </a:gridCol>
                <a:gridCol w="22705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64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Temperatures (</a:t>
                      </a:r>
                      <a:r>
                        <a:rPr lang="en-US" sz="2000" baseline="30000" dirty="0" err="1">
                          <a:effectLst/>
                          <a:latin typeface="+mn-lt"/>
                        </a:rPr>
                        <a:t>o</a:t>
                      </a:r>
                      <a:r>
                        <a:rPr lang="en-US" sz="2000" dirty="0" err="1">
                          <a:effectLst/>
                          <a:latin typeface="+mn-lt"/>
                        </a:rPr>
                        <a:t>C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) 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Substrata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+mn-lt"/>
                          <a:ea typeface="MS Mincho"/>
                        </a:rPr>
                        <a:t>Seeds X Reps</a:t>
                      </a: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MS Mincho"/>
                        </a:rPr>
                        <a:t>Counting days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15-25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BP/B*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+mn-lt"/>
                          <a:ea typeface="MS Mincho"/>
                        </a:rPr>
                        <a:t>100 X 4</a:t>
                      </a: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3,</a:t>
                      </a:r>
                      <a:r>
                        <a:rPr lang="en-US" sz="20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7,</a:t>
                      </a:r>
                      <a:r>
                        <a:rPr lang="en-US" sz="20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10,</a:t>
                      </a:r>
                      <a:r>
                        <a:rPr lang="en-US" sz="20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14</a:t>
                      </a:r>
                      <a:r>
                        <a:rPr lang="en-US" sz="2000" baseline="0" dirty="0">
                          <a:effectLst/>
                          <a:latin typeface="+mn-lt"/>
                        </a:rPr>
                        <a:t> and 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21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20-30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BP/B*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+mn-lt"/>
                          <a:ea typeface="MS Mincho"/>
                        </a:rPr>
                        <a:t>100 X 4</a:t>
                      </a: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3,</a:t>
                      </a:r>
                      <a:r>
                        <a:rPr lang="en-US" sz="20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7,</a:t>
                      </a:r>
                      <a:r>
                        <a:rPr lang="en-US" sz="20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10,</a:t>
                      </a:r>
                      <a:r>
                        <a:rPr lang="en-US" sz="20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14</a:t>
                      </a:r>
                      <a:r>
                        <a:rPr lang="en-US" sz="2000" baseline="0" dirty="0">
                          <a:effectLst/>
                          <a:latin typeface="+mn-lt"/>
                        </a:rPr>
                        <a:t> and 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21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4114800"/>
            <a:ext cx="7010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 BP substrata is following the M&amp;P Rule; B substrata is following the AOSA Rule. Both are between blotters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9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Pre-trial Within SSTS</a:t>
            </a:r>
            <a:endParaRPr lang="en-CA" sz="36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8949"/>
              </p:ext>
            </p:extLst>
          </p:nvPr>
        </p:nvGraphicFramePr>
        <p:xfrm>
          <a:off x="1295400" y="1219199"/>
          <a:ext cx="6858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val 10"/>
          <p:cNvSpPr/>
          <p:nvPr/>
        </p:nvSpPr>
        <p:spPr>
          <a:xfrm>
            <a:off x="4114800" y="4948697"/>
            <a:ext cx="434050" cy="3257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19530" y="4948697"/>
            <a:ext cx="434050" cy="3257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87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Referee study: Inter-Laboratory Study </a:t>
            </a:r>
            <a:endParaRPr lang="en-CA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9867881"/>
              </p:ext>
            </p:extLst>
          </p:nvPr>
        </p:nvGraphicFramePr>
        <p:xfrm>
          <a:off x="1143000" y="1828800"/>
          <a:ext cx="71628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67200" y="53525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 samples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5372100" y="2242066"/>
            <a:ext cx="2057400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Mixing and dividing</a:t>
            </a:r>
            <a:endParaRPr lang="en-CA" dirty="0"/>
          </a:p>
        </p:txBody>
      </p:sp>
      <p:sp>
        <p:nvSpPr>
          <p:cNvPr id="15" name="Down Arrow 14"/>
          <p:cNvSpPr/>
          <p:nvPr/>
        </p:nvSpPr>
        <p:spPr>
          <a:xfrm>
            <a:off x="5867400" y="2611398"/>
            <a:ext cx="228600" cy="3604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9260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Participants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/>
              <a:t>In total, there are 28 labs attending this referee study</a:t>
            </a:r>
          </a:p>
          <a:p>
            <a:pPr lvl="1"/>
            <a:r>
              <a:rPr lang="en-CA" sz="2000" dirty="0"/>
              <a:t>11 from Canada</a:t>
            </a:r>
          </a:p>
          <a:p>
            <a:pPr lvl="1"/>
            <a:r>
              <a:rPr lang="en-CA" sz="2000" dirty="0"/>
              <a:t>17 from USA</a:t>
            </a:r>
          </a:p>
          <a:p>
            <a:r>
              <a:rPr lang="en-CA" sz="2400" dirty="0"/>
              <a:t>This presentation includes 27 labs data</a:t>
            </a:r>
          </a:p>
          <a:p>
            <a:pPr lvl="1"/>
            <a:r>
              <a:rPr lang="en-CA" sz="2000" dirty="0"/>
              <a:t>All 27 labs provided 15-25 </a:t>
            </a:r>
            <a:r>
              <a:rPr lang="en-CA" sz="2000" baseline="30000" dirty="0" err="1"/>
              <a:t>o</a:t>
            </a:r>
            <a:r>
              <a:rPr lang="en-CA" sz="2000" dirty="0" err="1"/>
              <a:t>C</a:t>
            </a:r>
            <a:r>
              <a:rPr lang="en-CA" sz="2000" dirty="0"/>
              <a:t> data</a:t>
            </a:r>
          </a:p>
          <a:p>
            <a:pPr lvl="1"/>
            <a:r>
              <a:rPr lang="en-CA" sz="2000" dirty="0"/>
              <a:t>24 out of 27 labs provided 20-30 </a:t>
            </a:r>
            <a:r>
              <a:rPr lang="en-CA" sz="2000" baseline="30000" dirty="0" err="1"/>
              <a:t>o</a:t>
            </a:r>
            <a:r>
              <a:rPr lang="en-CA" sz="2000" dirty="0" err="1"/>
              <a:t>C</a:t>
            </a:r>
            <a:r>
              <a:rPr lang="en-CA" sz="2000" dirty="0"/>
              <a:t> data</a:t>
            </a:r>
          </a:p>
          <a:p>
            <a:r>
              <a:rPr lang="en-CA" sz="2400" dirty="0"/>
              <a:t>Final report will include 28 labs data</a:t>
            </a:r>
          </a:p>
          <a:p>
            <a:pPr lvl="1"/>
            <a:endParaRPr lang="en-CA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438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Result: Source of Variation</a:t>
            </a:r>
            <a:endParaRPr lang="en-CA" sz="36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175164"/>
              </p:ext>
            </p:extLst>
          </p:nvPr>
        </p:nvGraphicFramePr>
        <p:xfrm>
          <a:off x="838204" y="1676398"/>
          <a:ext cx="7848594" cy="2919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796">
                  <a:extLst>
                    <a:ext uri="{9D8B030D-6E8A-4147-A177-3AD203B41FA5}">
                      <a16:colId xmlns:a16="http://schemas.microsoft.com/office/drawing/2014/main" val="404716732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93609784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6458929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9506337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21920031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44197444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36533898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287968400"/>
                    </a:ext>
                  </a:extLst>
                </a:gridCol>
                <a:gridCol w="1142998">
                  <a:extLst>
                    <a:ext uri="{9D8B030D-6E8A-4147-A177-3AD203B41FA5}">
                      <a16:colId xmlns:a16="http://schemas.microsoft.com/office/drawing/2014/main" val="1222786364"/>
                    </a:ext>
                  </a:extLst>
                </a:gridCol>
              </a:tblGrid>
              <a:tr h="422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ANOVA 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Normal Seedlings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AB seedlings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Ungerminated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seeds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5764012"/>
                  </a:ext>
                </a:extLst>
              </a:tr>
              <a:tr h="8380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Day 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Day 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Day 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Day 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Day 21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57862583"/>
                  </a:ext>
                </a:extLst>
              </a:tr>
              <a:tr h="4087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Source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DF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Pr &gt; F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Pr &gt; F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Pr &gt; F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Pr &gt; F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Pr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 &gt; 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Pr &gt; F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Pr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 &gt; 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15488326"/>
                  </a:ext>
                </a:extLst>
              </a:tr>
              <a:tr h="4087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temperature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0.0117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0.2346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0.816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0.6003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0.2843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0.378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0.0164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66336405"/>
                  </a:ext>
                </a:extLst>
              </a:tr>
              <a:tr h="4087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seedlot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0.0443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&lt;.0001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&lt;.0001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&lt;.0001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&lt;.0001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&lt;.0001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&lt;.0001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02337200"/>
                  </a:ext>
                </a:extLst>
              </a:tr>
              <a:tr h="4087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temperature*seedlot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0.1833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0.2956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0.0101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0.0288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0.0724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0.0005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0.8418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11623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07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Germination of Each Seed Lot </a:t>
            </a:r>
            <a:endParaRPr lang="en-US" sz="36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500678"/>
              </p:ext>
            </p:extLst>
          </p:nvPr>
        </p:nvGraphicFramePr>
        <p:xfrm>
          <a:off x="1371600" y="1295400"/>
          <a:ext cx="6553199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71600" y="51054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In line with pre-trial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380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4662</TotalTime>
  <Words>1128</Words>
  <Application>Microsoft Office PowerPoint</Application>
  <PresentationFormat>On-screen Show (4:3)</PresentationFormat>
  <Paragraphs>257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Referee Study on Germination of Canarygrass (Phalaris canariensis) </vt:lpstr>
      <vt:lpstr>Objectives</vt:lpstr>
      <vt:lpstr>Germination Rule Comparison</vt:lpstr>
      <vt:lpstr>Testing Method</vt:lpstr>
      <vt:lpstr>Pre-trial Within SSTS</vt:lpstr>
      <vt:lpstr>Referee study: Inter-Laboratory Study </vt:lpstr>
      <vt:lpstr>Participants</vt:lpstr>
      <vt:lpstr>Result: Source of Variation</vt:lpstr>
      <vt:lpstr>Germination of Each Seed Lot </vt:lpstr>
      <vt:lpstr>Result - Lab Variation</vt:lpstr>
      <vt:lpstr>Result - Lab Variation (Con.)</vt:lpstr>
      <vt:lpstr>Temperature Effect on Germination</vt:lpstr>
      <vt:lpstr>Normal Seedling Germ Trend</vt:lpstr>
      <vt:lpstr>Counting Dates Effect on Germination</vt:lpstr>
      <vt:lpstr>Result: Lab performance rating</vt:lpstr>
      <vt:lpstr>Lab performance</vt:lpstr>
      <vt:lpstr>Discussion</vt:lpstr>
      <vt:lpstr>Validation Study Plan</vt:lpstr>
      <vt:lpstr>Acknowledgement </vt:lpstr>
      <vt:lpstr>Questions?</vt:lpstr>
    </vt:vector>
  </TitlesOfParts>
  <Company>AAFC-AAC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Katelyn Southern</dc:creator>
  <cp:lastModifiedBy>Trinh, Lan Chi - MRP-AMS</cp:lastModifiedBy>
  <cp:revision>87</cp:revision>
  <dcterms:created xsi:type="dcterms:W3CDTF">2017-01-12T13:19:54Z</dcterms:created>
  <dcterms:modified xsi:type="dcterms:W3CDTF">2025-10-15T15:58:48Z</dcterms:modified>
</cp:coreProperties>
</file>